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66" r:id="rId11"/>
    <p:sldId id="367" r:id="rId12"/>
    <p:sldId id="380" r:id="rId13"/>
    <p:sldId id="381" r:id="rId14"/>
    <p:sldId id="400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401" r:id="rId24"/>
    <p:sldId id="402" r:id="rId25"/>
    <p:sldId id="376" r:id="rId26"/>
    <p:sldId id="409" r:id="rId27"/>
    <p:sldId id="410" r:id="rId28"/>
    <p:sldId id="412" r:id="rId29"/>
    <p:sldId id="377" r:id="rId30"/>
    <p:sldId id="378" r:id="rId31"/>
    <p:sldId id="379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61" r:id="rId40"/>
    <p:sldId id="413" r:id="rId41"/>
  </p:sldIdLst>
  <p:sldSz cx="10691813" cy="7559675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74"/>
  </p:normalViewPr>
  <p:slideViewPr>
    <p:cSldViewPr snapToGrid="0" snapToObjects="1">
      <p:cViewPr varScale="1">
        <p:scale>
          <a:sx n="66" d="100"/>
          <a:sy n="66" d="100"/>
        </p:scale>
        <p:origin x="1008" y="6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AE667-ADA4-49E5-ACB4-CBB502C725D9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49300"/>
            <a:ext cx="53022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8C094-2E00-4AE3-835A-366576BE8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9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B92B-7108-0348-AAC1-A3C59A19DBA5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6BCC2-CAA0-0A42-83C0-2196F506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grimin.co.uk" TargetMode="External"/><Relationship Id="rId2" Type="http://schemas.openxmlformats.org/officeDocument/2006/relationships/hyperlink" Target="http://www.agrimin.co.u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836" y="2323046"/>
            <a:ext cx="8018860" cy="1814511"/>
          </a:xfrm>
        </p:spPr>
        <p:txBody>
          <a:bodyPr>
            <a:normAutofit/>
          </a:bodyPr>
          <a:lstStyle/>
          <a:p>
            <a:endParaRPr lang="en-GB" sz="3200" dirty="0"/>
          </a:p>
          <a:p>
            <a:r>
              <a:rPr lang="en-GB" dirty="0"/>
              <a:t>James McCulloch BSc. OBE</a:t>
            </a:r>
          </a:p>
          <a:p>
            <a:r>
              <a:rPr lang="en-GB" dirty="0" err="1"/>
              <a:t>Agrimin</a:t>
            </a:r>
            <a:r>
              <a:rPr lang="en-GB" dirty="0"/>
              <a:t> Ltd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73273" y="540544"/>
            <a:ext cx="668198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dirty="0"/>
              <a:t>Význam </a:t>
            </a:r>
            <a:r>
              <a:rPr lang="sk-SK" sz="4400" b="1" dirty="0" err="1"/>
              <a:t>mikroprvkov</a:t>
            </a:r>
            <a:r>
              <a:rPr lang="sk-SK" sz="4400" b="1" dirty="0"/>
              <a:t> vo výžive oviec</a:t>
            </a:r>
            <a:endParaRPr lang="en-GB" sz="4400" b="1" dirty="0"/>
          </a:p>
          <a:p>
            <a:pPr algn="ctr"/>
            <a:r>
              <a:rPr lang="en-GB" sz="2800" b="1" dirty="0"/>
              <a:t>Demeter 2017</a:t>
            </a:r>
          </a:p>
        </p:txBody>
      </p:sp>
      <p:pic>
        <p:nvPicPr>
          <p:cNvPr id="5" name="Picture 4" descr="C:\Users\mhudson\Pictures\Smartrace 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36" y="4891192"/>
            <a:ext cx="127063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932" y="4844520"/>
            <a:ext cx="1433195" cy="84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4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4852" y="406297"/>
            <a:ext cx="73581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>
                <a:cs typeface="Arial"/>
              </a:rPr>
              <a:t>Ako funguje technológia </a:t>
            </a:r>
            <a:r>
              <a:rPr lang="sk-SK" sz="3600" b="1" dirty="0" err="1">
                <a:cs typeface="Arial"/>
              </a:rPr>
              <a:t>Smartrace</a:t>
            </a:r>
            <a:r>
              <a:rPr lang="sk-SK" sz="3600" b="1" dirty="0">
                <a:cs typeface="Arial"/>
              </a:rPr>
              <a:t>?</a:t>
            </a:r>
            <a:endParaRPr lang="en-GB" sz="3600" b="1" dirty="0">
              <a:cs typeface="Arial"/>
            </a:endParaRPr>
          </a:p>
          <a:p>
            <a:endParaRPr lang="en-GB" sz="3600" b="1" dirty="0">
              <a:cs typeface="Arial"/>
            </a:endParaRPr>
          </a:p>
        </p:txBody>
      </p:sp>
      <p:pic>
        <p:nvPicPr>
          <p:cNvPr id="4" name="Picture 3" descr="C:\Users\jmcculloch.AGRIMIN\AppData\Local\Microsoft\Windows\Temporary Internet Files\Content.Outlook\NFP84J4X\IMG_1154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069" y="1137476"/>
            <a:ext cx="6062174" cy="395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32818" y="5442635"/>
            <a:ext cx="606217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dirty="0"/>
              <a:t>Papierový obal sa rozpúšťa v retikule (čepci) pre uvoľnenie dvoch alebo troch častí bolusu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7049" y="362810"/>
            <a:ext cx="6004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Erózia</a:t>
            </a:r>
            <a:r>
              <a:rPr lang="en-GB" sz="3600" b="1" dirty="0"/>
              <a:t> </a:t>
            </a:r>
            <a:r>
              <a:rPr lang="en-GB" sz="3600" b="1" dirty="0" err="1"/>
              <a:t>bolusu</a:t>
            </a:r>
            <a:r>
              <a:rPr lang="sk-SK" sz="3600" b="1" dirty="0"/>
              <a:t> v retikule (čepci)</a:t>
            </a:r>
            <a:endParaRPr lang="en-GB" sz="3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49" y="1418417"/>
            <a:ext cx="3918921" cy="107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48" y="2607065"/>
            <a:ext cx="3918921" cy="109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47" y="3814559"/>
            <a:ext cx="3918921" cy="1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72831" y="2068749"/>
            <a:ext cx="44950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dirty="0"/>
              <a:t>Bolusy </a:t>
            </a:r>
            <a:r>
              <a:rPr lang="sk-SK" sz="2700" dirty="0" err="1"/>
              <a:t>Smartrace</a:t>
            </a:r>
            <a:r>
              <a:rPr lang="sk-SK" sz="2700" dirty="0"/>
              <a:t> sa rovnomerne rozpúšťajú po celom svojom povrchu a poskytujú zvieraťu stálu a kontrolovanú zásobu živín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idavies\AppData\Local\Microsoft\Windows\Temporary Internet Files\Content.Outlook\SI8QEN7U\Bolused vs drenched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351" y="1074899"/>
            <a:ext cx="6882331" cy="522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00135" y="360000"/>
            <a:ext cx="8386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altLang="en-US" sz="3600" b="1" dirty="0"/>
              <a:t>Stály a dlhodobý príjem </a:t>
            </a:r>
            <a:r>
              <a:rPr lang="sk-SK" altLang="en-US" sz="3600" b="1" dirty="0" err="1"/>
              <a:t>mikroprvkov</a:t>
            </a:r>
            <a:r>
              <a:rPr lang="sk-SK" altLang="en-US" sz="3600" b="1" dirty="0"/>
              <a:t> z bolusov</a:t>
            </a:r>
            <a:r>
              <a:rPr lang="en-GB" altLang="en-US" sz="3600" b="1" dirty="0"/>
              <a:t>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487386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41" y="1879837"/>
            <a:ext cx="8166051" cy="40479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5541" y="360000"/>
            <a:ext cx="91323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/>
              <a:t>Priebeh postupného uvoľňovania vo </a:t>
            </a:r>
            <a:r>
              <a:rPr lang="sk-SK" sz="3600" b="1" dirty="0" err="1"/>
              <a:t>fistulovanej</a:t>
            </a:r>
            <a:r>
              <a:rPr lang="sk-SK" sz="3600" b="1" dirty="0"/>
              <a:t> krave s </a:t>
            </a:r>
            <a:r>
              <a:rPr lang="sk-SK" sz="3600" b="1" dirty="0" err="1"/>
              <a:t>Agrimin</a:t>
            </a:r>
            <a:r>
              <a:rPr lang="sk-SK" sz="3600" b="1" dirty="0"/>
              <a:t> bolusmi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218930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2964" y="1198657"/>
            <a:ext cx="8958262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sz="2400" kern="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2400" kern="0" dirty="0" err="1"/>
              <a:t>Mikroprvky</a:t>
            </a:r>
            <a:r>
              <a:rPr lang="sk-SK" sz="2400" kern="0" dirty="0"/>
              <a:t> sú živiny potrebné vo veľmi malých denných množstvách pre správny rast, vývoj a správnu fyziológiu organizmu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sz="2400" kern="0" dirty="0"/>
          </a:p>
          <a:p>
            <a:pPr lvl="0">
              <a:spcBef>
                <a:spcPct val="20000"/>
              </a:spcBef>
              <a:defRPr/>
            </a:pPr>
            <a:r>
              <a:rPr lang="sk-SK" sz="2400" kern="0" dirty="0"/>
              <a:t>Ich nedostatok môže spôsobiť ochorenia – (selén a </a:t>
            </a:r>
            <a:r>
              <a:rPr lang="en-US" sz="2400" kern="0" dirty="0" err="1"/>
              <a:t>nutričná</a:t>
            </a:r>
            <a:r>
              <a:rPr lang="en-US" sz="2400" kern="0" dirty="0"/>
              <a:t> </a:t>
            </a:r>
            <a:r>
              <a:rPr lang="en-US" sz="2400" kern="0" dirty="0" err="1"/>
              <a:t>svalová</a:t>
            </a:r>
            <a:r>
              <a:rPr lang="en-US" sz="2400" kern="0" dirty="0"/>
              <a:t> </a:t>
            </a:r>
            <a:r>
              <a:rPr lang="en-US" sz="2400" kern="0" dirty="0" err="1"/>
              <a:t>dystrofia</a:t>
            </a:r>
            <a:r>
              <a:rPr lang="sk-SK" sz="2400" kern="0" dirty="0"/>
              <a:t>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kern="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2400" kern="0" dirty="0"/>
              <a:t>Častejšie sú </a:t>
            </a:r>
            <a:r>
              <a:rPr lang="sk-SK" sz="2400" kern="0" dirty="0" err="1"/>
              <a:t>subklinické</a:t>
            </a:r>
            <a:r>
              <a:rPr lang="sk-SK" sz="2400" kern="0" dirty="0"/>
              <a:t> deficity, ktoré majú negatívny vplyv na zdravie a produktivitu zvierat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kern="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2400" kern="0" dirty="0"/>
              <a:t>Ich dlhodobé a dôsledné dopĺňanie môže tieto problémy vyriešiť</a:t>
            </a:r>
          </a:p>
        </p:txBody>
      </p:sp>
      <p:sp>
        <p:nvSpPr>
          <p:cNvPr id="4" name="Rectangle 3"/>
          <p:cNvSpPr/>
          <p:nvPr/>
        </p:nvSpPr>
        <p:spPr>
          <a:xfrm>
            <a:off x="668793" y="355048"/>
            <a:ext cx="9132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Čo sú </a:t>
            </a:r>
            <a:r>
              <a:rPr lang="sk-SK" sz="3600" b="1" kern="0" dirty="0"/>
              <a:t>m</a:t>
            </a:r>
            <a:r>
              <a:rPr kumimoji="0" lang="sk-SK" sz="36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</a:rPr>
              <a:t>ikroprvky</a:t>
            </a:r>
            <a:r>
              <a:rPr kumimoji="0" lang="sk-SK" sz="36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?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78788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7250" y="360000"/>
            <a:ext cx="90725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/>
              <a:t>Ktoré </a:t>
            </a:r>
            <a:r>
              <a:rPr lang="sk-SK" sz="3600" b="1" dirty="0" err="1"/>
              <a:t>mikroprvky</a:t>
            </a:r>
            <a:r>
              <a:rPr lang="sk-SK" sz="3600" b="1" dirty="0"/>
              <a:t> sú dôležité pre bahnice a jahňatá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857250" y="1560329"/>
            <a:ext cx="9072563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sk-SK" sz="2400" b="1" dirty="0">
                <a:cs typeface="Aller"/>
              </a:rPr>
              <a:t>Kobalt</a:t>
            </a:r>
            <a:endParaRPr lang="en-US" sz="2400" b="1" dirty="0">
              <a:cs typeface="Aller"/>
            </a:endParaRPr>
          </a:p>
          <a:p>
            <a:pPr>
              <a:spcBef>
                <a:spcPct val="20000"/>
              </a:spcBef>
              <a:defRPr/>
            </a:pPr>
            <a:endParaRPr lang="en-US" sz="2400" b="1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Nevyhnutný pre tvorbu Vitamínu B12</a:t>
            </a:r>
          </a:p>
          <a:p>
            <a:pPr marL="521436" lvl="1">
              <a:spcBef>
                <a:spcPct val="20000"/>
              </a:spcBef>
              <a:defRPr/>
            </a:pPr>
            <a:endParaRPr lang="en-US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Nevyhnutný pre trvalý rast a dosiahnutie ideálnych denných prírastkov u jahniat</a:t>
            </a:r>
          </a:p>
          <a:p>
            <a:pPr marL="521436" lvl="1">
              <a:spcBef>
                <a:spcPct val="20000"/>
              </a:spcBef>
              <a:defRPr/>
            </a:pPr>
            <a:endParaRPr lang="sk-SK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Jahňatá sú o mnoho náchylnejšie na nedostatok Kobaltu ako dospelé jedince</a:t>
            </a:r>
          </a:p>
          <a:p>
            <a:pPr marL="521436" lvl="1">
              <a:spcBef>
                <a:spcPct val="20000"/>
              </a:spcBef>
              <a:defRPr/>
            </a:pPr>
            <a:endParaRPr lang="en-US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Zlepšuje plodnosť a životaschopnosť jahniat pri narodení</a:t>
            </a:r>
            <a:endParaRPr lang="en-US" sz="2400" dirty="0">
              <a:cs typeface="Aller"/>
            </a:endParaRPr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047" y="359997"/>
            <a:ext cx="8930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/>
              <a:t>Ktoré </a:t>
            </a:r>
            <a:r>
              <a:rPr lang="sk-SK" sz="3600" b="1" dirty="0" err="1"/>
              <a:t>mikroprvky</a:t>
            </a:r>
            <a:r>
              <a:rPr lang="sk-SK" sz="3600" b="1" dirty="0"/>
              <a:t> sú dôležité pre bahnice a jahňatá</a:t>
            </a:r>
            <a:endParaRPr lang="en-GB" sz="3600" dirty="0"/>
          </a:p>
          <a:p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771047" y="1704444"/>
            <a:ext cx="8930168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sk-SK" sz="2400" b="1" dirty="0">
                <a:cs typeface="Aller"/>
              </a:rPr>
              <a:t>Selén</a:t>
            </a:r>
            <a:endParaRPr lang="en-US" sz="2400" b="1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Nevyhnutný pre rast a vývoj svalov</a:t>
            </a:r>
            <a:endParaRPr lang="en-US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endParaRPr lang="sk-SK" sz="2400" dirty="0">
              <a:solidFill>
                <a:srgbClr val="FF0000"/>
              </a:solidFill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Dôležité pre správnu funkciu pečene</a:t>
            </a:r>
          </a:p>
          <a:p>
            <a:pPr marL="521436" lvl="1">
              <a:spcBef>
                <a:spcPct val="20000"/>
              </a:spcBef>
              <a:defRPr/>
            </a:pPr>
            <a:endParaRPr lang="sk-SK" sz="2400" dirty="0">
              <a:solidFill>
                <a:srgbClr val="FF0000"/>
              </a:solidFill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Antioxidačná funkcia má za následok  lepšiu imunitu a odolnosť voči chorobám a infekciám</a:t>
            </a:r>
          </a:p>
          <a:p>
            <a:pPr marL="521436" lvl="1">
              <a:spcBef>
                <a:spcPct val="20000"/>
              </a:spcBef>
              <a:defRPr/>
            </a:pPr>
            <a:endParaRPr lang="en-US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Má úlohu v miere plodnosti a percente </a:t>
            </a:r>
            <a:r>
              <a:rPr lang="sk-SK" sz="2400" dirty="0" err="1">
                <a:cs typeface="Aller"/>
              </a:rPr>
              <a:t>zabreznutých</a:t>
            </a:r>
            <a:r>
              <a:rPr lang="sk-SK" sz="2400" dirty="0">
                <a:cs typeface="Aller"/>
              </a:rPr>
              <a:t> bahníc</a:t>
            </a:r>
          </a:p>
          <a:p>
            <a:pPr marL="521436" lvl="1">
              <a:spcBef>
                <a:spcPct val="20000"/>
              </a:spcBef>
              <a:defRPr/>
            </a:pPr>
            <a:endParaRPr lang="en-US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Úzky súvis s Vitamínom E</a:t>
            </a:r>
            <a:endParaRPr lang="en-US" sz="2400" dirty="0">
              <a:cs typeface="Aller"/>
            </a:endParaRPr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979" y="1718581"/>
            <a:ext cx="8958263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sk-SK" sz="2800" b="1" dirty="0">
                <a:cs typeface="Aller"/>
              </a:rPr>
              <a:t>Jód</a:t>
            </a:r>
            <a:endParaRPr lang="en-US" sz="2800" b="1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800" dirty="0">
                <a:cs typeface="Aller"/>
              </a:rPr>
              <a:t>Súvisí s plodnosťou bahníc</a:t>
            </a:r>
          </a:p>
          <a:p>
            <a:pPr marL="521436" lvl="1">
              <a:spcBef>
                <a:spcPct val="20000"/>
              </a:spcBef>
              <a:defRPr/>
            </a:pPr>
            <a:r>
              <a:rPr lang="sk-SK" sz="2800" dirty="0">
                <a:cs typeface="Aller"/>
              </a:rPr>
              <a:t>Nevyhnutné pre rozvoj štítnej žľazy v skorom štádiu gravidity</a:t>
            </a:r>
          </a:p>
          <a:p>
            <a:pPr marL="521436" lvl="1">
              <a:spcBef>
                <a:spcPct val="20000"/>
              </a:spcBef>
              <a:defRPr/>
            </a:pPr>
            <a:r>
              <a:rPr lang="sk-SK" sz="2800" dirty="0">
                <a:cs typeface="Aller"/>
              </a:rPr>
              <a:t>Hormóny štítnej žľazy kontrolujú energetický metabolizmus zvierat – nízky obsah jódu má preto za následok slabý metabolizmus.</a:t>
            </a:r>
            <a:endParaRPr lang="en-US" sz="28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sk-SK" sz="2800" dirty="0">
                <a:cs typeface="Aller"/>
              </a:rPr>
              <a:t>Hormóny štítnej žľazy tiež zohrávajú úlohu pri pri regulácii rastu </a:t>
            </a:r>
            <a:endParaRPr lang="en-US" sz="2800" dirty="0">
              <a:cs typeface="All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980" y="360000"/>
            <a:ext cx="895826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600" b="1" dirty="0"/>
              <a:t>Ktoré </a:t>
            </a:r>
            <a:r>
              <a:rPr lang="sk-SK" sz="3600" b="1" dirty="0" err="1"/>
              <a:t>mikroprvky</a:t>
            </a:r>
            <a:r>
              <a:rPr lang="sk-SK" sz="3600" b="1" dirty="0"/>
              <a:t> sú dôležité </a:t>
            </a:r>
            <a:r>
              <a:rPr lang="sk-SK" sz="3600" b="1"/>
              <a:t>pre bahnice </a:t>
            </a:r>
            <a:r>
              <a:rPr lang="sk-SK" sz="3600" b="1" dirty="0"/>
              <a:t>a jahňatá?</a:t>
            </a:r>
            <a:endParaRPr lang="en-GB" sz="3600" dirty="0"/>
          </a:p>
          <a:p>
            <a:pPr lvl="0"/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4771" y="359997"/>
            <a:ext cx="31077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Pár slov k Medi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873123" y="1190581"/>
            <a:ext cx="8943975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1436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Je dôležitou zložkou červených krviniek</a:t>
            </a:r>
            <a:endParaRPr lang="en-US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endParaRPr lang="sk-SK" sz="2400" dirty="0">
              <a:cs typeface="Aller"/>
            </a:endParaRPr>
          </a:p>
          <a:p>
            <a:pPr marL="521436" lvl="1">
              <a:spcBef>
                <a:spcPct val="20000"/>
              </a:spcBef>
              <a:defRPr/>
            </a:pPr>
            <a:r>
              <a:rPr lang="en-US" sz="2400" dirty="0" err="1">
                <a:cs typeface="Aller"/>
              </a:rPr>
              <a:t>Dôležitý</a:t>
            </a:r>
            <a:r>
              <a:rPr lang="en-US" sz="2400" dirty="0">
                <a:cs typeface="Aller"/>
              </a:rPr>
              <a:t> pre </a:t>
            </a:r>
            <a:r>
              <a:rPr lang="en-US" sz="2400" dirty="0" err="1">
                <a:cs typeface="Aller"/>
              </a:rPr>
              <a:t>rast</a:t>
            </a:r>
            <a:r>
              <a:rPr lang="en-US" sz="2400" dirty="0">
                <a:cs typeface="Aller"/>
              </a:rPr>
              <a:t> a </a:t>
            </a:r>
            <a:r>
              <a:rPr lang="en-US" sz="2400" dirty="0" err="1">
                <a:cs typeface="Aller"/>
              </a:rPr>
              <a:t>vývoj</a:t>
            </a:r>
            <a:r>
              <a:rPr lang="en-US" sz="2400" dirty="0">
                <a:cs typeface="Aller"/>
              </a:rPr>
              <a:t> </a:t>
            </a:r>
            <a:r>
              <a:rPr lang="en-US" sz="2400" dirty="0" err="1">
                <a:cs typeface="Aller"/>
              </a:rPr>
              <a:t>jahni</a:t>
            </a:r>
            <a:r>
              <a:rPr lang="sk-SK" sz="2400" dirty="0" err="1">
                <a:cs typeface="Aller"/>
              </a:rPr>
              <a:t>čiek</a:t>
            </a:r>
            <a:r>
              <a:rPr lang="en-US" sz="2400" dirty="0">
                <a:cs typeface="Aller"/>
              </a:rPr>
              <a:t> s </a:t>
            </a:r>
            <a:r>
              <a:rPr lang="en-US" sz="2400" dirty="0" err="1">
                <a:cs typeface="Aller"/>
              </a:rPr>
              <a:t>úlohou</a:t>
            </a:r>
            <a:r>
              <a:rPr lang="en-US" sz="2400" dirty="0">
                <a:cs typeface="Aller"/>
              </a:rPr>
              <a:t> v </a:t>
            </a:r>
            <a:r>
              <a:rPr lang="en-US" sz="2400" dirty="0" err="1">
                <a:cs typeface="Aller"/>
              </a:rPr>
              <a:t>plodnosti</a:t>
            </a:r>
            <a:r>
              <a:rPr lang="en-US" sz="2400" dirty="0">
                <a:cs typeface="Aller"/>
              </a:rPr>
              <a:t> a </a:t>
            </a:r>
            <a:r>
              <a:rPr lang="en-US" sz="2400" dirty="0" err="1">
                <a:cs typeface="Aller"/>
              </a:rPr>
              <a:t>produkcii</a:t>
            </a:r>
            <a:r>
              <a:rPr lang="en-US" sz="2400" dirty="0">
                <a:cs typeface="Aller"/>
              </a:rPr>
              <a:t> </a:t>
            </a:r>
            <a:r>
              <a:rPr lang="en-US" sz="2400" dirty="0" err="1">
                <a:cs typeface="Aller"/>
              </a:rPr>
              <a:t>mlieka</a:t>
            </a:r>
            <a:endParaRPr lang="sk-SK" sz="2400" b="1" dirty="0">
              <a:cs typeface="Aller"/>
            </a:endParaRPr>
          </a:p>
          <a:p>
            <a:pPr lvl="1" algn="ctr">
              <a:spcBef>
                <a:spcPct val="20000"/>
              </a:spcBef>
              <a:defRPr/>
            </a:pPr>
            <a:r>
              <a:rPr lang="sk-SK" sz="2400" b="1" dirty="0">
                <a:cs typeface="Aller"/>
              </a:rPr>
              <a:t>ALE</a:t>
            </a:r>
            <a:endParaRPr lang="en-US" sz="2400" b="1" dirty="0">
              <a:cs typeface="Aller"/>
            </a:endParaRPr>
          </a:p>
          <a:p>
            <a:pPr marL="521437" lvl="1">
              <a:spcBef>
                <a:spcPct val="20000"/>
              </a:spcBef>
              <a:defRPr/>
            </a:pPr>
            <a:endParaRPr lang="sk-SK" sz="2400" dirty="0">
              <a:cs typeface="Aller"/>
            </a:endParaRPr>
          </a:p>
          <a:p>
            <a:pPr marL="521437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Určité plemená sú náchylné na toxicitu medi</a:t>
            </a:r>
            <a:endParaRPr lang="en-US" sz="2400" dirty="0">
              <a:cs typeface="Aller"/>
            </a:endParaRPr>
          </a:p>
          <a:p>
            <a:pPr marL="521437" lvl="1">
              <a:spcBef>
                <a:spcPct val="20000"/>
              </a:spcBef>
              <a:defRPr/>
            </a:pPr>
            <a:endParaRPr lang="sk-SK" sz="2400" dirty="0">
              <a:cs typeface="Aller"/>
            </a:endParaRPr>
          </a:p>
          <a:p>
            <a:pPr marL="521437" lvl="1">
              <a:spcBef>
                <a:spcPct val="20000"/>
              </a:spcBef>
              <a:defRPr/>
            </a:pPr>
            <a:r>
              <a:rPr lang="sk-SK" sz="2400" dirty="0">
                <a:cs typeface="Aller"/>
              </a:rPr>
              <a:t>Buďte veľmi opatrný pri zvažovaní použitia medi pre ovce</a:t>
            </a:r>
            <a:endParaRPr lang="en-US" sz="2400" dirty="0">
              <a:cs typeface="Aller"/>
            </a:endParaRPr>
          </a:p>
          <a:p>
            <a:pPr marL="521437" lvl="1">
              <a:spcBef>
                <a:spcPct val="20000"/>
              </a:spcBef>
              <a:defRPr/>
            </a:pPr>
            <a:endParaRPr lang="sk-SK" sz="2400" dirty="0">
              <a:cs typeface="Aller"/>
            </a:endParaRPr>
          </a:p>
          <a:p>
            <a:pPr marL="521437" lvl="1">
              <a:spcBef>
                <a:spcPct val="20000"/>
              </a:spcBef>
              <a:defRPr/>
            </a:pPr>
            <a:r>
              <a:rPr lang="sk-SK" sz="2400" dirty="0" err="1">
                <a:cs typeface="Aller"/>
              </a:rPr>
              <a:t>Agrimin</a:t>
            </a:r>
            <a:r>
              <a:rPr lang="sk-SK" sz="2400" dirty="0">
                <a:cs typeface="Aller"/>
              </a:rPr>
              <a:t> dodáva prípravky s meďou ale aj bez nej</a:t>
            </a:r>
            <a:endParaRPr lang="en-US" sz="2400" dirty="0">
              <a:cs typeface="Aller"/>
            </a:endParaRPr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3038" y="359998"/>
            <a:ext cx="4042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Denná potreba živín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44630"/>
              </p:ext>
            </p:extLst>
          </p:nvPr>
        </p:nvGraphicFramePr>
        <p:xfrm>
          <a:off x="1443038" y="1327139"/>
          <a:ext cx="7586661" cy="47102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77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9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900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Zložka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7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Bahnica v období pripúšťania -</a:t>
                      </a:r>
                    </a:p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v 2kg krmiva v sušine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00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Kobalt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700" dirty="0"/>
                    </a:p>
                  </a:txBody>
                  <a:tcPr marL="106918" marR="106918" marT="50398" marB="5039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0.22mg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000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Selén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700" dirty="0"/>
                    </a:p>
                  </a:txBody>
                  <a:tcPr marL="106918" marR="106918" marT="50398" marB="5039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0.1 – 0.2mg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000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Jód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700" dirty="0"/>
                    </a:p>
                  </a:txBody>
                  <a:tcPr marL="106918" marR="106918" marT="50398" marB="5039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0.3</a:t>
                      </a:r>
                      <a:r>
                        <a:rPr lang="en-GB" sz="2700" baseline="0" dirty="0"/>
                        <a:t> – 1.0</a:t>
                      </a:r>
                      <a:r>
                        <a:rPr lang="en-GB" sz="2700" dirty="0"/>
                        <a:t>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000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Meď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2700" dirty="0"/>
                    </a:p>
                  </a:txBody>
                  <a:tcPr marL="106918" marR="106918" marT="50398" marB="5039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11.0mg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3378" y="650758"/>
            <a:ext cx="52230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4400" dirty="0"/>
              <a:t>O </a:t>
            </a:r>
            <a:r>
              <a:rPr lang="en-GB" sz="4400" dirty="0" err="1"/>
              <a:t>spoločnosti</a:t>
            </a:r>
            <a:r>
              <a:rPr lang="en-GB" sz="4400" dirty="0"/>
              <a:t> </a:t>
            </a:r>
            <a:r>
              <a:rPr lang="en-GB" sz="4400" dirty="0" err="1"/>
              <a:t>Agrimin</a:t>
            </a:r>
            <a:endParaRPr lang="en-GB" sz="4400" dirty="0"/>
          </a:p>
        </p:txBody>
      </p:sp>
      <p:pic>
        <p:nvPicPr>
          <p:cNvPr id="3" name="Picture 1028" descr="C:\AGRIMIN\INTERNET\WEBSITE\log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378" y="1624314"/>
            <a:ext cx="5304402" cy="33536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7988" y="5178766"/>
            <a:ext cx="58751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800" dirty="0"/>
              <a:t>V</a:t>
            </a:r>
            <a:r>
              <a:rPr lang="en-GB" sz="2800" dirty="0" err="1"/>
              <a:t>ývoj</a:t>
            </a:r>
            <a:r>
              <a:rPr lang="en-GB" sz="2800" dirty="0"/>
              <a:t>, </a:t>
            </a:r>
            <a:r>
              <a:rPr lang="sk-SK" sz="2800" dirty="0"/>
              <a:t>produkcia</a:t>
            </a:r>
            <a:r>
              <a:rPr lang="en-GB" sz="2800" dirty="0"/>
              <a:t> a marketing</a:t>
            </a:r>
            <a:r>
              <a:rPr lang="sk-SK" sz="2800" dirty="0"/>
              <a:t> bolusov s technológiou</a:t>
            </a:r>
            <a:r>
              <a:rPr lang="en-GB" sz="2800" dirty="0"/>
              <a:t> </a:t>
            </a:r>
            <a:r>
              <a:rPr lang="en-GB" sz="2800" dirty="0" err="1"/>
              <a:t>riadeného</a:t>
            </a:r>
            <a:r>
              <a:rPr lang="en-GB" sz="2800" dirty="0"/>
              <a:t> </a:t>
            </a:r>
            <a:r>
              <a:rPr lang="en-GB" sz="2800" dirty="0" err="1"/>
              <a:t>uvoľňovania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2710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25" y="359998"/>
            <a:ext cx="40427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Denná potreba živín</a:t>
            </a:r>
            <a:endParaRPr lang="en-GB" sz="3600" b="1" dirty="0"/>
          </a:p>
          <a:p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95150"/>
              </p:ext>
            </p:extLst>
          </p:nvPr>
        </p:nvGraphicFramePr>
        <p:xfrm>
          <a:off x="1571625" y="1314451"/>
          <a:ext cx="7386638" cy="4588291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5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433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Zložka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Odstavené jahňa – príjem 1kg krmiva v sušine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433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Kobalt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0.11mg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433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Selén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0.1mg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433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Jód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0.5mg</a:t>
                      </a:r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508">
                <a:tc>
                  <a:txBody>
                    <a:bodyPr/>
                    <a:lstStyle/>
                    <a:p>
                      <a:r>
                        <a:rPr lang="sk-SK" sz="2800" dirty="0">
                          <a:solidFill>
                            <a:schemeClr val="tx1"/>
                          </a:solidFill>
                        </a:rPr>
                        <a:t>Meď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106918" marR="106918" marT="50398" marB="5039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700" dirty="0"/>
                        <a:t>5.5mg</a:t>
                      </a:r>
                    </a:p>
                    <a:p>
                      <a:pPr algn="r"/>
                      <a:endParaRPr lang="en-GB" sz="2700" dirty="0"/>
                    </a:p>
                  </a:txBody>
                  <a:tcPr marL="106918" marR="106918" marT="50398" marB="50398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725" y="359999"/>
            <a:ext cx="8129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dirty="0"/>
              <a:t>Ako môžeme určiť zásobenie stopovými prvkami v stáde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1228725" y="2052942"/>
            <a:ext cx="7358062" cy="326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Analýza pôdy</a:t>
            </a:r>
            <a:endParaRPr lang="en-GB" sz="2400" dirty="0"/>
          </a:p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Analýza krmív</a:t>
            </a:r>
            <a:endParaRPr lang="en-GB" sz="2400" dirty="0"/>
          </a:p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Rozbor krvi</a:t>
            </a:r>
            <a:endParaRPr lang="en-GB" sz="2400" dirty="0"/>
          </a:p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Biopsia pečene</a:t>
            </a:r>
            <a:endParaRPr lang="en-GB" sz="2400" dirty="0"/>
          </a:p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Odporúčanie veterinára</a:t>
            </a:r>
            <a:endParaRPr lang="en-GB" sz="2400" dirty="0"/>
          </a:p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Vaše, rokmi nadobudnuté, skúsenosti a znalosti z praxe</a:t>
            </a:r>
          </a:p>
          <a:p>
            <a:pPr lvl="0" defTabSz="1007943">
              <a:lnSpc>
                <a:spcPct val="90000"/>
              </a:lnSpc>
              <a:spcBef>
                <a:spcPts val="1102"/>
              </a:spcBef>
            </a:pPr>
            <a:r>
              <a:rPr lang="sk-SK" sz="2400" dirty="0"/>
              <a:t>Podnebie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50" y="1001649"/>
            <a:ext cx="91011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/>
              <a:t>Krvné testy sú len časťou celkového obrazu prítomnosti </a:t>
            </a:r>
            <a:r>
              <a:rPr lang="sk-SK" sz="2400" dirty="0" err="1"/>
              <a:t>mikroprvkov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Hladina prvkov v krvi sa pravidelne mení podľa ročného obdobia</a:t>
            </a:r>
          </a:p>
          <a:p>
            <a:endParaRPr lang="en-GB" sz="2400" dirty="0"/>
          </a:p>
          <a:p>
            <a:r>
              <a:rPr lang="sk-SK" sz="2400" dirty="0"/>
              <a:t>Je nevyhnutné udržiavať hladinu prvkov počas kritických</a:t>
            </a:r>
          </a:p>
          <a:p>
            <a:r>
              <a:rPr lang="sk-SK" sz="2400" dirty="0"/>
              <a:t>období ktoré sú: počas gravidity, bahnenia, odstavu a v stresovom období</a:t>
            </a:r>
          </a:p>
          <a:p>
            <a:endParaRPr lang="en-GB" sz="2400" dirty="0"/>
          </a:p>
          <a:p>
            <a:r>
              <a:rPr lang="en-GB" sz="2400" dirty="0" err="1"/>
              <a:t>Je</a:t>
            </a:r>
            <a:r>
              <a:rPr lang="en-GB" sz="2400" dirty="0"/>
              <a:t> </a:t>
            </a:r>
            <a:r>
              <a:rPr lang="en-GB" sz="2400" dirty="0" err="1"/>
              <a:t>tiež</a:t>
            </a:r>
            <a:r>
              <a:rPr lang="en-GB" sz="2400" dirty="0"/>
              <a:t> </a:t>
            </a:r>
            <a:r>
              <a:rPr lang="en-GB" sz="2400" dirty="0" err="1"/>
              <a:t>dôležité</a:t>
            </a:r>
            <a:r>
              <a:rPr lang="en-GB" sz="2400" dirty="0"/>
              <a:t> </a:t>
            </a:r>
            <a:r>
              <a:rPr lang="en-GB" sz="2400" dirty="0" err="1"/>
              <a:t>riadiť</a:t>
            </a:r>
            <a:r>
              <a:rPr lang="en-GB" sz="2400" dirty="0"/>
              <a:t> </a:t>
            </a:r>
            <a:r>
              <a:rPr lang="en-GB" sz="2400" dirty="0" err="1"/>
              <a:t>stav</a:t>
            </a:r>
            <a:r>
              <a:rPr lang="en-GB" sz="2400" dirty="0"/>
              <a:t> </a:t>
            </a:r>
            <a:r>
              <a:rPr lang="sk-SK" sz="2400" dirty="0" err="1"/>
              <a:t>mikro</a:t>
            </a:r>
            <a:r>
              <a:rPr lang="en-GB" sz="2400" dirty="0" err="1"/>
              <a:t>prvkov</a:t>
            </a:r>
            <a:r>
              <a:rPr lang="sk-SK" sz="2400" dirty="0"/>
              <a:t> bahníc od pripúšťania až po odstav, pretože jahňatá získajú </a:t>
            </a:r>
            <a:r>
              <a:rPr lang="sk-SK" sz="2400" dirty="0" err="1"/>
              <a:t>mikroprvky</a:t>
            </a:r>
            <a:r>
              <a:rPr lang="sk-SK" sz="2400" dirty="0"/>
              <a:t> prostredníctvom </a:t>
            </a:r>
            <a:r>
              <a:rPr lang="sk-SK" sz="2400" dirty="0" err="1"/>
              <a:t>maternálneho</a:t>
            </a:r>
            <a:r>
              <a:rPr lang="sk-SK" sz="2400" dirty="0"/>
              <a:t> prenosu a tiež z mlieka</a:t>
            </a:r>
          </a:p>
          <a:p>
            <a:endParaRPr lang="en-GB" sz="2400" dirty="0"/>
          </a:p>
          <a:p>
            <a:r>
              <a:rPr lang="sk-SK" sz="2400" dirty="0"/>
              <a:t>Prísun </a:t>
            </a:r>
            <a:r>
              <a:rPr lang="sk-SK" sz="2400" dirty="0" err="1"/>
              <a:t>mikoprvkov</a:t>
            </a:r>
            <a:r>
              <a:rPr lang="sk-SK" sz="2400" dirty="0"/>
              <a:t> musí byť vždy založený na denných potrebách jednotlivých zvierat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857250" y="317441"/>
            <a:ext cx="9101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/>
              <a:t>Ako môžeme určiť zásobenie stopovými prvkami v stáde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3241" y="359999"/>
            <a:ext cx="77336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/>
              <a:t>Aké možnosti podávania minerálnej výživy sú dostupné pre chovateľa</a:t>
            </a:r>
            <a:endParaRPr lang="en-GB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353241" y="1446368"/>
            <a:ext cx="77336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>
                <a:cs typeface="Arial" panose="020B0604020202020204" pitchFamily="34" charset="0"/>
              </a:rPr>
              <a:t>Voľne prístupné minerály (minerálne </a:t>
            </a:r>
            <a:r>
              <a:rPr lang="sk-SK" sz="2000" dirty="0" err="1">
                <a:cs typeface="Arial" panose="020B0604020202020204" pitchFamily="34" charset="0"/>
              </a:rPr>
              <a:t>lizy</a:t>
            </a:r>
            <a:r>
              <a:rPr lang="sk-SK" sz="2000" dirty="0">
                <a:cs typeface="Arial" panose="020B0604020202020204" pitchFamily="34" charset="0"/>
              </a:rPr>
              <a:t> vo forme vedierka, kocky, misky)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sk-SK" sz="2000" dirty="0">
                <a:cs typeface="Arial" panose="020B0604020202020204" pitchFamily="34" charset="0"/>
              </a:rPr>
              <a:t>Minerály zamiešané v krmive / kŕmené na žľab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sk-SK" sz="2000" dirty="0">
                <a:cs typeface="Arial" panose="020B0604020202020204" pitchFamily="34" charset="0"/>
              </a:rPr>
              <a:t>Vodorozpustné minerály</a:t>
            </a:r>
            <a:endParaRPr lang="en-GB" sz="2000" dirty="0">
              <a:cs typeface="Arial" panose="020B0604020202020204" pitchFamily="34" charset="0"/>
            </a:endParaRPr>
          </a:p>
          <a:p>
            <a:endParaRPr lang="sk-SK" sz="2000" dirty="0">
              <a:cs typeface="Arial" panose="020B0604020202020204" pitchFamily="34" charset="0"/>
            </a:endParaRPr>
          </a:p>
          <a:p>
            <a:r>
              <a:rPr lang="sk-SK" sz="2000" dirty="0">
                <a:cs typeface="Arial" panose="020B0604020202020204" pitchFamily="34" charset="0"/>
              </a:rPr>
              <a:t>Injekčná forma</a:t>
            </a:r>
          </a:p>
          <a:p>
            <a:endParaRPr lang="sk-SK" sz="2000" dirty="0">
              <a:cs typeface="Arial" panose="020B0604020202020204" pitchFamily="34" charset="0"/>
            </a:endParaRPr>
          </a:p>
          <a:p>
            <a:r>
              <a:rPr lang="sk-SK" sz="2000" dirty="0">
                <a:cs typeface="Arial" panose="020B0604020202020204" pitchFamily="34" charset="0"/>
              </a:rPr>
              <a:t>Doplnok k paši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sk-SK" sz="2000" dirty="0">
                <a:cs typeface="Arial" panose="020B0604020202020204" pitchFamily="34" charset="0"/>
              </a:rPr>
              <a:t>Minerálne </a:t>
            </a:r>
            <a:r>
              <a:rPr lang="sk-SK" sz="2000" dirty="0" err="1">
                <a:cs typeface="Arial" panose="020B0604020202020204" pitchFamily="34" charset="0"/>
              </a:rPr>
              <a:t>drenče</a:t>
            </a:r>
            <a:r>
              <a:rPr lang="sk-SK" sz="2000" dirty="0">
                <a:cs typeface="Arial" panose="020B0604020202020204" pitchFamily="34" charset="0"/>
              </a:rPr>
              <a:t> a pasty</a:t>
            </a: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sk-SK" sz="2000" dirty="0">
                <a:cs typeface="Arial" panose="020B0604020202020204" pitchFamily="34" charset="0"/>
              </a:rPr>
              <a:t>Bolusy</a:t>
            </a:r>
            <a:endParaRPr lang="en-GB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50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50" y="360000"/>
            <a:ext cx="8366076" cy="726229"/>
          </a:xfrm>
        </p:spPr>
        <p:txBody>
          <a:bodyPr>
            <a:normAutofit/>
          </a:bodyPr>
          <a:lstStyle/>
          <a:p>
            <a:r>
              <a:rPr lang="sk-SK" sz="2800" b="1" dirty="0">
                <a:latin typeface="+mn-lt"/>
                <a:cs typeface="Aller"/>
              </a:rPr>
              <a:t>Prečo použiť bolus s postupným uvoľňovaním</a:t>
            </a:r>
            <a:endParaRPr lang="en-GB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6550" y="1086229"/>
            <a:ext cx="81089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800" dirty="0"/>
              <a:t>Garantovaný príjem prvkov</a:t>
            </a:r>
          </a:p>
          <a:p>
            <a:pPr lvl="0"/>
            <a:endParaRPr lang="sk-SK" sz="2800" dirty="0"/>
          </a:p>
          <a:p>
            <a:pPr lvl="0"/>
            <a:r>
              <a:rPr lang="sk-SK" sz="2800" dirty="0"/>
              <a:t>Postupné uvoľňovanie</a:t>
            </a:r>
          </a:p>
          <a:p>
            <a:pPr lvl="0"/>
            <a:endParaRPr lang="en-AU" sz="2800" dirty="0"/>
          </a:p>
          <a:p>
            <a:pPr lvl="0"/>
            <a:r>
              <a:rPr lang="sk-SK" sz="2800" dirty="0"/>
              <a:t>Rovnomerné uvoľňovanie</a:t>
            </a:r>
          </a:p>
          <a:p>
            <a:pPr lvl="0"/>
            <a:endParaRPr lang="en-AU" sz="2800" dirty="0"/>
          </a:p>
          <a:p>
            <a:pPr lvl="0"/>
            <a:r>
              <a:rPr lang="sk-SK" sz="2800" dirty="0"/>
              <a:t>Zabezpečí každodennú ochranu voči deficitom</a:t>
            </a:r>
          </a:p>
          <a:p>
            <a:pPr lvl="0"/>
            <a:endParaRPr lang="en-US" sz="2800" dirty="0"/>
          </a:p>
          <a:p>
            <a:pPr lvl="0"/>
            <a:r>
              <a:rPr lang="sk-SK" sz="2800" dirty="0"/>
              <a:t>Jednoduché použitie</a:t>
            </a:r>
          </a:p>
          <a:p>
            <a:pPr lvl="0"/>
            <a:endParaRPr lang="en-GB" sz="2800" dirty="0"/>
          </a:p>
          <a:p>
            <a:pPr lvl="0"/>
            <a:r>
              <a:rPr lang="sk-SK" sz="2800" dirty="0"/>
              <a:t>Úspora na pracovnej sile</a:t>
            </a:r>
          </a:p>
          <a:p>
            <a:pPr lvl="0"/>
            <a:endParaRPr lang="en-GB" sz="2800" dirty="0"/>
          </a:p>
          <a:p>
            <a:pPr lvl="0"/>
            <a:r>
              <a:rPr lang="sk-SK" sz="2800" dirty="0"/>
              <a:t>Bez strát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4201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996" y="371572"/>
            <a:ext cx="6578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Kedy použiť bolusy pri bahniciach? Režim 1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196879" y="1110391"/>
            <a:ext cx="7829550" cy="515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Aplikuj 2 – 3 týždne pred plánovaným pripúšťaním (párením)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Zlepšené ukazovatele plodnosti budú viditeľné na menšom počte prebehnutých bahníc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Vyššie percento plodnosti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Výhody pre bahnicu a jahňa počas gravidity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Dobrá vitalita jahniat po narodení</a:t>
            </a: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sk-SK" sz="2400" dirty="0">
                <a:solidFill>
                  <a:srgbClr val="FF0000"/>
                </a:solidFill>
              </a:rPr>
              <a:t>Regulujete zásobenie </a:t>
            </a:r>
            <a:r>
              <a:rPr lang="sk-SK" sz="2400" dirty="0" err="1">
                <a:solidFill>
                  <a:srgbClr val="FF0000"/>
                </a:solidFill>
              </a:rPr>
              <a:t>mikroprvkov</a:t>
            </a:r>
            <a:r>
              <a:rPr lang="sk-SK" sz="2400" dirty="0">
                <a:solidFill>
                  <a:srgbClr val="FF0000"/>
                </a:solidFill>
              </a:rPr>
              <a:t> od </a:t>
            </a:r>
            <a:r>
              <a:rPr lang="sk-SK" sz="2400" dirty="0" err="1">
                <a:solidFill>
                  <a:srgbClr val="FF0000"/>
                </a:solidFill>
              </a:rPr>
              <a:t>pripúštania</a:t>
            </a:r>
            <a:r>
              <a:rPr lang="sk-SK" sz="2400" dirty="0">
                <a:solidFill>
                  <a:srgbClr val="FF0000"/>
                </a:solidFill>
              </a:rPr>
              <a:t> po obahnenie jedným (jednorazovým) produktom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6879" y="359997"/>
            <a:ext cx="65782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Kedy použiť bolusy pri bahniciach? Režim 2</a:t>
            </a:r>
            <a:endParaRPr lang="en-GB" sz="2800" dirty="0"/>
          </a:p>
          <a:p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385888" y="1212031"/>
            <a:ext cx="7829550" cy="589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Aplikuj v strednej fáze gravidity (napr. pri </a:t>
            </a:r>
            <a:r>
              <a:rPr lang="sk-SK" sz="2400" dirty="0" err="1"/>
              <a:t>sone</a:t>
            </a:r>
            <a:r>
              <a:rPr lang="sk-SK" sz="2400" dirty="0"/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Meď je mimoriadne dôležitá v poslednej fáze gravidity bahnice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sk-SK" sz="2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Dostupnosť </a:t>
            </a:r>
            <a:r>
              <a:rPr lang="sk-SK" sz="2400" dirty="0" err="1"/>
              <a:t>mikroprvkov</a:t>
            </a:r>
            <a:r>
              <a:rPr lang="sk-SK" sz="2400" dirty="0"/>
              <a:t> v poslednej fáze gravidity bahníc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sk-SK" sz="2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Dostupnosť </a:t>
            </a:r>
            <a:r>
              <a:rPr lang="sk-SK" sz="2400" dirty="0" err="1"/>
              <a:t>mikroprvkov</a:t>
            </a:r>
            <a:r>
              <a:rPr lang="sk-SK" sz="2400" dirty="0"/>
              <a:t> na vrchole laktácie, životaschopné narodené jahňatá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Podpora bahnice počas najvyššej produkcie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sk-SK" sz="2400" dirty="0">
                <a:solidFill>
                  <a:srgbClr val="FF0000"/>
                </a:solidFill>
              </a:rPr>
              <a:t>Regulujete zásobenie </a:t>
            </a:r>
            <a:r>
              <a:rPr lang="sk-SK" sz="2400" dirty="0" err="1">
                <a:solidFill>
                  <a:srgbClr val="FF0000"/>
                </a:solidFill>
              </a:rPr>
              <a:t>mikroprvkov</a:t>
            </a:r>
            <a:r>
              <a:rPr lang="sk-SK" sz="2400" dirty="0">
                <a:solidFill>
                  <a:srgbClr val="FF0000"/>
                </a:solidFill>
              </a:rPr>
              <a:t> od strednej fázy gravidity až po odstav jedným (</a:t>
            </a:r>
            <a:r>
              <a:rPr lang="sk-SK" sz="2400" dirty="0" err="1">
                <a:solidFill>
                  <a:srgbClr val="FF0000"/>
                </a:solidFill>
              </a:rPr>
              <a:t>jednorázovým</a:t>
            </a:r>
            <a:r>
              <a:rPr lang="sk-SK" sz="2400" dirty="0">
                <a:solidFill>
                  <a:srgbClr val="FF0000"/>
                </a:solidFill>
              </a:rPr>
              <a:t>) produktom</a:t>
            </a:r>
            <a:endParaRPr lang="en-US" sz="2400" dirty="0">
              <a:solidFill>
                <a:srgbClr val="FF0000"/>
              </a:solidFill>
            </a:endParaRP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99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846" y="385955"/>
            <a:ext cx="657757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Kedy použiť bolusy pri bahniciach? Režim 3</a:t>
            </a:r>
            <a:endParaRPr lang="en-GB" sz="2800" dirty="0"/>
          </a:p>
          <a:p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1196879" y="1307160"/>
            <a:ext cx="78295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Aplikácia 2 krát za rok v 6 mesačných intervaloch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Zabezpečenie </a:t>
            </a:r>
            <a:r>
              <a:rPr lang="sk-SK" sz="2400" dirty="0" err="1"/>
              <a:t>mikroprvkov</a:t>
            </a:r>
            <a:r>
              <a:rPr lang="sk-SK" sz="2400" dirty="0"/>
              <a:t> pre bahnicu počas celých 12 mesiacov v roku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b="1" dirty="0"/>
              <a:t>Urči optimálny čas na aplikáciu bolusov pre tvoje stádo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b="1" dirty="0">
                <a:solidFill>
                  <a:srgbClr val="00B050"/>
                </a:solidFill>
              </a:rPr>
              <a:t>Užitočné v regiónoch kde sú nedostatky </a:t>
            </a:r>
            <a:r>
              <a:rPr lang="sk-SK" sz="2400" b="1" dirty="0" err="1">
                <a:solidFill>
                  <a:srgbClr val="00B050"/>
                </a:solidFill>
              </a:rPr>
              <a:t>mikroprvkov</a:t>
            </a:r>
            <a:r>
              <a:rPr lang="sk-SK" sz="2400" b="1" dirty="0">
                <a:solidFill>
                  <a:srgbClr val="00B050"/>
                </a:solidFill>
              </a:rPr>
              <a:t> celoročne známe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>
              <a:highlight>
                <a:srgbClr val="FFFF00"/>
              </a:highlight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>
                <a:solidFill>
                  <a:srgbClr val="FF0000"/>
                </a:solidFill>
              </a:rPr>
              <a:t>Regulujte zásobenie </a:t>
            </a:r>
            <a:r>
              <a:rPr lang="sk-SK" sz="2400" dirty="0" err="1">
                <a:solidFill>
                  <a:srgbClr val="FF0000"/>
                </a:solidFill>
              </a:rPr>
              <a:t>mikroprvkov</a:t>
            </a:r>
            <a:r>
              <a:rPr lang="sk-SK" sz="2400" dirty="0">
                <a:solidFill>
                  <a:srgbClr val="FF0000"/>
                </a:solidFill>
              </a:rPr>
              <a:t> počas celého roka dvoma aplikáciami jedným (</a:t>
            </a:r>
            <a:r>
              <a:rPr lang="sk-SK" sz="2400" dirty="0" err="1">
                <a:solidFill>
                  <a:srgbClr val="FF0000"/>
                </a:solidFill>
              </a:rPr>
              <a:t>jednorázovým</a:t>
            </a:r>
            <a:r>
              <a:rPr lang="sk-SK" sz="2400" dirty="0">
                <a:solidFill>
                  <a:srgbClr val="FF0000"/>
                </a:solidFill>
              </a:rPr>
              <a:t>) produktom</a:t>
            </a:r>
            <a:endParaRPr lang="en-US" sz="2400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99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6879" y="362806"/>
            <a:ext cx="4782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Kedy použiť bolusy pre jahňatá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224774" y="1326331"/>
            <a:ext cx="78295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/>
              <a:t>Režim 1 – Jahňatá – pred odstavom</a:t>
            </a:r>
            <a:endParaRPr lang="en-GB" sz="2400" b="1" dirty="0"/>
          </a:p>
          <a:p>
            <a:pPr lvl="1"/>
            <a:r>
              <a:rPr lang="sk-SK" sz="2400" dirty="0"/>
              <a:t>Preventívna kontroly rastu, napr. pri vážení</a:t>
            </a:r>
            <a:endParaRPr lang="en-GB" sz="2400" dirty="0"/>
          </a:p>
          <a:p>
            <a:pPr lvl="1"/>
            <a:r>
              <a:rPr lang="sk-SK" sz="2400" dirty="0"/>
              <a:t>Optimalizácia denných prírastkov</a:t>
            </a:r>
            <a:endParaRPr lang="en-GB" sz="2400" dirty="0"/>
          </a:p>
          <a:p>
            <a:pPr lvl="1"/>
            <a:r>
              <a:rPr lang="sk-SK" sz="2400" b="1" dirty="0"/>
              <a:t>Dosiahnutie cieľovej hmotnosti v optimálnom čase</a:t>
            </a:r>
          </a:p>
          <a:p>
            <a:pPr lvl="1"/>
            <a:endParaRPr lang="en-GB" sz="2400" b="1" dirty="0"/>
          </a:p>
          <a:p>
            <a:r>
              <a:rPr lang="sk-SK" sz="2400" b="1" dirty="0"/>
              <a:t>Režim 2 – Jahňatá  -  Počas zimného obdobia</a:t>
            </a:r>
            <a:endParaRPr lang="en-GB" sz="2400" b="1" dirty="0"/>
          </a:p>
          <a:p>
            <a:pPr lvl="1"/>
            <a:endParaRPr lang="en-GB" sz="2400" b="1" dirty="0"/>
          </a:p>
          <a:p>
            <a:pPr lvl="1"/>
            <a:r>
              <a:rPr lang="sk-SK" sz="2400" dirty="0"/>
              <a:t>Podpora jahniat počas zimného obdobia</a:t>
            </a:r>
          </a:p>
          <a:p>
            <a:pPr lvl="1"/>
            <a:endParaRPr lang="en-GB" sz="2400" dirty="0"/>
          </a:p>
          <a:p>
            <a:pPr lvl="1"/>
            <a:r>
              <a:rPr lang="sk-SK" sz="2400" dirty="0"/>
              <a:t>Zabránenie nedostatku </a:t>
            </a:r>
            <a:r>
              <a:rPr lang="sk-SK" sz="2400" dirty="0" err="1"/>
              <a:t>mikroprvkov</a:t>
            </a:r>
            <a:r>
              <a:rPr lang="sk-SK" sz="2400" dirty="0"/>
              <a:t> u jahniat kŕmených, hlúbovými krmovinami</a:t>
            </a:r>
            <a:endParaRPr lang="en-GB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87520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3345" y="348424"/>
            <a:ext cx="5272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Výsledky testov a výsledky z praxe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2427" y="1512599"/>
            <a:ext cx="8911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Výsledky testov s bolusmi </a:t>
            </a:r>
            <a:r>
              <a:rPr lang="sk-SK" sz="2400" dirty="0" err="1"/>
              <a:t>Agrimin</a:t>
            </a:r>
            <a:r>
              <a:rPr lang="sk-SK" sz="2400" dirty="0"/>
              <a:t> </a:t>
            </a:r>
            <a:r>
              <a:rPr lang="sk-SK" sz="2400" dirty="0" err="1"/>
              <a:t>Smartrace</a:t>
            </a:r>
            <a:r>
              <a:rPr lang="sk-SK" sz="2400" dirty="0"/>
              <a:t> nám ukázali:</a:t>
            </a:r>
          </a:p>
          <a:p>
            <a:endParaRPr lang="sk-SK" sz="2400" dirty="0"/>
          </a:p>
          <a:p>
            <a:r>
              <a:rPr lang="sk-SK" sz="2400" dirty="0"/>
              <a:t>Zlepšenie krvného obrazu jahniat a bahníc - Selén, Jód, Kobalt a (Meď)</a:t>
            </a:r>
          </a:p>
          <a:p>
            <a:endParaRPr lang="sk-SK" sz="2400" dirty="0"/>
          </a:p>
          <a:p>
            <a:r>
              <a:rPr lang="sk-SK" sz="2400" dirty="0"/>
              <a:t>Zlepšenie plodnosti – vyššia </a:t>
            </a:r>
            <a:r>
              <a:rPr lang="sk-SK" sz="2400" dirty="0" err="1"/>
              <a:t>zabrezávka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Zlepšenie plodnosti – vyššie percento plodnosti</a:t>
            </a:r>
          </a:p>
          <a:p>
            <a:endParaRPr lang="sk-SK" sz="2400" dirty="0"/>
          </a:p>
          <a:p>
            <a:r>
              <a:rPr lang="sk-SK" sz="2400" dirty="0"/>
              <a:t>Zlepšenie denných prírastkov u jahniat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63" y="359998"/>
            <a:ext cx="4380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/>
              <a:t>Vedenie spoločnosti</a:t>
            </a:r>
            <a:endParaRPr lang="en-GB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643063" y="1875895"/>
            <a:ext cx="63738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700" dirty="0"/>
              <a:t>Založená  roku 1978</a:t>
            </a:r>
            <a:endParaRPr lang="sk-SK" sz="2700" dirty="0">
              <a:solidFill>
                <a:prstClr val="black"/>
              </a:solidFill>
            </a:endParaRPr>
          </a:p>
          <a:p>
            <a:pPr lvl="0"/>
            <a:r>
              <a:rPr lang="sk-SK" sz="2700" dirty="0"/>
              <a:t>Spoločnosť s ručením obmedzeným</a:t>
            </a:r>
            <a:endParaRPr lang="en-GB" sz="2700" dirty="0"/>
          </a:p>
          <a:p>
            <a:pPr lvl="0"/>
            <a:r>
              <a:rPr lang="en-GB" sz="2700" dirty="0">
                <a:solidFill>
                  <a:prstClr val="black"/>
                </a:solidFill>
              </a:rPr>
              <a:t>	</a:t>
            </a:r>
          </a:p>
          <a:p>
            <a:pPr lvl="0"/>
            <a:r>
              <a:rPr lang="sk-SK" sz="2700" dirty="0"/>
              <a:t>Vedenie spoločnosti:</a:t>
            </a:r>
            <a:br>
              <a:rPr lang="en-GB" sz="2700" dirty="0"/>
            </a:br>
            <a:r>
              <a:rPr lang="en-GB" sz="2700" dirty="0">
                <a:solidFill>
                  <a:prstClr val="black"/>
                </a:solidFill>
              </a:rPr>
              <a:t>James McCulloch	</a:t>
            </a:r>
            <a:r>
              <a:rPr lang="sk-SK" sz="2700" dirty="0">
                <a:solidFill>
                  <a:prstClr val="black"/>
                </a:solidFill>
              </a:rPr>
              <a:t>Rozvoj podnikania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GB" sz="2700" dirty="0">
                <a:solidFill>
                  <a:prstClr val="black"/>
                </a:solidFill>
              </a:rPr>
              <a:t>Jamie Bennison	Techni</a:t>
            </a:r>
            <a:r>
              <a:rPr lang="sk-SK" sz="2700" dirty="0" err="1">
                <a:solidFill>
                  <a:prstClr val="black"/>
                </a:solidFill>
              </a:rPr>
              <a:t>cká</a:t>
            </a:r>
            <a:r>
              <a:rPr lang="sk-SK" sz="2700" dirty="0">
                <a:solidFill>
                  <a:prstClr val="black"/>
                </a:solidFill>
              </a:rPr>
              <a:t> časť</a:t>
            </a:r>
            <a:br>
              <a:rPr lang="en-GB" sz="2700" dirty="0">
                <a:solidFill>
                  <a:prstClr val="black"/>
                </a:solidFill>
              </a:rPr>
            </a:br>
            <a:r>
              <a:rPr lang="en-GB" sz="2700" dirty="0">
                <a:solidFill>
                  <a:prstClr val="black"/>
                </a:solidFill>
              </a:rPr>
              <a:t>Robin Jackson	</a:t>
            </a:r>
            <a:r>
              <a:rPr lang="sk-SK" sz="2700" dirty="0">
                <a:solidFill>
                  <a:prstClr val="black"/>
                </a:solidFill>
              </a:rPr>
              <a:t>Prevádzkové a finančné</a:t>
            </a:r>
            <a:endParaRPr lang="en-GB" sz="2700" dirty="0">
              <a:solidFill>
                <a:prstClr val="black"/>
              </a:solidFill>
            </a:endParaRPr>
          </a:p>
          <a:p>
            <a:pPr lvl="0"/>
            <a:r>
              <a:rPr lang="en-GB" sz="2700" dirty="0">
                <a:solidFill>
                  <a:prstClr val="black"/>
                </a:solidFill>
              </a:rPr>
              <a:t>Mark Armstrong	</a:t>
            </a:r>
            <a:r>
              <a:rPr lang="sk-SK" sz="2700" dirty="0">
                <a:solidFill>
                  <a:prstClr val="black"/>
                </a:solidFill>
              </a:rPr>
              <a:t>Predaj a marketing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70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874" y="293103"/>
            <a:ext cx="9424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/>
              <a:t>Porovnanie výsledkov krvi a percenta plodnosti u bahníc, </a:t>
            </a:r>
            <a:r>
              <a:rPr lang="sk-SK" sz="2800" b="1" dirty="0" err="1"/>
              <a:t>Greystoke</a:t>
            </a:r>
            <a:r>
              <a:rPr lang="sk-SK" sz="2800" b="1" dirty="0"/>
              <a:t> </a:t>
            </a:r>
            <a:r>
              <a:rPr lang="sk-SK" sz="2800" b="1" dirty="0" err="1"/>
              <a:t>Castle</a:t>
            </a:r>
            <a:r>
              <a:rPr lang="sk-SK" sz="2800" b="1" dirty="0"/>
              <a:t> </a:t>
            </a:r>
            <a:r>
              <a:rPr lang="sk-SK" sz="2800" b="1" dirty="0" err="1"/>
              <a:t>Farms</a:t>
            </a:r>
            <a:r>
              <a:rPr lang="sk-SK" sz="2800" b="1" dirty="0"/>
              <a:t>, </a:t>
            </a:r>
            <a:r>
              <a:rPr lang="sk-SK" sz="2800" b="1" dirty="0" err="1"/>
              <a:t>Cumbria</a:t>
            </a:r>
            <a:r>
              <a:rPr lang="sk-SK" sz="2800" b="1" dirty="0"/>
              <a:t>, Anglicko – 240 bahníc</a:t>
            </a:r>
            <a:r>
              <a:rPr lang="en-GB" sz="2800" b="1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571269"/>
              </p:ext>
            </p:extLst>
          </p:nvPr>
        </p:nvGraphicFramePr>
        <p:xfrm>
          <a:off x="413198" y="1396208"/>
          <a:ext cx="9111876" cy="3626309"/>
        </p:xfrm>
        <a:graphic>
          <a:graphicData uri="http://schemas.openxmlformats.org/drawingml/2006/table">
            <a:tbl>
              <a:tblPr firstRow="1" bandRow="1">
                <a:effectLst/>
                <a:tableStyleId>{E8B1032C-EA38-4F05-BA0D-38AFFFC7BED3}</a:tableStyleId>
              </a:tblPr>
              <a:tblGrid>
                <a:gridCol w="333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0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8174">
                <a:tc>
                  <a:txBody>
                    <a:bodyPr/>
                    <a:lstStyle/>
                    <a:p>
                      <a:pPr algn="l"/>
                      <a:endParaRPr lang="en-US" sz="27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err="1">
                          <a:solidFill>
                            <a:schemeClr val="bg1"/>
                          </a:solidFill>
                          <a:latin typeface="+mn-lt"/>
                        </a:rPr>
                        <a:t>Mikroprvky</a:t>
                      </a:r>
                      <a:r>
                        <a:rPr lang="sk-SK" sz="240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sk-SK" sz="2400" dirty="0" err="1">
                          <a:solidFill>
                            <a:schemeClr val="bg1"/>
                          </a:solidFill>
                          <a:latin typeface="+mn-lt"/>
                        </a:rPr>
                        <a:t>drenčované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err="1">
                          <a:solidFill>
                            <a:schemeClr val="bg1"/>
                          </a:solidFill>
                          <a:latin typeface="+mn-lt"/>
                        </a:rPr>
                        <a:t>Mikroprvky</a:t>
                      </a:r>
                      <a:r>
                        <a:rPr lang="sk-SK" sz="2400" dirty="0">
                          <a:solidFill>
                            <a:schemeClr val="bg1"/>
                          </a:solidFill>
                          <a:latin typeface="+mn-lt"/>
                        </a:rPr>
                        <a:t> podané bolusom </a:t>
                      </a:r>
                      <a:r>
                        <a:rPr lang="sk-SK" sz="2400" dirty="0" err="1">
                          <a:solidFill>
                            <a:schemeClr val="bg1"/>
                          </a:solidFill>
                          <a:latin typeface="+mn-lt"/>
                        </a:rPr>
                        <a:t>Agrimin</a:t>
                      </a:r>
                      <a:r>
                        <a:rPr lang="sk-SK" sz="240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sk-SK" sz="2400" dirty="0">
                          <a:solidFill>
                            <a:schemeClr val="bg1"/>
                          </a:solidFill>
                          <a:latin typeface="+mn-lt"/>
                        </a:rPr>
                        <a:t>24-7 </a:t>
                      </a:r>
                      <a:r>
                        <a:rPr lang="sk-SK" sz="2400" dirty="0" err="1">
                          <a:solidFill>
                            <a:schemeClr val="bg1"/>
                          </a:solidFill>
                          <a:latin typeface="+mn-lt"/>
                        </a:rPr>
                        <a:t>Smartrace</a:t>
                      </a:r>
                      <a:endParaRPr lang="en-US" sz="24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 err="1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Sel</a:t>
                      </a:r>
                      <a:r>
                        <a:rPr lang="sk-SK" sz="2700" dirty="0" err="1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én</a:t>
                      </a:r>
                      <a:r>
                        <a:rPr lang="en-US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 (GSH-</a:t>
                      </a:r>
                      <a:r>
                        <a:rPr lang="en-US" sz="2700" dirty="0" err="1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Px</a:t>
                      </a:r>
                      <a:r>
                        <a:rPr lang="en-US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)</a:t>
                      </a:r>
                      <a:r>
                        <a:rPr lang="en-US" sz="27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b</a:t>
                      </a:r>
                      <a:endParaRPr lang="en-US" sz="27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184</a:t>
                      </a:r>
                      <a:endParaRPr lang="en-US" sz="27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227</a:t>
                      </a:r>
                      <a:endParaRPr lang="en-US" sz="27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700" baseline="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Jód</a:t>
                      </a:r>
                      <a:r>
                        <a:rPr lang="en-US" sz="2700" baseline="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 (PII)</a:t>
                      </a:r>
                      <a:r>
                        <a:rPr lang="en-US" sz="27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b</a:t>
                      </a:r>
                      <a:endParaRPr lang="en-US" sz="27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62</a:t>
                      </a:r>
                      <a:endParaRPr lang="en-US" sz="27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170</a:t>
                      </a:r>
                      <a:endParaRPr lang="en-US" sz="27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5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K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obalt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 (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Vitam</a:t>
                      </a: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í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n B12)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817</a:t>
                      </a: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1430</a:t>
                      </a: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9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aseline="-250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a</a:t>
                      </a:r>
                      <a:r>
                        <a:rPr lang="sk-SK" sz="2700" baseline="-250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 </a:t>
                      </a:r>
                      <a:r>
                        <a:rPr lang="sk-SK" sz="40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Plodnosť v %</a:t>
                      </a:r>
                      <a:endParaRPr lang="en-US" sz="40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>
                          <a:solidFill>
                            <a:srgbClr val="4F6228"/>
                          </a:solidFill>
                          <a:latin typeface="+mn-lt"/>
                        </a:rPr>
                        <a:t>175 - 185</a:t>
                      </a:r>
                      <a:endParaRPr lang="en-US" sz="2700" dirty="0">
                        <a:solidFill>
                          <a:srgbClr val="4F6228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>
                          <a:solidFill>
                            <a:srgbClr val="4F6228"/>
                          </a:solidFill>
                          <a:latin typeface="+mn-lt"/>
                        </a:rPr>
                        <a:t>206</a:t>
                      </a:r>
                      <a:endParaRPr lang="en-US" sz="2700" dirty="0">
                        <a:solidFill>
                          <a:srgbClr val="4F6228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3198" y="5254172"/>
            <a:ext cx="9833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aseline="-25000" dirty="0"/>
              <a:t>a</a:t>
            </a:r>
            <a:r>
              <a:rPr lang="en-GB" sz="2000" dirty="0"/>
              <a:t> </a:t>
            </a:r>
            <a:r>
              <a:rPr lang="sk-SK" sz="2000" dirty="0"/>
              <a:t>Minerálna výživa aplikovaná pri pripúšťaní</a:t>
            </a:r>
            <a:endParaRPr lang="en-GB" sz="2000" dirty="0"/>
          </a:p>
          <a:p>
            <a:r>
              <a:rPr lang="en-GB" sz="2000" baseline="-25000" dirty="0"/>
              <a:t>b</a:t>
            </a:r>
            <a:r>
              <a:rPr lang="en-GB" sz="2000" dirty="0"/>
              <a:t> </a:t>
            </a:r>
            <a:r>
              <a:rPr lang="sk-SK" sz="2000" dirty="0"/>
              <a:t>Krv odobratá pri sonografii – 4 mesiace po aplikácii minerálnej výživy</a:t>
            </a:r>
            <a:endParaRPr lang="en-GB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7236" y="390226"/>
            <a:ext cx="95095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/>
              <a:t>Vyhodnotenie produkčných ukazovateľov </a:t>
            </a:r>
          </a:p>
          <a:p>
            <a:r>
              <a:rPr lang="sk-SK" sz="3200" b="1" dirty="0" err="1"/>
              <a:t>Greystoke</a:t>
            </a:r>
            <a:r>
              <a:rPr lang="sk-SK" sz="3200" b="1" dirty="0"/>
              <a:t> </a:t>
            </a:r>
            <a:r>
              <a:rPr lang="sk-SK" sz="3200" b="1" dirty="0" err="1"/>
              <a:t>Castle</a:t>
            </a:r>
            <a:r>
              <a:rPr lang="sk-SK" sz="3200" b="1" dirty="0"/>
              <a:t> </a:t>
            </a:r>
            <a:r>
              <a:rPr lang="sk-SK" sz="3200" b="1" dirty="0" err="1"/>
              <a:t>Farm</a:t>
            </a:r>
            <a:r>
              <a:rPr lang="sk-SK" sz="3200" b="1" dirty="0"/>
              <a:t> </a:t>
            </a:r>
            <a:endParaRPr lang="en-GB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182389"/>
              </p:ext>
            </p:extLst>
          </p:nvPr>
        </p:nvGraphicFramePr>
        <p:xfrm>
          <a:off x="757236" y="1335314"/>
          <a:ext cx="9224282" cy="3913958"/>
        </p:xfrm>
        <a:graphic>
          <a:graphicData uri="http://schemas.openxmlformats.org/drawingml/2006/table">
            <a:tbl>
              <a:tblPr firstRow="1" bandRow="1">
                <a:effectLst/>
                <a:tableStyleId>{E8B1032C-EA38-4F05-BA0D-38AFFFC7BED3}</a:tableStyleId>
              </a:tblPr>
              <a:tblGrid>
                <a:gridCol w="261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091">
                <a:tc>
                  <a:txBody>
                    <a:bodyPr/>
                    <a:lstStyle/>
                    <a:p>
                      <a:pPr algn="l"/>
                      <a:r>
                        <a:rPr lang="en-US" sz="270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Parameter</a:t>
                      </a: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700" baseline="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Výsledky v </a:t>
                      </a:r>
                      <a:r>
                        <a:rPr lang="sk-SK" sz="2700" baseline="0" dirty="0" err="1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bolusovanej</a:t>
                      </a:r>
                      <a:r>
                        <a:rPr lang="sk-SK" sz="2700" baseline="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 skupine</a:t>
                      </a:r>
                      <a:endParaRPr lang="en-US" sz="27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700" baseline="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 Návratnosť investícii</a:t>
                      </a:r>
                      <a:endParaRPr lang="en-US" sz="27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Jalové bahnice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aseline="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o 5% menej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€</a:t>
                      </a:r>
                      <a:r>
                        <a:rPr lang="sk-SK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480</a:t>
                      </a:r>
                      <a:r>
                        <a:rPr lang="en-US" sz="27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a</a:t>
                      </a:r>
                      <a:endParaRPr lang="en-US" sz="27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% plodnosti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nárast o 12%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€</a:t>
                      </a:r>
                      <a:r>
                        <a:rPr lang="sk-SK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1120</a:t>
                      </a:r>
                      <a:r>
                        <a:rPr lang="en-US" sz="27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b</a:t>
                      </a:r>
                      <a:endParaRPr lang="en-US" sz="27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Váha jahniat pri odstave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Priemerne 2kg nárast na kus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€</a:t>
                      </a:r>
                      <a:r>
                        <a:rPr lang="sk-SK" sz="27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840</a:t>
                      </a:r>
                      <a:r>
                        <a:rPr lang="en-US" sz="2700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c</a:t>
                      </a:r>
                      <a:endParaRPr lang="en-US" sz="27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Spolu úžitok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7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€</a:t>
                      </a:r>
                      <a:r>
                        <a:rPr lang="sk-SK" sz="2700" b="1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2440</a:t>
                      </a:r>
                      <a:r>
                        <a:rPr lang="en-US" sz="2700" b="1" baseline="-25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d</a:t>
                      </a:r>
                      <a:endParaRPr lang="en-US" sz="2700" b="1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43075" y="5249272"/>
            <a:ext cx="79009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aseline="-25000" dirty="0"/>
              <a:t>a </a:t>
            </a:r>
            <a:r>
              <a:rPr lang="sk-SK" sz="2000" dirty="0"/>
              <a:t>12 jahniat x </a:t>
            </a:r>
            <a:r>
              <a:rPr lang="en-GB" sz="2000" dirty="0"/>
              <a:t>€</a:t>
            </a:r>
            <a:r>
              <a:rPr lang="sk-SK" sz="2000" dirty="0"/>
              <a:t>40</a:t>
            </a:r>
            <a:r>
              <a:rPr lang="en-GB" sz="2000" dirty="0"/>
              <a:t> </a:t>
            </a:r>
            <a:r>
              <a:rPr lang="sk-SK" sz="2000" dirty="0"/>
              <a:t>za jahňa</a:t>
            </a:r>
            <a:r>
              <a:rPr lang="en-GB" sz="2000" dirty="0"/>
              <a:t> </a:t>
            </a:r>
          </a:p>
          <a:p>
            <a:r>
              <a:rPr lang="en-GB" sz="2000" baseline="-25000" dirty="0"/>
              <a:t>b</a:t>
            </a:r>
            <a:r>
              <a:rPr lang="en-GB" sz="2000" dirty="0"/>
              <a:t> 28 </a:t>
            </a:r>
            <a:r>
              <a:rPr lang="sk-SK" sz="2000" dirty="0"/>
              <a:t>jahniat x </a:t>
            </a:r>
            <a:r>
              <a:rPr lang="en-GB" sz="2000" dirty="0"/>
              <a:t>€</a:t>
            </a:r>
            <a:r>
              <a:rPr lang="sk-SK" sz="2000" dirty="0"/>
              <a:t>40 za jahňa</a:t>
            </a:r>
            <a:endParaRPr lang="en-GB" sz="2000" baseline="-25000" dirty="0"/>
          </a:p>
          <a:p>
            <a:r>
              <a:rPr lang="en-GB" sz="2000" baseline="-25000" dirty="0"/>
              <a:t>c</a:t>
            </a:r>
            <a:r>
              <a:rPr lang="en-GB" sz="2000" dirty="0"/>
              <a:t> 420 </a:t>
            </a:r>
            <a:r>
              <a:rPr lang="sk-SK" sz="2000" dirty="0"/>
              <a:t>jahniat</a:t>
            </a:r>
            <a:r>
              <a:rPr lang="en-GB" sz="2000" dirty="0"/>
              <a:t> </a:t>
            </a:r>
            <a:r>
              <a:rPr lang="sk-SK" sz="2000" dirty="0"/>
              <a:t>x</a:t>
            </a:r>
            <a:r>
              <a:rPr lang="en-GB" sz="2000" dirty="0"/>
              <a:t> €</a:t>
            </a:r>
            <a:r>
              <a:rPr lang="sk-SK" sz="2000" dirty="0"/>
              <a:t>2</a:t>
            </a:r>
            <a:r>
              <a:rPr lang="en-GB" sz="2000" dirty="0"/>
              <a:t> </a:t>
            </a:r>
            <a:r>
              <a:rPr lang="sk-SK" sz="2000" dirty="0"/>
              <a:t>za</a:t>
            </a:r>
            <a:r>
              <a:rPr lang="en-GB" sz="2000" dirty="0"/>
              <a:t> k</a:t>
            </a:r>
            <a:r>
              <a:rPr lang="sk-SK" sz="2000" dirty="0" err="1"/>
              <a:t>ilo</a:t>
            </a:r>
            <a:r>
              <a:rPr lang="en-GB" sz="2000" dirty="0"/>
              <a:t>g</a:t>
            </a:r>
            <a:r>
              <a:rPr lang="sk-SK" sz="2000" dirty="0" err="1"/>
              <a:t>ram</a:t>
            </a:r>
            <a:r>
              <a:rPr lang="en-GB" sz="2000" dirty="0"/>
              <a:t> </a:t>
            </a:r>
            <a:r>
              <a:rPr lang="sk-SK" sz="2000" dirty="0"/>
              <a:t>v živom</a:t>
            </a:r>
            <a:endParaRPr lang="en-GB" sz="2000" baseline="-25000" dirty="0"/>
          </a:p>
          <a:p>
            <a:r>
              <a:rPr lang="en-GB" sz="2000" baseline="-25000" dirty="0"/>
              <a:t>d</a:t>
            </a:r>
            <a:r>
              <a:rPr lang="en-GB" sz="2000" dirty="0"/>
              <a:t>  </a:t>
            </a:r>
            <a:r>
              <a:rPr lang="en-GB" sz="2000" dirty="0" err="1"/>
              <a:t>Menšie</a:t>
            </a:r>
            <a:r>
              <a:rPr lang="en-GB" sz="2000" dirty="0"/>
              <a:t> </a:t>
            </a:r>
            <a:r>
              <a:rPr lang="en-GB" sz="2000" dirty="0" err="1"/>
              <a:t>náklady</a:t>
            </a:r>
            <a:r>
              <a:rPr lang="en-GB" sz="2000" dirty="0"/>
              <a:t> </a:t>
            </a:r>
            <a:r>
              <a:rPr lang="en-GB" sz="2000" dirty="0" err="1"/>
              <a:t>vďaka</a:t>
            </a:r>
            <a:r>
              <a:rPr lang="en-GB" sz="2000" dirty="0"/>
              <a:t> </a:t>
            </a:r>
            <a:r>
              <a:rPr lang="en-GB" sz="2000" dirty="0" err="1"/>
              <a:t>bolusom</a:t>
            </a:r>
            <a:r>
              <a:rPr lang="en-GB" sz="2000" dirty="0"/>
              <a:t>  </a:t>
            </a:r>
            <a:r>
              <a:rPr lang="sk-SK" sz="2000" dirty="0"/>
              <a:t>x</a:t>
            </a:r>
            <a:r>
              <a:rPr lang="en-GB" sz="2000" dirty="0"/>
              <a:t> €2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hlavu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59455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775" y="359999"/>
            <a:ext cx="9744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/>
              <a:t>Výsledky obsahu Selénu v krvi u bahníc, CIIRPO, Francúzsko</a:t>
            </a:r>
            <a:endParaRPr lang="en-GB" sz="3600" b="1" dirty="0"/>
          </a:p>
        </p:txBody>
      </p:sp>
      <p:pic>
        <p:nvPicPr>
          <p:cNvPr id="3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3" y="1560328"/>
            <a:ext cx="8415337" cy="4165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7213" y="377099"/>
            <a:ext cx="9701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600" b="1" dirty="0"/>
              <a:t>Výsledky obsahu selénu v krvi u bahníc, CIIRPO, Francúzsko</a:t>
            </a:r>
            <a:endParaRPr lang="en-GB" sz="3600" b="1" dirty="0"/>
          </a:p>
        </p:txBody>
      </p:sp>
      <p:pic>
        <p:nvPicPr>
          <p:cNvPr id="4" name="Imag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93" y="1422400"/>
            <a:ext cx="8172450" cy="4599972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2571750" y="4471988"/>
            <a:ext cx="6800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1" y="350749"/>
            <a:ext cx="8215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600" b="1" dirty="0"/>
              <a:t>Výsledky plodnosti u bahníc CIRPO, Francúzsko</a:t>
            </a:r>
          </a:p>
        </p:txBody>
      </p:sp>
      <p:pic>
        <p:nvPicPr>
          <p:cNvPr id="4" name="Imag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1973943"/>
            <a:ext cx="8215312" cy="4088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09" y="359998"/>
            <a:ext cx="10093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/>
              <a:t>Výsledky obsahu selénu v krvi u jahniat, </a:t>
            </a:r>
            <a:r>
              <a:rPr lang="sk-SK" sz="3600" b="1" dirty="0" err="1"/>
              <a:t>Sussex</a:t>
            </a:r>
            <a:r>
              <a:rPr lang="sk-SK" sz="3600" b="1" dirty="0"/>
              <a:t>, Anglicko</a:t>
            </a:r>
            <a:endParaRPr lang="en-GB" sz="3600" b="1" dirty="0"/>
          </a:p>
        </p:txBody>
      </p:sp>
      <p:pic>
        <p:nvPicPr>
          <p:cNvPr id="3" name="Picture 2" descr="C:\Users\idavies\AppData\Local\Microsoft\Windows\Temporary Internet Files\Content.Outlook\SI8QEN7U\Lamb levels chart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00" y="1560327"/>
            <a:ext cx="7400925" cy="41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786" y="359998"/>
            <a:ext cx="7873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Výsledky krvi u jahniat , </a:t>
            </a:r>
            <a:r>
              <a:rPr lang="sk-SK" sz="3600" b="1" dirty="0" err="1"/>
              <a:t>St</a:t>
            </a:r>
            <a:r>
              <a:rPr lang="sk-SK" sz="3600" b="1" dirty="0"/>
              <a:t> </a:t>
            </a:r>
            <a:r>
              <a:rPr lang="sk-SK" sz="3600" b="1" dirty="0" err="1"/>
              <a:t>Clear</a:t>
            </a:r>
            <a:r>
              <a:rPr lang="sk-SK" sz="3600" b="1" dirty="0"/>
              <a:t>, Wales</a:t>
            </a:r>
            <a:endParaRPr lang="en-GB" sz="3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785" y="1173286"/>
            <a:ext cx="8469755" cy="221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38" y="3657599"/>
            <a:ext cx="3155120" cy="23663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0658" y="3657599"/>
            <a:ext cx="3109394" cy="2332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3147" y="3532194"/>
            <a:ext cx="3109394" cy="233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861" y="348523"/>
            <a:ext cx="9688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/>
              <a:t>Výsledky denných prírastkov u jahniat v </a:t>
            </a:r>
            <a:r>
              <a:rPr lang="sk-SK" sz="3200" b="1" dirty="0" err="1"/>
              <a:t>St</a:t>
            </a:r>
            <a:r>
              <a:rPr lang="sk-SK" sz="3200" b="1" dirty="0"/>
              <a:t> </a:t>
            </a:r>
            <a:r>
              <a:rPr lang="sk-SK" sz="3200" b="1" dirty="0" err="1"/>
              <a:t>Clears</a:t>
            </a:r>
            <a:r>
              <a:rPr lang="sk-SK" sz="3200" b="1" dirty="0"/>
              <a:t>, Wales</a:t>
            </a:r>
            <a:endParaRPr lang="en-GB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53486"/>
              </p:ext>
            </p:extLst>
          </p:nvPr>
        </p:nvGraphicFramePr>
        <p:xfrm>
          <a:off x="519861" y="1099035"/>
          <a:ext cx="9488810" cy="459271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942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Jahňa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28/05/2015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váha v živom (kg)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19/06/15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váha v živom (kg)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11/07/15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váha v živom (kg)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31/07/2015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váha v živom (kg)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LWG </a:t>
                      </a: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Prírast. na jahňa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38.6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38.2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42.2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10.2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29.8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31.2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33.0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8.0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25.4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28.6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26.0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33.0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7.6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28.8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30.2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34.0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8.0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27.8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33.6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37.4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41.2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13.4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23.2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27.4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28.8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29.8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6.6 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7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22.6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26.8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29.6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33.0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10.4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25.4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30.4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31.2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33.4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8.0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9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29.4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34.6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36.2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38.2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8.8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26.2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31.0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32.4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33.6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7.4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11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24.8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27.0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26.4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29.6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4.8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12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26.0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28.8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30.8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30.6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4.6 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26" marR="6722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13069" y="5708259"/>
            <a:ext cx="8895602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Priemerný prírastok na jahňa u </a:t>
            </a:r>
            <a:r>
              <a:rPr lang="sk-SK" sz="2400" dirty="0" err="1"/>
              <a:t>bolusovaných</a:t>
            </a:r>
            <a:r>
              <a:rPr lang="sk-SK" sz="2400" dirty="0"/>
              <a:t> zvierat bol 9,2kg/ jahňa</a:t>
            </a: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sk-SK" sz="2400" dirty="0"/>
              <a:t>Priemerný prírastok na jahňa v kontrolnej skupine bol 7,1kg/ jahňa</a:t>
            </a:r>
            <a:endParaRPr lang="en-US" sz="2400" dirty="0"/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711" y="359998"/>
            <a:ext cx="98651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/>
              <a:t>Výsledky denných prírastkov u jahniat v </a:t>
            </a:r>
            <a:r>
              <a:rPr lang="sk-SK" sz="3200" b="1" dirty="0" err="1"/>
              <a:t>Northumberland</a:t>
            </a:r>
            <a:endParaRPr lang="en-GB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56214"/>
              </p:ext>
            </p:extLst>
          </p:nvPr>
        </p:nvGraphicFramePr>
        <p:xfrm>
          <a:off x="1186670" y="1448439"/>
          <a:ext cx="8472489" cy="3293325"/>
        </p:xfrm>
        <a:graphic>
          <a:graphicData uri="http://schemas.openxmlformats.org/drawingml/2006/table">
            <a:tbl>
              <a:tblPr firstRow="1" bandRow="1">
                <a:effectLst/>
                <a:tableStyleId>{E8B1032C-EA38-4F05-BA0D-38AFFFC7BED3}</a:tableStyleId>
              </a:tblPr>
              <a:tblGrid>
                <a:gridCol w="296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2500">
                <a:tc>
                  <a:txBody>
                    <a:bodyPr/>
                    <a:lstStyle/>
                    <a:p>
                      <a:pPr algn="l"/>
                      <a:r>
                        <a:rPr lang="sk-SK" sz="200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Denné prírastky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Kontrolná skupina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Vzorka</a:t>
                      </a:r>
                    </a:p>
                    <a:p>
                      <a:pPr algn="ctr"/>
                      <a:r>
                        <a:rPr lang="sk-SK" sz="2000" dirty="0" err="1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Bolusovaných</a:t>
                      </a:r>
                      <a:r>
                        <a:rPr lang="sk-SK" sz="200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 jahniat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>
                          <a:solidFill>
                            <a:schemeClr val="bg1"/>
                          </a:solidFill>
                          <a:latin typeface="+mn-lt"/>
                          <a:cs typeface="Aller"/>
                        </a:rPr>
                        <a:t>Rozdiel za 108 dní</a:t>
                      </a:r>
                      <a:endParaRPr lang="en-US" sz="2000" dirty="0">
                        <a:solidFill>
                          <a:schemeClr val="bg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rgbClr val="006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Jednopočetný vrh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112g</a:t>
                      </a: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149g</a:t>
                      </a: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4kg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dvojčatá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110g</a:t>
                      </a:r>
                      <a:endParaRPr lang="en-US" sz="2000" baseline="-250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140g</a:t>
                      </a: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3.2kg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Priemer prírastok navyše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3.56kg</a:t>
                      </a:r>
                      <a:r>
                        <a:rPr lang="en-US" sz="2000" b="1" baseline="-25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a</a:t>
                      </a:r>
                      <a:endParaRPr lang="en-US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latin typeface="+mn-lt"/>
                          <a:cs typeface="Aller"/>
                        </a:rPr>
                        <a:t>ÚŽITOK NA JAHŇA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€4.34</a:t>
                      </a:r>
                      <a:r>
                        <a:rPr lang="en-US" sz="2000" b="1" baseline="-25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cs typeface="Aller"/>
                        </a:rPr>
                        <a:t>b</a:t>
                      </a:r>
                      <a:endParaRPr lang="en-US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cs typeface="Aller"/>
                      </a:endParaRPr>
                    </a:p>
                  </a:txBody>
                  <a:tcPr marL="101128" marR="101128" marT="47670" marB="476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86670" y="5042585"/>
            <a:ext cx="8014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 </a:t>
            </a:r>
            <a:r>
              <a:rPr lang="sk-SK" sz="2400" dirty="0"/>
              <a:t>Priemer za jednopočetné a dvojčatá</a:t>
            </a:r>
          </a:p>
          <a:p>
            <a:endParaRPr lang="en-GB" sz="2400" baseline="-25000" dirty="0"/>
          </a:p>
          <a:p>
            <a:r>
              <a:rPr lang="en-GB" sz="2400" dirty="0"/>
              <a:t>b €</a:t>
            </a:r>
            <a:r>
              <a:rPr lang="sk-SK" sz="2400" dirty="0"/>
              <a:t>2</a:t>
            </a:r>
            <a:r>
              <a:rPr lang="en-GB" sz="2400" dirty="0"/>
              <a:t> </a:t>
            </a:r>
            <a:r>
              <a:rPr lang="sk-SK" sz="2400" dirty="0"/>
              <a:t>za</a:t>
            </a:r>
            <a:r>
              <a:rPr lang="en-GB" sz="2400" dirty="0"/>
              <a:t> kg x 3.56kg </a:t>
            </a:r>
            <a:r>
              <a:rPr lang="en-GB" sz="2400" dirty="0" err="1"/>
              <a:t>menšie</a:t>
            </a:r>
            <a:r>
              <a:rPr lang="en-GB" sz="2400" dirty="0"/>
              <a:t> </a:t>
            </a:r>
            <a:r>
              <a:rPr lang="en-GB" sz="2400" dirty="0" err="1"/>
              <a:t>náklady</a:t>
            </a:r>
            <a:r>
              <a:rPr lang="en-GB" sz="2400" dirty="0"/>
              <a:t> </a:t>
            </a:r>
            <a:r>
              <a:rPr lang="en-GB" sz="2400" dirty="0" err="1"/>
              <a:t>cez</a:t>
            </a:r>
            <a:r>
              <a:rPr lang="en-GB" sz="2400" dirty="0"/>
              <a:t> </a:t>
            </a:r>
            <a:r>
              <a:rPr lang="en-GB" sz="2400" dirty="0" err="1"/>
              <a:t>bolusy</a:t>
            </a:r>
            <a:r>
              <a:rPr lang="en-GB" sz="2400" dirty="0"/>
              <a:t> pre </a:t>
            </a:r>
            <a:r>
              <a:rPr lang="en-GB" sz="2400" dirty="0" err="1"/>
              <a:t>jahňatá</a:t>
            </a:r>
            <a:r>
              <a:rPr lang="en-GB" sz="2400" dirty="0"/>
              <a:t> (€1.</a:t>
            </a:r>
            <a:r>
              <a:rPr lang="sk-SK" sz="2400" dirty="0"/>
              <a:t>20</a:t>
            </a:r>
            <a:r>
              <a:rPr lang="en-GB" sz="2400" dirty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962" y="359998"/>
            <a:ext cx="1454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Závery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19962" y="1471613"/>
            <a:ext cx="84296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/>
              <a:t>Subklinické</a:t>
            </a:r>
            <a:r>
              <a:rPr lang="sk-SK" sz="2800" dirty="0"/>
              <a:t> n</a:t>
            </a:r>
            <a:r>
              <a:rPr lang="en-GB" sz="2800" dirty="0" err="1"/>
              <a:t>edostatky</a:t>
            </a:r>
            <a:r>
              <a:rPr lang="en-GB" sz="2800" dirty="0"/>
              <a:t> </a:t>
            </a:r>
            <a:r>
              <a:rPr lang="sk-SK" sz="2800" dirty="0" err="1"/>
              <a:t>mikro</a:t>
            </a:r>
            <a:r>
              <a:rPr lang="en-GB" sz="2800" dirty="0" err="1"/>
              <a:t>prvkov</a:t>
            </a:r>
            <a:r>
              <a:rPr lang="en-GB" sz="2800" dirty="0"/>
              <a:t> </a:t>
            </a:r>
            <a:r>
              <a:rPr lang="en-GB" sz="2800" dirty="0" err="1"/>
              <a:t>môžu</a:t>
            </a:r>
            <a:r>
              <a:rPr lang="en-GB" sz="2800" dirty="0"/>
              <a:t> </a:t>
            </a:r>
            <a:r>
              <a:rPr lang="en-GB" sz="2800" dirty="0" err="1"/>
              <a:t>mať</a:t>
            </a:r>
            <a:r>
              <a:rPr lang="en-GB" sz="2800" dirty="0"/>
              <a:t> </a:t>
            </a:r>
            <a:r>
              <a:rPr lang="en-GB" sz="2800" dirty="0" err="1"/>
              <a:t>vážny</a:t>
            </a:r>
            <a:r>
              <a:rPr lang="en-GB" sz="2800" dirty="0"/>
              <a:t> </a:t>
            </a:r>
            <a:r>
              <a:rPr lang="en-GB" sz="2800" dirty="0" err="1"/>
              <a:t>vplyv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produktivitu</a:t>
            </a:r>
            <a:r>
              <a:rPr lang="en-GB" sz="2800" dirty="0"/>
              <a:t> </a:t>
            </a:r>
            <a:r>
              <a:rPr lang="en-GB" sz="2800" dirty="0" err="1"/>
              <a:t>chovných</a:t>
            </a:r>
            <a:r>
              <a:rPr lang="en-GB" sz="2800" dirty="0"/>
              <a:t> </a:t>
            </a:r>
            <a:r>
              <a:rPr lang="en-GB" sz="2800" dirty="0" err="1"/>
              <a:t>oviec</a:t>
            </a:r>
            <a:r>
              <a:rPr lang="en-GB" sz="2800" dirty="0"/>
              <a:t> a </a:t>
            </a:r>
            <a:r>
              <a:rPr lang="en-GB" sz="2800" dirty="0" err="1"/>
              <a:t>jahniat</a:t>
            </a:r>
            <a:endParaRPr lang="sk-SK" sz="2800" dirty="0"/>
          </a:p>
          <a:p>
            <a:endParaRPr lang="sk-SK" sz="2800" dirty="0"/>
          </a:p>
          <a:p>
            <a:r>
              <a:rPr lang="en-GB" sz="2800" dirty="0"/>
              <a:t>Bez d</a:t>
            </a:r>
            <a:r>
              <a:rPr lang="sk-SK" sz="2800" dirty="0" err="1"/>
              <a:t>odatočnej</a:t>
            </a:r>
            <a:r>
              <a:rPr lang="sk-SK" sz="2800" dirty="0"/>
              <a:t> aplikácie </a:t>
            </a:r>
            <a:r>
              <a:rPr lang="sk-SK" sz="2800" dirty="0" err="1"/>
              <a:t>mikroprvkov</a:t>
            </a:r>
            <a:r>
              <a:rPr lang="en-GB" sz="2800" dirty="0"/>
              <a:t> </a:t>
            </a:r>
            <a:r>
              <a:rPr lang="en-GB" sz="2800" dirty="0" err="1"/>
              <a:t>môžu</a:t>
            </a:r>
            <a:r>
              <a:rPr lang="en-GB" sz="2800" dirty="0"/>
              <a:t> </a:t>
            </a:r>
            <a:r>
              <a:rPr lang="sk-SK" sz="2800" dirty="0"/>
              <a:t>chovatelia</a:t>
            </a:r>
            <a:r>
              <a:rPr lang="en-GB" sz="2800" dirty="0"/>
              <a:t> </a:t>
            </a:r>
            <a:r>
              <a:rPr lang="en-GB" sz="2800" dirty="0" err="1"/>
              <a:t>čeliť</a:t>
            </a:r>
            <a:r>
              <a:rPr lang="en-GB" sz="2800" dirty="0"/>
              <a:t> </a:t>
            </a:r>
            <a:r>
              <a:rPr lang="en-GB" sz="2800" dirty="0" err="1"/>
              <a:t>stratám</a:t>
            </a:r>
            <a:r>
              <a:rPr lang="en-GB" sz="2800" dirty="0"/>
              <a:t> </a:t>
            </a:r>
            <a:r>
              <a:rPr lang="en-GB" sz="2800" dirty="0" err="1"/>
              <a:t>vyplývajúcim</a:t>
            </a:r>
            <a:r>
              <a:rPr lang="en-GB" sz="2800" dirty="0"/>
              <a:t> zo </a:t>
            </a:r>
            <a:r>
              <a:rPr lang="sk-SK" sz="2800" dirty="0"/>
              <a:t>neuspokojivej</a:t>
            </a:r>
            <a:r>
              <a:rPr lang="en-GB" sz="2800" dirty="0"/>
              <a:t> </a:t>
            </a:r>
            <a:r>
              <a:rPr lang="en-GB" sz="2800" dirty="0" err="1"/>
              <a:t>plodnosti</a:t>
            </a:r>
            <a:r>
              <a:rPr lang="en-GB" sz="2800" dirty="0"/>
              <a:t> u </a:t>
            </a:r>
            <a:r>
              <a:rPr lang="en-GB" sz="2800" dirty="0" err="1"/>
              <a:t>bahníc</a:t>
            </a:r>
            <a:r>
              <a:rPr lang="en-GB" sz="2800" dirty="0"/>
              <a:t> a </a:t>
            </a:r>
            <a:r>
              <a:rPr lang="sk-SK" sz="2800" dirty="0"/>
              <a:t>neuspokojivej</a:t>
            </a:r>
            <a:r>
              <a:rPr lang="en-GB" sz="2800" dirty="0"/>
              <a:t> </a:t>
            </a:r>
            <a:r>
              <a:rPr lang="en-GB" sz="2800" dirty="0" err="1"/>
              <a:t>životaschopnosti</a:t>
            </a:r>
            <a:r>
              <a:rPr lang="en-GB" sz="2800" dirty="0"/>
              <a:t> a </a:t>
            </a:r>
            <a:r>
              <a:rPr lang="en-GB" sz="2800" dirty="0" err="1"/>
              <a:t>prírastk</a:t>
            </a:r>
            <a:r>
              <a:rPr lang="sk-SK" sz="2800" dirty="0" err="1"/>
              <a:t>ov</a:t>
            </a:r>
            <a:r>
              <a:rPr lang="en-GB" sz="2800" dirty="0"/>
              <a:t> </a:t>
            </a:r>
            <a:r>
              <a:rPr lang="sk-SK" sz="2800" dirty="0"/>
              <a:t>u</a:t>
            </a:r>
            <a:r>
              <a:rPr lang="en-GB" sz="2800" dirty="0"/>
              <a:t> </a:t>
            </a:r>
            <a:r>
              <a:rPr lang="en-GB" sz="2800" dirty="0" err="1"/>
              <a:t>jah</a:t>
            </a:r>
            <a:r>
              <a:rPr lang="sk-SK" sz="2800" dirty="0" err="1"/>
              <a:t>niat</a:t>
            </a:r>
            <a:r>
              <a:rPr lang="sk-SK" sz="2800" dirty="0"/>
              <a:t>.</a:t>
            </a:r>
          </a:p>
          <a:p>
            <a:endParaRPr lang="en-GB" sz="2800" dirty="0"/>
          </a:p>
          <a:p>
            <a:r>
              <a:rPr lang="en-GB" sz="2800" b="1" dirty="0" err="1">
                <a:solidFill>
                  <a:srgbClr val="00B050"/>
                </a:solidFill>
              </a:rPr>
              <a:t>Dlhodobé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sk-SK" sz="2800" b="1" dirty="0">
                <a:solidFill>
                  <a:srgbClr val="00B050"/>
                </a:solidFill>
              </a:rPr>
              <a:t>podávanie</a:t>
            </a:r>
            <a:r>
              <a:rPr lang="en-GB" sz="2800" b="1" dirty="0">
                <a:solidFill>
                  <a:srgbClr val="00B050"/>
                </a:solidFill>
              </a:rPr>
              <a:t> bolus</a:t>
            </a:r>
            <a:r>
              <a:rPr lang="sk-SK" sz="2800" b="1" dirty="0" err="1">
                <a:solidFill>
                  <a:srgbClr val="00B050"/>
                </a:solidFill>
              </a:rPr>
              <a:t>ov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poskytuje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technické</a:t>
            </a:r>
            <a:r>
              <a:rPr lang="en-GB" sz="2800" b="1" dirty="0">
                <a:solidFill>
                  <a:srgbClr val="00B050"/>
                </a:solidFill>
              </a:rPr>
              <a:t>, </a:t>
            </a:r>
            <a:r>
              <a:rPr lang="en-GB" sz="2800" b="1" dirty="0" err="1">
                <a:solidFill>
                  <a:srgbClr val="00B050"/>
                </a:solidFill>
              </a:rPr>
              <a:t>efektívne</a:t>
            </a:r>
            <a:r>
              <a:rPr lang="en-GB" sz="2800" b="1" dirty="0">
                <a:solidFill>
                  <a:srgbClr val="00B050"/>
                </a:solidFill>
              </a:rPr>
              <a:t> a </a:t>
            </a:r>
            <a:r>
              <a:rPr lang="en-GB" sz="2800" b="1" dirty="0" err="1">
                <a:solidFill>
                  <a:srgbClr val="00B050"/>
                </a:solidFill>
              </a:rPr>
              <a:t>ekonomické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riešenie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týchto</a:t>
            </a:r>
            <a:r>
              <a:rPr lang="en-GB" sz="2800" b="1" dirty="0">
                <a:solidFill>
                  <a:srgbClr val="00B050"/>
                </a:solidFill>
              </a:rPr>
              <a:t> </a:t>
            </a:r>
            <a:r>
              <a:rPr lang="en-GB" sz="2800" b="1" dirty="0" err="1">
                <a:solidFill>
                  <a:srgbClr val="00B050"/>
                </a:solidFill>
              </a:rPr>
              <a:t>probl</a:t>
            </a:r>
            <a:r>
              <a:rPr lang="sk-SK" sz="2800" b="1" dirty="0" err="1">
                <a:solidFill>
                  <a:srgbClr val="00B050"/>
                </a:solidFill>
              </a:rPr>
              <a:t>ematík</a:t>
            </a:r>
            <a:r>
              <a:rPr lang="sk-SK" sz="2800" b="1" dirty="0">
                <a:solidFill>
                  <a:srgbClr val="00B050"/>
                </a:solidFill>
              </a:rPr>
              <a:t> v chove oviec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3256" y="362809"/>
            <a:ext cx="7067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3600" b="1" dirty="0"/>
              <a:t>Vízia a hodnoty spoločnosti </a:t>
            </a:r>
            <a:r>
              <a:rPr lang="sk-SK" sz="3600" b="1" dirty="0" err="1"/>
              <a:t>Agrimin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1303256" y="1405478"/>
            <a:ext cx="82836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700" dirty="0">
                <a:cs typeface="Aller"/>
              </a:rPr>
              <a:t>Poctivo a komplexne vo všetkom čo robíme</a:t>
            </a:r>
          </a:p>
          <a:p>
            <a:pPr lvl="0"/>
            <a:br>
              <a:rPr lang="en-US" sz="2700" dirty="0">
                <a:solidFill>
                  <a:prstClr val="black"/>
                </a:solidFill>
                <a:cs typeface="Aller"/>
              </a:rPr>
            </a:br>
            <a:r>
              <a:rPr lang="sk-SK" sz="2700" dirty="0">
                <a:cs typeface="Aller"/>
              </a:rPr>
              <a:t>Kvalitné produkty vychádzajúce z praxe</a:t>
            </a:r>
          </a:p>
          <a:p>
            <a:pPr lvl="0"/>
            <a:br>
              <a:rPr lang="en-US" sz="2700" dirty="0">
                <a:solidFill>
                  <a:prstClr val="black"/>
                </a:solidFill>
                <a:cs typeface="Aller"/>
              </a:rPr>
            </a:br>
            <a:r>
              <a:rPr lang="sk-SK" sz="2700" dirty="0">
                <a:cs typeface="Aller"/>
              </a:rPr>
              <a:t>Jedinečné a moderné produkty, ktoré nemajú konkurenciu</a:t>
            </a:r>
            <a:br>
              <a:rPr lang="en-US" sz="2700" dirty="0">
                <a:solidFill>
                  <a:srgbClr val="FF0000"/>
                </a:solidFill>
                <a:cs typeface="Aller"/>
              </a:rPr>
            </a:br>
            <a:endParaRPr lang="en-US" sz="2700" dirty="0">
              <a:solidFill>
                <a:srgbClr val="FF0000"/>
              </a:solidFill>
              <a:cs typeface="Aller"/>
            </a:endParaRPr>
          </a:p>
          <a:p>
            <a:pPr lvl="0"/>
            <a:r>
              <a:rPr lang="sk-SK" sz="2700" dirty="0">
                <a:cs typeface="Aller"/>
              </a:rPr>
              <a:t>Zamestnávame tých najlepších pracovníkov a ponúkame vynikajúce poradenstvo a podporu pre zákazníka</a:t>
            </a:r>
          </a:p>
          <a:p>
            <a:pPr lvl="0"/>
            <a:br>
              <a:rPr lang="en-US" sz="2700" dirty="0">
                <a:solidFill>
                  <a:prstClr val="black"/>
                </a:solidFill>
                <a:cs typeface="Aller"/>
              </a:rPr>
            </a:br>
            <a:r>
              <a:rPr lang="sk-SK" sz="2700" dirty="0">
                <a:cs typeface="Aller"/>
              </a:rPr>
              <a:t>Odborná a rýchla reakcia pri príležitostiach ale aj problematických momentoch </a:t>
            </a:r>
            <a:br>
              <a:rPr lang="en-US" sz="2700" b="1" dirty="0">
                <a:solidFill>
                  <a:srgbClr val="DD7900"/>
                </a:solidFill>
                <a:cs typeface="Aller"/>
              </a:rPr>
            </a:br>
            <a:endParaRPr lang="en-GB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63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962" y="359998"/>
            <a:ext cx="5406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Ďakujem za vašu pozornosť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19962" y="1471613"/>
            <a:ext cx="84296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 err="1"/>
              <a:t>Agrimin</a:t>
            </a:r>
            <a:r>
              <a:rPr lang="en-GB" sz="2700" dirty="0"/>
              <a:t> Ltd</a:t>
            </a:r>
            <a:r>
              <a:rPr lang="sk-SK" sz="2700" dirty="0"/>
              <a:t>				Distribútor pre SR:</a:t>
            </a:r>
            <a:endParaRPr lang="en-GB" sz="2700" dirty="0"/>
          </a:p>
          <a:p>
            <a:r>
              <a:rPr lang="en-GB" sz="2700" dirty="0" err="1"/>
              <a:t>Arlanda</a:t>
            </a:r>
            <a:r>
              <a:rPr lang="en-GB" sz="2700" dirty="0"/>
              <a:t> Way</a:t>
            </a:r>
            <a:r>
              <a:rPr lang="sk-SK" sz="2700" dirty="0"/>
              <a:t>				SK FARM </a:t>
            </a:r>
            <a:r>
              <a:rPr lang="sk-SK" sz="2700" dirty="0" err="1"/>
              <a:t>Partners</a:t>
            </a:r>
            <a:r>
              <a:rPr lang="sk-SK" sz="2700" dirty="0"/>
              <a:t> </a:t>
            </a:r>
            <a:r>
              <a:rPr lang="sk-SK" sz="2700" dirty="0" err="1"/>
              <a:t>s.r.o</a:t>
            </a:r>
            <a:r>
              <a:rPr lang="sk-SK" sz="2700" dirty="0"/>
              <a:t>. </a:t>
            </a:r>
            <a:endParaRPr lang="en-GB" sz="2700" dirty="0"/>
          </a:p>
          <a:p>
            <a:r>
              <a:rPr lang="en-GB" sz="2700" dirty="0"/>
              <a:t>Humberside Airport</a:t>
            </a:r>
            <a:r>
              <a:rPr lang="sk-SK" sz="2700" dirty="0"/>
              <a:t>		</a:t>
            </a:r>
            <a:r>
              <a:rPr lang="sk-SK" sz="2700" dirty="0" err="1"/>
              <a:t>Gallayova</a:t>
            </a:r>
            <a:r>
              <a:rPr lang="sk-SK" sz="2700" dirty="0"/>
              <a:t> 11, 841 02</a:t>
            </a:r>
            <a:endParaRPr lang="en-GB" sz="2700" dirty="0"/>
          </a:p>
          <a:p>
            <a:r>
              <a:rPr lang="en-GB" sz="2700" dirty="0" err="1"/>
              <a:t>Kirmington</a:t>
            </a:r>
            <a:r>
              <a:rPr lang="sk-SK" sz="2700" dirty="0"/>
              <a:t>				Bratislava</a:t>
            </a:r>
            <a:endParaRPr lang="en-GB" sz="2700" dirty="0"/>
          </a:p>
          <a:p>
            <a:r>
              <a:rPr lang="en-GB" sz="2700" dirty="0"/>
              <a:t>England</a:t>
            </a:r>
          </a:p>
          <a:p>
            <a:r>
              <a:rPr lang="en-GB" sz="2700" dirty="0"/>
              <a:t>DN39 6YH</a:t>
            </a:r>
          </a:p>
          <a:p>
            <a:endParaRPr lang="en-GB" sz="2700" dirty="0"/>
          </a:p>
          <a:p>
            <a:r>
              <a:rPr lang="en-GB" sz="2700" dirty="0"/>
              <a:t>T: 00 44 1652 688046</a:t>
            </a:r>
            <a:r>
              <a:rPr lang="sk-SK" sz="2700" dirty="0"/>
              <a:t>		</a:t>
            </a:r>
            <a:r>
              <a:rPr lang="es-ES" sz="2700" dirty="0"/>
              <a:t> T:</a:t>
            </a:r>
            <a:r>
              <a:rPr lang="sk-SK" sz="2700" dirty="0"/>
              <a:t> </a:t>
            </a:r>
            <a:r>
              <a:rPr lang="es-ES" sz="2700" dirty="0"/>
              <a:t>+421 (0) 2 / 212 92 09</a:t>
            </a:r>
            <a:endParaRPr lang="en-GB" sz="2700" dirty="0"/>
          </a:p>
          <a:p>
            <a:r>
              <a:rPr lang="en-GB" sz="2700" dirty="0"/>
              <a:t>W: </a:t>
            </a:r>
            <a:r>
              <a:rPr lang="en-GB" sz="2700" dirty="0">
                <a:hlinkClick r:id="rId2"/>
              </a:rPr>
              <a:t>www.agrimin.co.uk</a:t>
            </a:r>
            <a:r>
              <a:rPr lang="sk-SK" sz="2700" dirty="0"/>
              <a:t>		</a:t>
            </a:r>
            <a:r>
              <a:rPr lang="en-GB" sz="2700" dirty="0"/>
              <a:t>W: </a:t>
            </a:r>
            <a:r>
              <a:rPr lang="sk-SK" sz="2700" dirty="0"/>
              <a:t>www.skfarm.sk</a:t>
            </a:r>
            <a:endParaRPr lang="en-GB" sz="2700" dirty="0"/>
          </a:p>
          <a:p>
            <a:r>
              <a:rPr lang="en-GB" sz="2700" dirty="0"/>
              <a:t>E: </a:t>
            </a:r>
            <a:r>
              <a:rPr lang="en-GB" sz="2700" dirty="0">
                <a:hlinkClick r:id="rId3"/>
              </a:rPr>
              <a:t>info@agrimin.co.uk</a:t>
            </a:r>
            <a:r>
              <a:rPr lang="sk-SK" sz="2700" dirty="0"/>
              <a:t>		</a:t>
            </a:r>
            <a:r>
              <a:rPr lang="en-GB" sz="2700" dirty="0"/>
              <a:t>E: info@</a:t>
            </a:r>
            <a:r>
              <a:rPr lang="sk-SK" sz="2700" dirty="0"/>
              <a:t> skfarm.sk</a:t>
            </a:r>
            <a:endParaRPr lang="en-GB" sz="2700" dirty="0"/>
          </a:p>
        </p:txBody>
      </p:sp>
      <p:pic>
        <p:nvPicPr>
          <p:cNvPr id="4" name="Obrázok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981" y="3032870"/>
            <a:ext cx="1433195" cy="845820"/>
          </a:xfrm>
          <a:prstGeom prst="rect">
            <a:avLst/>
          </a:prstGeom>
        </p:spPr>
      </p:pic>
      <p:pic>
        <p:nvPicPr>
          <p:cNvPr id="5" name="Picture 4" descr="C:\Users\mhudson\Pictures\Smartrace logo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436" y="3079543"/>
            <a:ext cx="1270635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74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7920" y="359999"/>
            <a:ext cx="4667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 err="1"/>
              <a:t>Náše</a:t>
            </a:r>
            <a:r>
              <a:rPr lang="en-GB" sz="3600" b="1" dirty="0"/>
              <a:t> </a:t>
            </a:r>
            <a:r>
              <a:rPr lang="en-GB" sz="3600" b="1" dirty="0" err="1"/>
              <a:t>produkty</a:t>
            </a:r>
            <a:r>
              <a:rPr lang="en-GB" sz="3600" b="1" dirty="0"/>
              <a:t> </a:t>
            </a:r>
            <a:r>
              <a:rPr lang="en-GB" sz="3600" b="1" dirty="0" err="1"/>
              <a:t>vo</a:t>
            </a:r>
            <a:r>
              <a:rPr lang="en-GB" sz="3600" b="1" dirty="0"/>
              <a:t> </a:t>
            </a:r>
            <a:r>
              <a:rPr lang="en-GB" sz="3600" b="1" dirty="0" err="1"/>
              <a:t>svete</a:t>
            </a:r>
            <a:endParaRPr lang="en-GB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117920" y="1006330"/>
            <a:ext cx="849756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2700" dirty="0"/>
              <a:t>Distribúcia v Anglicku farmárom cez obchodných zástupcov alebo veterinárnych doktorov </a:t>
            </a:r>
          </a:p>
          <a:p>
            <a:pPr lvl="0"/>
            <a:endParaRPr lang="en-GB" sz="1600" dirty="0"/>
          </a:p>
          <a:p>
            <a:pPr lvl="0"/>
            <a:r>
              <a:rPr lang="sk-SK" sz="2700" dirty="0"/>
              <a:t>8 členný tím obchodných manažérov pre Anglicko, Írsko a Európu</a:t>
            </a:r>
          </a:p>
          <a:p>
            <a:pPr lvl="0"/>
            <a:endParaRPr lang="en-GB" sz="1600" dirty="0"/>
          </a:p>
          <a:p>
            <a:pPr lvl="0"/>
            <a:r>
              <a:rPr lang="sk-SK" sz="2700" dirty="0"/>
              <a:t>Školenie a praktická ukážka s predajcom a veterinárom priamo na farme</a:t>
            </a:r>
          </a:p>
          <a:p>
            <a:pPr lvl="0"/>
            <a:endParaRPr lang="en-GB" sz="1600" dirty="0"/>
          </a:p>
          <a:p>
            <a:r>
              <a:rPr lang="sk-SK" sz="2700" dirty="0"/>
              <a:t>Export predstavuje 55% celkového predaja, sme na 30 rôznych trhoch vo svete</a:t>
            </a:r>
            <a:br>
              <a:rPr lang="en-GB" sz="1600" dirty="0">
                <a:solidFill>
                  <a:prstClr val="black"/>
                </a:solidFill>
              </a:rPr>
            </a:br>
            <a:endParaRPr lang="sk-SK" sz="2700" dirty="0">
              <a:solidFill>
                <a:prstClr val="black"/>
              </a:solidFill>
            </a:endParaRPr>
          </a:p>
          <a:p>
            <a:r>
              <a:rPr lang="sk-SK" sz="2700" dirty="0"/>
              <a:t>Vývoz prostredníctvom vybraných distribútorov do rozmanitých kútov sveta</a:t>
            </a:r>
            <a:endParaRPr lang="en-GB" sz="2700" dirty="0"/>
          </a:p>
          <a:p>
            <a:pPr lvl="0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3574" y="359998"/>
            <a:ext cx="3952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/>
              <a:t>Quality Guaranteed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82" y="1336661"/>
            <a:ext cx="1505538" cy="141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79" y="4537102"/>
            <a:ext cx="2446943" cy="153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fami-qs.org/mobile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06" y="3171371"/>
            <a:ext cx="2706687" cy="135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14749" y="1538251"/>
            <a:ext cx="55864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/>
              <a:t>Certifikát výrobných procesov</a:t>
            </a:r>
            <a:endParaRPr lang="en-GB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9" y="3171371"/>
            <a:ext cx="5385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/>
              <a:t>Skratka – Kvalitne a bezpečné systémy pre špeciálne kŕmne doplnky</a:t>
            </a:r>
            <a:endParaRPr lang="en-GB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3714749" y="5050728"/>
            <a:ext cx="4672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/>
              <a:t>Plne kontrolovaný a auditovaný dodávateľ spoločnosti Bayer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6715" y="359998"/>
            <a:ext cx="8959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/>
              <a:t>Prečo si vybrať technológiu spoločnosti </a:t>
            </a:r>
            <a:r>
              <a:rPr lang="sk-SK" sz="3200" b="1" dirty="0" err="1"/>
              <a:t>Agrimin</a:t>
            </a:r>
            <a:r>
              <a:rPr lang="sk-SK" sz="3200" b="1" dirty="0"/>
              <a:t>?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096715" y="1317656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/>
              <a:t>Vedúci svetový líder v riadenom uvoľňovaní výživy cez technológiu bolusov</a:t>
            </a:r>
          </a:p>
          <a:p>
            <a:endParaRPr lang="en-GB" sz="2000" dirty="0"/>
          </a:p>
          <a:p>
            <a:r>
              <a:rPr lang="sk-SK" sz="2000" dirty="0"/>
              <a:t>Chránené patentom</a:t>
            </a:r>
          </a:p>
          <a:p>
            <a:endParaRPr lang="en-GB" sz="2000" dirty="0"/>
          </a:p>
          <a:p>
            <a:r>
              <a:rPr lang="sk-SK" sz="2000" dirty="0"/>
              <a:t>Technológia vyvinutá vo Veľkej Británii s vlastným </a:t>
            </a:r>
            <a:r>
              <a:rPr lang="sk-SK" sz="2000" dirty="0" err="1"/>
              <a:t>fistulovaným</a:t>
            </a:r>
            <a:r>
              <a:rPr lang="sk-SK" sz="2000" dirty="0"/>
              <a:t> stádom na Novom Zélande</a:t>
            </a:r>
          </a:p>
          <a:p>
            <a:endParaRPr lang="en-GB" sz="2000" dirty="0"/>
          </a:p>
          <a:p>
            <a:r>
              <a:rPr lang="sk-SK" sz="2000" dirty="0"/>
              <a:t>Víťaz ceny za najlepšiu inováciu</a:t>
            </a:r>
          </a:p>
          <a:p>
            <a:endParaRPr lang="en-GB" sz="2000" dirty="0"/>
          </a:p>
          <a:p>
            <a:r>
              <a:rPr lang="sk-SK" sz="2000" dirty="0"/>
              <a:t>Výrobok zaregistrovaný na viacerých medzinárodných trhoch podľa platných krmovinárskych a farmaceutických predpisov</a:t>
            </a:r>
            <a:endParaRPr lang="en-GB" sz="2000" dirty="0"/>
          </a:p>
          <a:p>
            <a:endParaRPr lang="en-GB" sz="2000" dirty="0"/>
          </a:p>
          <a:p>
            <a:r>
              <a:rPr lang="sk-SK" sz="2000" dirty="0"/>
              <a:t>Osvedčená účinnosť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8499" y="359998"/>
            <a:ext cx="8033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Ako bola vyvinutá technológia </a:t>
            </a:r>
            <a:r>
              <a:rPr lang="sk-SK" sz="3600" b="1" dirty="0" err="1"/>
              <a:t>Smartrace</a:t>
            </a:r>
            <a:endParaRPr lang="en-GB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979398" y="1325514"/>
            <a:ext cx="86850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/>
              <a:t>Spoločný</a:t>
            </a:r>
            <a:r>
              <a:rPr lang="en-GB" sz="2400" dirty="0"/>
              <a:t> </a:t>
            </a:r>
            <a:r>
              <a:rPr lang="en-GB" sz="2400" dirty="0" err="1"/>
              <a:t>podnik</a:t>
            </a:r>
            <a:r>
              <a:rPr lang="en-GB" sz="2400" dirty="0"/>
              <a:t> pre </a:t>
            </a:r>
            <a:r>
              <a:rPr lang="en-GB" sz="2400" dirty="0" err="1"/>
              <a:t>výskum</a:t>
            </a:r>
            <a:r>
              <a:rPr lang="en-GB" sz="2400" dirty="0"/>
              <a:t> a </a:t>
            </a:r>
            <a:r>
              <a:rPr lang="en-GB" sz="2400" dirty="0" err="1"/>
              <a:t>vývoj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Novom</a:t>
            </a:r>
            <a:r>
              <a:rPr lang="en-GB" sz="2400" dirty="0"/>
              <a:t> </a:t>
            </a:r>
            <a:r>
              <a:rPr lang="en-GB" sz="2400" dirty="0" err="1"/>
              <a:t>Zélande</a:t>
            </a:r>
            <a:r>
              <a:rPr lang="en-GB" sz="2400" dirty="0"/>
              <a:t> s </a:t>
            </a:r>
            <a:r>
              <a:rPr lang="en-GB" sz="2400" dirty="0" err="1"/>
              <a:t>firmou</a:t>
            </a:r>
            <a:r>
              <a:rPr lang="en-GB" sz="2400" dirty="0"/>
              <a:t> </a:t>
            </a:r>
            <a:r>
              <a:rPr lang="en-GB" sz="2400" dirty="0" err="1"/>
              <a:t>Bomac</a:t>
            </a:r>
            <a:r>
              <a:rPr lang="en-GB" sz="2400" dirty="0"/>
              <a:t> / Bayer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</a:p>
          <a:p>
            <a:r>
              <a:rPr lang="it-IT" sz="2400" dirty="0"/>
              <a:t>Produktové varianty Faceguard ™</a:t>
            </a:r>
            <a:endParaRPr lang="sk-SK" sz="2400" dirty="0"/>
          </a:p>
          <a:p>
            <a:r>
              <a:rPr lang="it-IT" sz="2400" dirty="0"/>
              <a:t> </a:t>
            </a:r>
            <a:r>
              <a:rPr lang="it-IT" sz="2400" dirty="0" err="1"/>
              <a:t>registrované</a:t>
            </a:r>
            <a:r>
              <a:rPr lang="it-IT" sz="2400" dirty="0"/>
              <a:t> </a:t>
            </a:r>
            <a:r>
              <a:rPr lang="it-IT" sz="2400" dirty="0" err="1"/>
              <a:t>na</a:t>
            </a:r>
            <a:r>
              <a:rPr lang="it-IT" sz="2400" dirty="0"/>
              <a:t> </a:t>
            </a:r>
            <a:r>
              <a:rPr lang="it-IT" sz="2400" dirty="0" err="1"/>
              <a:t>Novom</a:t>
            </a:r>
            <a:r>
              <a:rPr lang="it-IT" sz="2400" dirty="0"/>
              <a:t> </a:t>
            </a:r>
            <a:r>
              <a:rPr lang="it-IT" sz="2400" dirty="0" err="1"/>
              <a:t>Zélande</a:t>
            </a:r>
            <a:r>
              <a:rPr lang="it-IT" sz="2400" dirty="0"/>
              <a:t> 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 err="1"/>
              <a:t>Agrimin</a:t>
            </a:r>
            <a:r>
              <a:rPr lang="en-GB" sz="2400" dirty="0"/>
              <a:t> </a:t>
            </a:r>
            <a:r>
              <a:rPr lang="en-GB" sz="2400" dirty="0" err="1"/>
              <a:t>ako</a:t>
            </a:r>
            <a:r>
              <a:rPr lang="en-GB" sz="2400" dirty="0"/>
              <a:t> </a:t>
            </a:r>
            <a:r>
              <a:rPr lang="en-GB" sz="2400" dirty="0" err="1"/>
              <a:t>pokračovateľ</a:t>
            </a:r>
            <a:r>
              <a:rPr lang="en-GB" sz="2400" dirty="0"/>
              <a:t> a </a:t>
            </a:r>
            <a:r>
              <a:rPr lang="en-GB" sz="2400" dirty="0" err="1"/>
              <a:t>vlastník</a:t>
            </a:r>
            <a:r>
              <a:rPr lang="en-GB" sz="2400" dirty="0"/>
              <a:t> </a:t>
            </a:r>
          </a:p>
          <a:p>
            <a:r>
              <a:rPr lang="en-GB" sz="2400" dirty="0" err="1"/>
              <a:t>technológie</a:t>
            </a:r>
            <a:endParaRPr lang="en-GB" sz="24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400" dirty="0" err="1"/>
              <a:t>Produktové</a:t>
            </a:r>
            <a:r>
              <a:rPr lang="en-GB" sz="2400" dirty="0"/>
              <a:t> </a:t>
            </a:r>
            <a:r>
              <a:rPr lang="en-GB" sz="2400" dirty="0" err="1"/>
              <a:t>rady</a:t>
            </a:r>
            <a:r>
              <a:rPr lang="en-GB" sz="2400" dirty="0"/>
              <a:t> </a:t>
            </a:r>
            <a:r>
              <a:rPr lang="en-GB" sz="2400" dirty="0" err="1"/>
              <a:t>Smartrace</a:t>
            </a:r>
            <a:r>
              <a:rPr lang="en-GB" sz="2400" dirty="0"/>
              <a:t> </a:t>
            </a:r>
            <a:r>
              <a:rPr lang="en-GB" sz="2400" dirty="0" err="1"/>
              <a:t>sfinalizované</a:t>
            </a:r>
            <a:r>
              <a:rPr lang="en-GB" sz="2400" dirty="0"/>
              <a:t> v </a:t>
            </a:r>
            <a:r>
              <a:rPr lang="en-GB" sz="2400" dirty="0" err="1"/>
              <a:t>posledných</a:t>
            </a:r>
            <a:r>
              <a:rPr lang="en-GB" sz="2400" dirty="0"/>
              <a:t> </a:t>
            </a:r>
            <a:r>
              <a:rPr lang="sk-SK" sz="2400" dirty="0"/>
              <a:t>3 </a:t>
            </a:r>
            <a:r>
              <a:rPr lang="en-GB" sz="2400" dirty="0" err="1"/>
              <a:t>rokoch</a:t>
            </a:r>
            <a:endParaRPr lang="en-GB" sz="2400" dirty="0"/>
          </a:p>
        </p:txBody>
      </p:sp>
      <p:pic>
        <p:nvPicPr>
          <p:cNvPr id="4" name="Picture 3" descr="\\AGRIMIN-SVR1\Agrimin Share Folder\R&amp;D\New Zealand Fistulates\Pictures\JB2014 0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125" y="2197039"/>
            <a:ext cx="3827380" cy="291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4261" y="359997"/>
            <a:ext cx="73572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>
                <a:cs typeface="Arial"/>
              </a:rPr>
              <a:t>Ako funguje technológia </a:t>
            </a:r>
            <a:r>
              <a:rPr lang="sk-SK" sz="3600" b="1" dirty="0" err="1">
                <a:cs typeface="Arial"/>
              </a:rPr>
              <a:t>Smartrace</a:t>
            </a:r>
            <a:r>
              <a:rPr lang="sk-SK" sz="3600" b="1" dirty="0">
                <a:cs typeface="Arial"/>
              </a:rPr>
              <a:t>?</a:t>
            </a:r>
            <a:endParaRPr lang="en-GB" sz="3600" b="1" dirty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4261" y="1281491"/>
            <a:ext cx="633088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700" dirty="0"/>
              <a:t>Voskom spojený zinkový nosič</a:t>
            </a:r>
          </a:p>
          <a:p>
            <a:endParaRPr lang="en-GB" sz="1600" dirty="0"/>
          </a:p>
          <a:p>
            <a:r>
              <a:rPr lang="sk-SK" sz="2700" dirty="0" err="1"/>
              <a:t>Mikroprvky</a:t>
            </a:r>
            <a:r>
              <a:rPr lang="sk-SK" sz="2700" dirty="0"/>
              <a:t> rozptýlené v nosiči bolusu</a:t>
            </a:r>
          </a:p>
          <a:p>
            <a:endParaRPr lang="en-GB" sz="1600" dirty="0"/>
          </a:p>
          <a:p>
            <a:r>
              <a:rPr lang="sk-SK" sz="2700" dirty="0"/>
              <a:t>Dva, alebo tri časti bolusu spojené papierovým obalom</a:t>
            </a:r>
          </a:p>
          <a:p>
            <a:endParaRPr lang="en-GB" sz="1600" dirty="0"/>
          </a:p>
          <a:p>
            <a:r>
              <a:rPr lang="sk-SK" sz="2700" dirty="0" err="1"/>
              <a:t>Mikroprvky</a:t>
            </a:r>
            <a:r>
              <a:rPr lang="sk-SK" sz="2700" dirty="0"/>
              <a:t> sú postupne uvoľňované riadeným uvoľňovaním</a:t>
            </a:r>
          </a:p>
          <a:p>
            <a:endParaRPr lang="en-GB" sz="1600" dirty="0"/>
          </a:p>
          <a:p>
            <a:r>
              <a:rPr lang="sk-SK" sz="2700" dirty="0"/>
              <a:t>Jednoduchá a efektívna </a:t>
            </a:r>
            <a:r>
              <a:rPr lang="sk-SK" sz="2700" dirty="0" err="1"/>
              <a:t>jednorázová</a:t>
            </a:r>
            <a:r>
              <a:rPr lang="sk-SK" sz="2700" dirty="0"/>
              <a:t> aplikácia</a:t>
            </a:r>
          </a:p>
          <a:p>
            <a:endParaRPr lang="en-GB" sz="2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074" y="1742175"/>
            <a:ext cx="2778703" cy="3704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43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3083</TotalTime>
  <Words>1539</Words>
  <Application>Microsoft Office PowerPoint</Application>
  <PresentationFormat>Vlastná</PresentationFormat>
  <Paragraphs>413</Paragraphs>
  <Slides>40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6" baseType="lpstr">
      <vt:lpstr>Aller</vt:lpstr>
      <vt:lpstr>Arial</vt:lpstr>
      <vt:lpstr>Calibri</vt:lpstr>
      <vt:lpstr>Calibri Light</vt:lpstr>
      <vt:lpstr>Times New Roman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Prečo použiť bolus s postupným uvoľňovaním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Angus MacDonald</dc:creator>
  <cp:lastModifiedBy>Michal</cp:lastModifiedBy>
  <cp:revision>248</cp:revision>
  <cp:lastPrinted>2017-06-14T18:27:57Z</cp:lastPrinted>
  <dcterms:created xsi:type="dcterms:W3CDTF">2017-05-12T13:06:22Z</dcterms:created>
  <dcterms:modified xsi:type="dcterms:W3CDTF">2017-10-27T07:23:35Z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511444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D7.0.6</vt:lpwstr>
  </property>
</Properties>
</file>