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1" r:id="rId2"/>
    <p:sldId id="258" r:id="rId3"/>
    <p:sldId id="263" r:id="rId4"/>
    <p:sldId id="333" r:id="rId5"/>
    <p:sldId id="342" r:id="rId6"/>
    <p:sldId id="313" r:id="rId7"/>
    <p:sldId id="326" r:id="rId8"/>
    <p:sldId id="328" r:id="rId9"/>
    <p:sldId id="331" r:id="rId10"/>
    <p:sldId id="302" r:id="rId11"/>
    <p:sldId id="330" r:id="rId12"/>
    <p:sldId id="306" r:id="rId13"/>
    <p:sldId id="266" r:id="rId14"/>
    <p:sldId id="265" r:id="rId15"/>
    <p:sldId id="332" r:id="rId16"/>
    <p:sldId id="335" r:id="rId17"/>
    <p:sldId id="336" r:id="rId18"/>
    <p:sldId id="338" r:id="rId19"/>
    <p:sldId id="340" r:id="rId20"/>
    <p:sldId id="343" r:id="rId21"/>
    <p:sldId id="341" r:id="rId22"/>
    <p:sldId id="337" r:id="rId23"/>
  </p:sldIdLst>
  <p:sldSz cx="9144000" cy="6858000" type="screen4x3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FFFFFF"/>
    <a:srgbClr val="005EA4"/>
    <a:srgbClr val="6ABAD0"/>
    <a:srgbClr val="33CC33"/>
    <a:srgbClr val="FF6600"/>
    <a:srgbClr val="EDE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bin.karcol\Downloads\CehzRaceSummKo.xls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bin.karcol\AppData\Local\Microsoft\Windows\INetCache\Content.Outlook\U50G6VDS\graf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580990713653757E-2"/>
          <c:y val="2.4462784060558889E-2"/>
          <c:w val="0.90447600729548572"/>
          <c:h val="0.8923933002665943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počet oviec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Hárok1!$A$2:$A$14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Hárok1!$B$2:$B$14</c:f>
              <c:numCache>
                <c:formatCode>#,##0</c:formatCode>
                <c:ptCount val="4"/>
                <c:pt idx="0">
                  <c:v>381911</c:v>
                </c:pt>
                <c:pt idx="1">
                  <c:v>374662</c:v>
                </c:pt>
                <c:pt idx="2">
                  <c:v>350318</c:v>
                </c:pt>
                <c:pt idx="3">
                  <c:v>339397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30D-4199-AA3E-70F1A4028E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337161360"/>
        <c:axId val="337161752"/>
        <c:axId val="0"/>
      </c:bar3DChart>
      <c:catAx>
        <c:axId val="33716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37161752"/>
        <c:crosses val="autoZero"/>
        <c:auto val="1"/>
        <c:lblAlgn val="ctr"/>
        <c:lblOffset val="100"/>
        <c:noMultiLvlLbl val="1"/>
      </c:catAx>
      <c:valAx>
        <c:axId val="337161752"/>
        <c:scaling>
          <c:orientation val="minMax"/>
          <c:min val="3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3716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093016119902025E-2"/>
          <c:y val="4.8175458418461617E-2"/>
          <c:w val="0.91339006314113247"/>
          <c:h val="0.8635315244141287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počet oviec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-9.1859006406695559E-3"/>
                  <c:y val="-4.8549668902301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3F-49E6-87D7-7250693891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Hárok1!$A$11:$A$14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Hárok1!$B$11:$B$14</c:f>
              <c:numCache>
                <c:formatCode>General</c:formatCode>
                <c:ptCount val="4"/>
                <c:pt idx="0">
                  <c:v>17493</c:v>
                </c:pt>
                <c:pt idx="1">
                  <c:v>17959</c:v>
                </c:pt>
                <c:pt idx="2">
                  <c:v>18539</c:v>
                </c:pt>
                <c:pt idx="3">
                  <c:v>18491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3CC-4627-ADBE-E661467A13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387904344"/>
        <c:axId val="387904736"/>
        <c:axId val="0"/>
      </c:bar3DChart>
      <c:catAx>
        <c:axId val="387904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87904736"/>
        <c:crosses val="autoZero"/>
        <c:auto val="1"/>
        <c:lblAlgn val="ctr"/>
        <c:lblOffset val="100"/>
        <c:noMultiLvlLbl val="0"/>
      </c:catAx>
      <c:valAx>
        <c:axId val="387904736"/>
        <c:scaling>
          <c:orientation val="minMax"/>
          <c:min val="17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87904344"/>
        <c:crosses val="autoZero"/>
        <c:crossBetween val="between"/>
        <c:majorUnit val="3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51949140637266E-2"/>
          <c:y val="3.3477117169822192E-2"/>
          <c:w val="0.59606026327653217"/>
          <c:h val="0.9129530614741822"/>
        </c:manualLayout>
      </c:layout>
      <c:pieChart>
        <c:varyColors val="1"/>
        <c:ser>
          <c:idx val="0"/>
          <c:order val="0"/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8E07-4197-9839-021BD6743A3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8E07-4197-9839-021BD6743A3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8E07-4197-9839-021BD6743A3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8E07-4197-9839-021BD6743A3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8E07-4197-9839-021BD6743A3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8E07-4197-9839-021BD6743A3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8E07-4197-9839-021BD6743A3A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8E07-4197-9839-021BD6743A3A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8E07-4197-9839-021BD6743A3A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8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8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8E07-4197-9839-021BD6743A3A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8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8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5-8E07-4197-9839-021BD6743A3A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8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8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7-8E07-4197-9839-021BD6743A3A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Off val="4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lumOff val="4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9-8E07-4197-9839-021BD6743A3A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lumOff val="4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60000"/>
                      <a:lumOff val="4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60000"/>
                      <a:lumOff val="4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B-8E07-4197-9839-021BD6743A3A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lumOff val="4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60000"/>
                      <a:lumOff val="4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D-8E07-4197-9839-021BD6743A3A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2">
                      <a:lumMod val="5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5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5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F-8E07-4197-9839-021BD6743A3A}"/>
              </c:ext>
            </c:extLst>
          </c:dPt>
          <c:dPt>
            <c:idx val="16"/>
            <c:bubble3D val="0"/>
            <c:spPr>
              <a:gradFill rotWithShape="1">
                <a:gsLst>
                  <a:gs pos="0">
                    <a:schemeClr val="accent4">
                      <a:lumMod val="5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5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5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1-8E07-4197-9839-021BD6743A3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07-4197-9839-021BD6743A3A}"/>
                </c:ext>
              </c:extLst>
            </c:dLbl>
            <c:dLbl>
              <c:idx val="1"/>
              <c:layout>
                <c:manualLayout>
                  <c:x val="7.7854067638031016E-2"/>
                  <c:y val="-8.7661497526997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07-4197-9839-021BD6743A3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07-4197-9839-021BD6743A3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07-4197-9839-021BD6743A3A}"/>
                </c:ext>
              </c:extLst>
            </c:dLbl>
            <c:dLbl>
              <c:idx val="4"/>
              <c:layout>
                <c:manualLayout>
                  <c:x val="9.8911587876829007E-2"/>
                  <c:y val="-8.547907475821954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13872104201459"/>
                      <c:h val="3.93147245242793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E07-4197-9839-021BD6743A3A}"/>
                </c:ext>
              </c:extLst>
            </c:dLbl>
            <c:dLbl>
              <c:idx val="5"/>
              <c:layout>
                <c:manualLayout>
                  <c:x val="0.11667057654750952"/>
                  <c:y val="-9.518632950769183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E07-4197-9839-021BD6743A3A}"/>
                </c:ext>
              </c:extLst>
            </c:dLbl>
            <c:dLbl>
              <c:idx val="6"/>
              <c:layout>
                <c:manualLayout>
                  <c:x val="0.12071087601836708"/>
                  <c:y val="-9.456262946873694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03775613545234"/>
                      <c:h val="7.19318809865008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8E07-4197-9839-021BD6743A3A}"/>
                </c:ext>
              </c:extLst>
            </c:dLbl>
            <c:dLbl>
              <c:idx val="7"/>
              <c:layout>
                <c:manualLayout>
                  <c:x val="0.12198151077795764"/>
                  <c:y val="-0.100884184457704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E07-4197-9839-021BD6743A3A}"/>
                </c:ext>
              </c:extLst>
            </c:dLbl>
            <c:dLbl>
              <c:idx val="8"/>
              <c:layout>
                <c:manualLayout>
                  <c:x val="6.1872027993216547E-2"/>
                  <c:y val="-6.954659749479312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36606033673024"/>
                      <c:h val="6.68543860808714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8E07-4197-9839-021BD6743A3A}"/>
                </c:ext>
              </c:extLst>
            </c:dLbl>
            <c:dLbl>
              <c:idx val="9"/>
              <c:layout>
                <c:manualLayout>
                  <c:x val="0.12030251918749155"/>
                  <c:y val="-3.027177711618540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52345790779903"/>
                      <c:h val="7.19318809865008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8E07-4197-9839-021BD6743A3A}"/>
                </c:ext>
              </c:extLst>
            </c:dLbl>
            <c:dLbl>
              <c:idx val="10"/>
              <c:layout>
                <c:manualLayout>
                  <c:x val="0.13331616734963334"/>
                  <c:y val="-4.8067795561394138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42081182898869"/>
                      <c:h val="3.93147245242793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8E07-4197-9839-021BD6743A3A}"/>
                </c:ext>
              </c:extLst>
            </c:dLbl>
            <c:dLbl>
              <c:idx val="11"/>
              <c:layout>
                <c:manualLayout>
                  <c:x val="0.1735996275895883"/>
                  <c:y val="2.40435661860354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E07-4197-9839-021BD6743A3A}"/>
                </c:ext>
              </c:extLst>
            </c:dLbl>
            <c:dLbl>
              <c:idx val="12"/>
              <c:layout>
                <c:manualLayout>
                  <c:x val="0.17649439318496293"/>
                  <c:y val="5.8662961499355203E-2"/>
                </c:manualLayout>
              </c:layout>
              <c:tx>
                <c:rich>
                  <a:bodyPr/>
                  <a:lstStyle/>
                  <a:p>
                    <a:fld id="{F41DC6CE-3ADE-4006-A4D8-FB7DE168A17C}" type="CATEGORYNAME">
                      <a:rPr lang="en-US"/>
                      <a:pPr/>
                      <a:t>[NÁZOV KATEGÓRIE]</a:t>
                    </a:fld>
                    <a:r>
                      <a:rPr lang="en-US" baseline="0" dirty="0"/>
                      <a:t>; </a:t>
                    </a:r>
                    <a:fld id="{581B2B3E-1A58-4C01-BC83-C976CA427F18}" type="VALUE">
                      <a:rPr lang="en-US" baseline="0" smtClean="0"/>
                      <a:pPr/>
                      <a:t>[HODNOTA]</a:t>
                    </a:fld>
                    <a:r>
                      <a:rPr lang="en-US" baseline="0" dirty="0"/>
                      <a:t>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8E07-4197-9839-021BD6743A3A}"/>
                </c:ext>
              </c:extLst>
            </c:dLbl>
            <c:dLbl>
              <c:idx val="13"/>
              <c:layout>
                <c:manualLayout>
                  <c:x val="0.19778885908911867"/>
                  <c:y val="0.10605572657890316"/>
                </c:manualLayout>
              </c:layout>
              <c:tx>
                <c:rich>
                  <a:bodyPr/>
                  <a:lstStyle/>
                  <a:p>
                    <a:fld id="{8C2B720C-9DBD-40C5-BA0C-D35A6AF4A783}" type="CATEGORYNAME">
                      <a:rPr lang="en-US"/>
                      <a:pPr/>
                      <a:t>[NÁZOV KATEGÓRIE]</a:t>
                    </a:fld>
                    <a:r>
                      <a:rPr lang="en-US" baseline="0" dirty="0"/>
                      <a:t>; </a:t>
                    </a:r>
                    <a:fld id="{103D243B-E9D5-40C2-A243-C0B653CDA0FE}" type="VALUE">
                      <a:rPr lang="en-US" baseline="0" smtClean="0"/>
                      <a:pPr/>
                      <a:t>[HODNOTA]</a:t>
                    </a:fld>
                    <a:r>
                      <a:rPr lang="en-US" baseline="0" dirty="0"/>
                      <a:t>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8E07-4197-9839-021BD6743A3A}"/>
                </c:ext>
              </c:extLst>
            </c:dLbl>
            <c:dLbl>
              <c:idx val="14"/>
              <c:layout>
                <c:manualLayout>
                  <c:x val="0.12934168930724868"/>
                  <c:y val="0.13887539218567838"/>
                </c:manualLayout>
              </c:layout>
              <c:tx>
                <c:rich>
                  <a:bodyPr/>
                  <a:lstStyle/>
                  <a:p>
                    <a:fld id="{B412AC8C-4AFA-48D8-B197-A95EBA06B510}" type="CATEGORYNAME">
                      <a:rPr lang="en-US"/>
                      <a:pPr/>
                      <a:t>[NÁZOV KATEGÓRIE]</a:t>
                    </a:fld>
                    <a:r>
                      <a:rPr lang="en-US" baseline="0" dirty="0"/>
                      <a:t>; </a:t>
                    </a:r>
                    <a:fld id="{12DCD54A-9944-452C-B4C1-96B8C2685199}" type="VALUE">
                      <a:rPr lang="en-US" baseline="0" smtClean="0"/>
                      <a:pPr/>
                      <a:t>[HODNOTA]</a:t>
                    </a:fld>
                    <a:r>
                      <a:rPr lang="en-US" baseline="0" dirty="0"/>
                      <a:t>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8E07-4197-9839-021BD6743A3A}"/>
                </c:ext>
              </c:extLst>
            </c:dLbl>
            <c:dLbl>
              <c:idx val="15"/>
              <c:layout>
                <c:manualLayout>
                  <c:x val="0.10095515098873301"/>
                  <c:y val="0.18434889091085518"/>
                </c:manualLayout>
              </c:layout>
              <c:tx>
                <c:rich>
                  <a:bodyPr/>
                  <a:lstStyle/>
                  <a:p>
                    <a:fld id="{65232DA7-6608-4E15-8F67-DE529702C8F4}" type="CATEGORYNAME">
                      <a:rPr lang="en-US"/>
                      <a:pPr/>
                      <a:t>[NÁZOV KATEGÓRIE]</a:t>
                    </a:fld>
                    <a:r>
                      <a:rPr lang="en-US" baseline="0" dirty="0"/>
                      <a:t>; </a:t>
                    </a:r>
                    <a:fld id="{C5FAE428-A237-4376-BAB5-E225A0CF18E1}" type="VALUE">
                      <a:rPr lang="en-US" baseline="0" smtClean="0"/>
                      <a:pPr/>
                      <a:t>[HODNOTA]</a:t>
                    </a:fld>
                    <a:r>
                      <a:rPr lang="en-US" baseline="0" dirty="0"/>
                      <a:t>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8E07-4197-9839-021BD6743A3A}"/>
                </c:ext>
              </c:extLst>
            </c:dLbl>
            <c:dLbl>
              <c:idx val="16"/>
              <c:layout>
                <c:manualLayout>
                  <c:x val="-3.8694506854610317E-2"/>
                  <c:y val="0.273637581056394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0B1D819-0289-4A71-8DD7-81331040BAD4}" type="CATEGORYNAME">
                      <a:rPr lang="en-US" sz="1200"/>
                      <a:pPr>
                        <a:defRPr sz="1200" b="1"/>
                      </a:pPr>
                      <a:t>[NÁZOV KATEGÓRIE]</a:t>
                    </a:fld>
                    <a:r>
                      <a:rPr lang="en-US" sz="1200" baseline="0" dirty="0"/>
                      <a:t>; </a:t>
                    </a:r>
                    <a:fld id="{2A57C294-64AE-4A51-9EFD-80ED09FE7083}" type="VALUE">
                      <a:rPr lang="en-US" sz="1200" baseline="0" smtClean="0"/>
                      <a:pPr>
                        <a:defRPr sz="1200" b="1"/>
                      </a:pPr>
                      <a:t>[HODNOTA]</a:t>
                    </a:fld>
                    <a:endParaRPr lang="en-US" sz="12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66549905841494"/>
                      <c:h val="7.077975864847646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8E07-4197-9839-021BD6743A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[CehzRaceSummOv.xls]Report!$A$7:$A$23</c:f>
              <c:strCache>
                <c:ptCount val="17"/>
                <c:pt idx="0">
                  <c:v>zošľachtená valaška</c:v>
                </c:pt>
                <c:pt idx="1">
                  <c:v>cigája</c:v>
                </c:pt>
                <c:pt idx="2">
                  <c:v>lacaune</c:v>
                </c:pt>
                <c:pt idx="3">
                  <c:v>iné neuvedené, neznáme plemeno</c:v>
                </c:pt>
                <c:pt idx="4">
                  <c:v>merino</c:v>
                </c:pt>
                <c:pt idx="5">
                  <c:v>suffolk</c:v>
                </c:pt>
                <c:pt idx="6">
                  <c:v>slovenská dojná ovca</c:v>
                </c:pt>
                <c:pt idx="7">
                  <c:v>ile de france</c:v>
                </c:pt>
                <c:pt idx="8">
                  <c:v>valaška ( pôvodná valaška )</c:v>
                </c:pt>
                <c:pt idx="9">
                  <c:v>romney marsh ( kent )</c:v>
                </c:pt>
                <c:pt idx="10">
                  <c:v>východofrízska ovca</c:v>
                </c:pt>
                <c:pt idx="11">
                  <c:v>charollais</c:v>
                </c:pt>
                <c:pt idx="12">
                  <c:v>berrichon du cher</c:v>
                </c:pt>
                <c:pt idx="13">
                  <c:v>romanovská ovca</c:v>
                </c:pt>
                <c:pt idx="14">
                  <c:v>assaf</c:v>
                </c:pt>
                <c:pt idx="15">
                  <c:v>oxford down</c:v>
                </c:pt>
                <c:pt idx="16">
                  <c:v>nemecká čiernohlavá ovca</c:v>
                </c:pt>
              </c:strCache>
            </c:strRef>
          </c:cat>
          <c:val>
            <c:numRef>
              <c:f>[CehzRaceSummOv.xls]Report!$C$7:$C$23</c:f>
              <c:numCache>
                <c:formatCode>General</c:formatCode>
                <c:ptCount val="17"/>
                <c:pt idx="0">
                  <c:v>99573</c:v>
                </c:pt>
                <c:pt idx="1">
                  <c:v>90887</c:v>
                </c:pt>
                <c:pt idx="2">
                  <c:v>58658</c:v>
                </c:pt>
                <c:pt idx="3">
                  <c:v>43159</c:v>
                </c:pt>
                <c:pt idx="4">
                  <c:v>9118</c:v>
                </c:pt>
                <c:pt idx="5">
                  <c:v>7631</c:v>
                </c:pt>
                <c:pt idx="6">
                  <c:v>7623</c:v>
                </c:pt>
                <c:pt idx="7">
                  <c:v>6524</c:v>
                </c:pt>
                <c:pt idx="8">
                  <c:v>2930</c:v>
                </c:pt>
                <c:pt idx="9">
                  <c:v>2681</c:v>
                </c:pt>
                <c:pt idx="10">
                  <c:v>2618</c:v>
                </c:pt>
                <c:pt idx="11">
                  <c:v>1853</c:v>
                </c:pt>
                <c:pt idx="12">
                  <c:v>1505</c:v>
                </c:pt>
                <c:pt idx="13">
                  <c:v>703</c:v>
                </c:pt>
                <c:pt idx="14">
                  <c:v>665</c:v>
                </c:pt>
                <c:pt idx="15">
                  <c:v>542</c:v>
                </c:pt>
                <c:pt idx="16">
                  <c:v>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E07-4197-9839-021BD6743A3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0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55468100885281E-2"/>
          <c:y val="1.2420372697243342E-2"/>
          <c:w val="0.56578495076995239"/>
          <c:h val="0.932349848451893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4A1C-4765-9FDE-6C4D4119683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4A1C-4765-9FDE-6C4D4119683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4A1C-4765-9FDE-6C4D4119683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4A1C-4765-9FDE-6C4D4119683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4A1C-4765-9FDE-6C4D4119683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4A1C-4765-9FDE-6C4D4119683B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4A1C-4765-9FDE-6C4D4119683B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4A1C-4765-9FDE-6C4D4119683B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4A1C-4765-9FDE-6C4D4119683B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8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8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4A1C-4765-9FDE-6C4D4119683B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8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8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5-4A1C-4765-9FDE-6C4D4119683B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8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8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7-4A1C-4765-9FDE-6C4D4119683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1C-4765-9FDE-6C4D4119683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1C-4765-9FDE-6C4D4119683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1C-4765-9FDE-6C4D4119683B}"/>
                </c:ext>
              </c:extLst>
            </c:dLbl>
            <c:dLbl>
              <c:idx val="3"/>
              <c:layout>
                <c:manualLayout>
                  <c:x val="0.10229375213777646"/>
                  <c:y val="-9.81886206696908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00587598753245"/>
                      <c:h val="8.00368816610360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A1C-4765-9FDE-6C4D4119683B}"/>
                </c:ext>
              </c:extLst>
            </c:dLbl>
            <c:dLbl>
              <c:idx val="4"/>
              <c:layout>
                <c:manualLayout>
                  <c:x val="0.10767832445563791"/>
                  <c:y val="-0.13977105047795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1C-4765-9FDE-6C4D4119683B}"/>
                </c:ext>
              </c:extLst>
            </c:dLbl>
            <c:dLbl>
              <c:idx val="5"/>
              <c:layout>
                <c:manualLayout>
                  <c:x val="9.3061072829178207E-2"/>
                  <c:y val="-0.1122987508430205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1C-4765-9FDE-6C4D4119683B}"/>
                </c:ext>
              </c:extLst>
            </c:dLbl>
            <c:dLbl>
              <c:idx val="6"/>
              <c:layout>
                <c:manualLayout>
                  <c:x val="8.9005749142483839E-2"/>
                  <c:y val="-8.14342224885810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A1C-4765-9FDE-6C4D4119683B}"/>
                </c:ext>
              </c:extLst>
            </c:dLbl>
            <c:dLbl>
              <c:idx val="8"/>
              <c:layout>
                <c:manualLayout>
                  <c:x val="2.692275644586499E-2"/>
                  <c:y val="3.0325660216157516E-2"/>
                </c:manualLayout>
              </c:layout>
              <c:tx>
                <c:rich>
                  <a:bodyPr/>
                  <a:lstStyle/>
                  <a:p>
                    <a:fld id="{F31DC3DD-0E3D-44C3-A324-EF01FD64E4BB}" type="CATEGORYNAME">
                      <a:rPr lang="en-US"/>
                      <a:pPr/>
                      <a:t>[NÁZOV KATEGÓRIE]</a:t>
                    </a:fld>
                    <a:r>
                      <a:rPr lang="en-US" baseline="0"/>
                      <a:t>; </a:t>
                    </a:r>
                    <a:fld id="{AEAA1537-12B5-47FD-954E-129C473BBA9F}" type="VALUE">
                      <a:rPr lang="en-US" baseline="0" smtClean="0"/>
                      <a:pPr/>
                      <a:t>[HODNOTA]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4A1C-4765-9FDE-6C4D4119683B}"/>
                </c:ext>
              </c:extLst>
            </c:dLbl>
            <c:dLbl>
              <c:idx val="9"/>
              <c:layout>
                <c:manualLayout>
                  <c:x val="6.0771856308463351E-2"/>
                  <c:y val="9.6327716325729063E-2"/>
                </c:manualLayout>
              </c:layout>
              <c:tx>
                <c:rich>
                  <a:bodyPr/>
                  <a:lstStyle/>
                  <a:p>
                    <a:fld id="{B3BE4B9E-6A00-40F5-B79D-12FED637A4D8}" type="CATEGORYNAME">
                      <a:rPr lang="en-US"/>
                      <a:pPr/>
                      <a:t>[NÁZOV KATEGÓRIE]</a:t>
                    </a:fld>
                    <a:r>
                      <a:rPr lang="en-US" baseline="0"/>
                      <a:t>; </a:t>
                    </a:r>
                    <a:fld id="{CB2A5469-E90B-4563-A8FC-C5C94C8B16AC}" type="VALUE">
                      <a:rPr lang="en-US" baseline="0" smtClean="0"/>
                      <a:pPr/>
                      <a:t>[HODNOTA]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4A1C-4765-9FDE-6C4D4119683B}"/>
                </c:ext>
              </c:extLst>
            </c:dLbl>
            <c:dLbl>
              <c:idx val="10"/>
              <c:layout>
                <c:manualLayout>
                  <c:x val="1.6581728335977864E-2"/>
                  <c:y val="0.17643657746948305"/>
                </c:manualLayout>
              </c:layout>
              <c:tx>
                <c:rich>
                  <a:bodyPr/>
                  <a:lstStyle/>
                  <a:p>
                    <a:fld id="{233DA34E-3486-4234-8B92-F6967D8DD9AD}" type="CATEGORYNAME">
                      <a:rPr lang="en-US"/>
                      <a:pPr/>
                      <a:t>[NÁZOV KATEGÓRIE]</a:t>
                    </a:fld>
                    <a:r>
                      <a:rPr lang="en-US" baseline="0" dirty="0"/>
                      <a:t>; </a:t>
                    </a:r>
                    <a:fld id="{32293C5B-DBFC-4CFA-AA94-0C29C21EAEC6}" type="VALUE">
                      <a:rPr lang="en-US" baseline="0" smtClean="0"/>
                      <a:pPr/>
                      <a:t>[HODNOTA]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1028660633149"/>
                      <c:h val="8.01114038972195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4A1C-4765-9FDE-6C4D4119683B}"/>
                </c:ext>
              </c:extLst>
            </c:dLbl>
            <c:dLbl>
              <c:idx val="11"/>
              <c:layout>
                <c:manualLayout>
                  <c:x val="6.9327302110465089E-2"/>
                  <c:y val="0.30127610619754003"/>
                </c:manualLayout>
              </c:layout>
              <c:tx>
                <c:rich>
                  <a:bodyPr/>
                  <a:lstStyle/>
                  <a:p>
                    <a:fld id="{F375E471-2F5D-4F16-96E0-4127A2536329}" type="CATEGORYNAME">
                      <a:rPr lang="en-US"/>
                      <a:pPr/>
                      <a:t>[NÁZOV KATEGÓRIE]</a:t>
                    </a:fld>
                    <a:r>
                      <a:rPr lang="en-US" baseline="0" dirty="0"/>
                      <a:t>; </a:t>
                    </a:r>
                    <a:fld id="{33A61FFA-8A29-450F-99D1-FF5D01E6C8F2}" type="VALUE">
                      <a:rPr lang="en-US" baseline="0" smtClean="0"/>
                      <a:pPr/>
                      <a:t>[HODNOTA]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4A1C-4765-9FDE-6C4D411968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Report!$A$7:$A$18</c:f>
              <c:strCache>
                <c:ptCount val="12"/>
                <c:pt idx="0">
                  <c:v>biela koza krátkosrstá</c:v>
                </c:pt>
                <c:pt idx="1">
                  <c:v>iné neuvedené, neznáme plemeno</c:v>
                </c:pt>
                <c:pt idx="2">
                  <c:v>hnedá koza krátkosrstá</c:v>
                </c:pt>
                <c:pt idx="3">
                  <c:v>anglonúbijská koza</c:v>
                </c:pt>
                <c:pt idx="4">
                  <c:v>búrska koza</c:v>
                </c:pt>
                <c:pt idx="5">
                  <c:v>alpínska koza</c:v>
                </c:pt>
                <c:pt idx="6">
                  <c:v>sánska koza</c:v>
                </c:pt>
                <c:pt idx="7">
                  <c:v>kamerunská koza</c:v>
                </c:pt>
                <c:pt idx="8">
                  <c:v>kašmírska koza</c:v>
                </c:pt>
                <c:pt idx="9">
                  <c:v>durínska koza</c:v>
                </c:pt>
                <c:pt idx="10">
                  <c:v>koza holandská zakrpatená</c:v>
                </c:pt>
                <c:pt idx="11">
                  <c:v>angorská koza</c:v>
                </c:pt>
              </c:strCache>
            </c:strRef>
          </c:cat>
          <c:val>
            <c:numRef>
              <c:f>Report!$C$7:$C$18</c:f>
              <c:numCache>
                <c:formatCode>General</c:formatCode>
                <c:ptCount val="12"/>
                <c:pt idx="0">
                  <c:v>7835</c:v>
                </c:pt>
                <c:pt idx="1">
                  <c:v>6148</c:v>
                </c:pt>
                <c:pt idx="2">
                  <c:v>1899</c:v>
                </c:pt>
                <c:pt idx="3">
                  <c:v>1433</c:v>
                </c:pt>
                <c:pt idx="4">
                  <c:v>530</c:v>
                </c:pt>
                <c:pt idx="5">
                  <c:v>398</c:v>
                </c:pt>
                <c:pt idx="6">
                  <c:v>97</c:v>
                </c:pt>
                <c:pt idx="7">
                  <c:v>88</c:v>
                </c:pt>
                <c:pt idx="8">
                  <c:v>25</c:v>
                </c:pt>
                <c:pt idx="9">
                  <c:v>25</c:v>
                </c:pt>
                <c:pt idx="10">
                  <c:v>12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A1C-4765-9FDE-6C4D4119683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0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outerShdw blurRad="50800" dist="50800" dir="6000000" sx="1000" sy="1000" algn="ctr" rotWithShape="0">
        <a:srgbClr val="000000"/>
      </a:outerShdw>
    </a:effectLst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83988610319024E-2"/>
          <c:y val="3.2611393872903002E-3"/>
          <c:w val="0.93179435824003098"/>
          <c:h val="0.7862014897650261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E0B4-4B9C-AB8F-FDF92D9C8F9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E0B4-4B9C-AB8F-FDF92D9C8F9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E0B4-4B9C-AB8F-FDF92D9C8F9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E0B4-4B9C-AB8F-FDF92D9C8F95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ovce!$A$7:$A$10</c:f>
              <c:strCache>
                <c:ptCount val="4"/>
                <c:pt idx="0">
                  <c:v>Dojné bahnice</c:v>
                </c:pt>
                <c:pt idx="1">
                  <c:v>Ostatné bahnice</c:v>
                </c:pt>
                <c:pt idx="2">
                  <c:v>Pripustené jarky</c:v>
                </c:pt>
                <c:pt idx="3">
                  <c:v>Ostatné ovce</c:v>
                </c:pt>
              </c:strCache>
            </c:strRef>
          </c:cat>
          <c:val>
            <c:numRef>
              <c:f>ovce!$B$7:$B$10</c:f>
              <c:numCache>
                <c:formatCode>#,##0</c:formatCode>
                <c:ptCount val="4"/>
                <c:pt idx="0">
                  <c:v>149653</c:v>
                </c:pt>
                <c:pt idx="1">
                  <c:v>84618</c:v>
                </c:pt>
                <c:pt idx="2">
                  <c:v>49642</c:v>
                </c:pt>
                <c:pt idx="3">
                  <c:v>67209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B4-4B9C-AB8F-FDF92D9C8F9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24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075826965728098E-4"/>
          <c:y val="0.87481121889234525"/>
          <c:w val="0.97868189542725703"/>
          <c:h val="0.108654159954449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170292229912867E-2"/>
          <c:y val="1.4152749419542466E-2"/>
          <c:w val="0.92539918898538587"/>
          <c:h val="0.7801773235531936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B274-44A8-8B12-45F2BD7138A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B274-44A8-8B12-45F2BD7138A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B274-44A8-8B12-45F2BD7138A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[grafy.xlsx]kozy!$B$9:$B$11</c:f>
              <c:strCache>
                <c:ptCount val="3"/>
                <c:pt idx="0">
                  <c:v>Kozy (matky)</c:v>
                </c:pt>
                <c:pt idx="1">
                  <c:v>Pripustené kozičky</c:v>
                </c:pt>
                <c:pt idx="2">
                  <c:v>Ostatné kozy a capy</c:v>
                </c:pt>
              </c:strCache>
            </c:strRef>
          </c:cat>
          <c:val>
            <c:numRef>
              <c:f>[grafy.xlsx]kozy!$C$9:$C$11</c:f>
              <c:numCache>
                <c:formatCode>General</c:formatCode>
                <c:ptCount val="3"/>
                <c:pt idx="0">
                  <c:v>26966</c:v>
                </c:pt>
                <c:pt idx="1">
                  <c:v>6578</c:v>
                </c:pt>
                <c:pt idx="2">
                  <c:v>3363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74-44A8-8B12-45F2BD7138A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21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237986678398971E-2"/>
          <c:y val="0.87456290389875702"/>
          <c:w val="0.96952402664320203"/>
          <c:h val="0.108869678124637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0.28462</cdr:x>
      <cdr:y>0.09945</cdr:y>
    </cdr:from>
    <cdr:to>
      <cdr:x>0.42963</cdr:x>
      <cdr:y>0.16051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2119978" y="469184"/>
          <a:ext cx="108012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k-SK" sz="1100" dirty="0"/>
        </a:p>
      </cdr:txBody>
    </cdr:sp>
  </cdr:relSizeAnchor>
  <cdr:relSizeAnchor xmlns:cdr="http://schemas.openxmlformats.org/drawingml/2006/chartDrawing">
    <cdr:from>
      <cdr:x>0.35229</cdr:x>
      <cdr:y>0.11472</cdr:y>
    </cdr:from>
    <cdr:to>
      <cdr:x>0.51663</cdr:x>
      <cdr:y>0.17577</cdr:y>
    </cdr:to>
    <cdr:sp macro="" textlink="">
      <cdr:nvSpPr>
        <cdr:cNvPr id="3" name="BlokTextu 2"/>
        <cdr:cNvSpPr txBox="1"/>
      </cdr:nvSpPr>
      <cdr:spPr>
        <a:xfrm xmlns:a="http://schemas.openxmlformats.org/drawingml/2006/main">
          <a:off x="2624034" y="541192"/>
          <a:ext cx="1224098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k-SK" sz="1600" b="1" dirty="0">
              <a:solidFill>
                <a:srgbClr val="FF0000"/>
              </a:solidFill>
            </a:rPr>
            <a:t>- 7 249 ks</a:t>
          </a:r>
        </a:p>
        <a:p xmlns:a="http://schemas.openxmlformats.org/drawingml/2006/main">
          <a:endParaRPr lang="sk-SK" sz="1100" dirty="0"/>
        </a:p>
      </cdr:txBody>
    </cdr:sp>
  </cdr:relSizeAnchor>
  <cdr:relSizeAnchor xmlns:cdr="http://schemas.openxmlformats.org/drawingml/2006/chartDrawing">
    <cdr:from>
      <cdr:x>0.87432</cdr:x>
      <cdr:y>0.64894</cdr:y>
    </cdr:from>
    <cdr:to>
      <cdr:x>0.92379</cdr:x>
      <cdr:y>0.72526</cdr:y>
    </cdr:to>
    <cdr:cxnSp macro="">
      <cdr:nvCxnSpPr>
        <cdr:cNvPr id="5" name="Rovná spojovacia šípka 4">
          <a:extLst xmlns:a="http://schemas.openxmlformats.org/drawingml/2006/main">
            <a:ext uri="{FF2B5EF4-FFF2-40B4-BE49-F238E27FC236}">
              <a16:creationId xmlns:a16="http://schemas.microsoft.com/office/drawing/2014/main" id="{5A0C67D8-3A03-47F5-8FB1-BE0EC309D712}"/>
            </a:ext>
          </a:extLst>
        </cdr:cNvPr>
        <cdr:cNvCxnSpPr/>
      </cdr:nvCxnSpPr>
      <cdr:spPr>
        <a:xfrm xmlns:a="http://schemas.openxmlformats.org/drawingml/2006/main" flipV="1">
          <a:off x="6512466" y="3061472"/>
          <a:ext cx="368481" cy="36005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0.87432</cdr:x>
      <cdr:y>0.74052</cdr:y>
    </cdr:from>
    <cdr:to>
      <cdr:x>0.93233</cdr:x>
      <cdr:y>0.78631</cdr:y>
    </cdr:to>
    <cdr:cxnSp macro="">
      <cdr:nvCxnSpPr>
        <cdr:cNvPr id="7" name="Rovná spojovacia šípka 6">
          <a:extLst xmlns:a="http://schemas.openxmlformats.org/drawingml/2006/main">
            <a:ext uri="{FF2B5EF4-FFF2-40B4-BE49-F238E27FC236}">
              <a16:creationId xmlns:a16="http://schemas.microsoft.com/office/drawing/2014/main" id="{B777D122-6357-4D77-B5D2-ADCD44FF92EA}"/>
            </a:ext>
          </a:extLst>
        </cdr:cNvPr>
        <cdr:cNvCxnSpPr/>
      </cdr:nvCxnSpPr>
      <cdr:spPr>
        <a:xfrm xmlns:a="http://schemas.openxmlformats.org/drawingml/2006/main">
          <a:off x="6512466" y="3493520"/>
          <a:ext cx="432091" cy="21602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0.74099</cdr:x>
      <cdr:y>0.53556</cdr:y>
    </cdr:from>
    <cdr:to>
      <cdr:x>0.84681</cdr:x>
      <cdr:y>0.72448</cdr:y>
    </cdr:to>
    <cdr:sp macro="" textlink="">
      <cdr:nvSpPr>
        <cdr:cNvPr id="3" name="BlokTextu 2"/>
        <cdr:cNvSpPr txBox="1"/>
      </cdr:nvSpPr>
      <cdr:spPr>
        <a:xfrm xmlns:a="http://schemas.openxmlformats.org/drawingml/2006/main">
          <a:off x="6402848" y="25922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 dirty="0"/>
        </a:p>
      </cdr:txBody>
    </cdr:sp>
  </cdr:relSizeAnchor>
  <cdr:relSizeAnchor xmlns:cdr="http://schemas.openxmlformats.org/drawingml/2006/chartDrawing">
    <cdr:from>
      <cdr:x>0.79932</cdr:x>
      <cdr:y>0.16364</cdr:y>
    </cdr:from>
    <cdr:to>
      <cdr:x>0.93265</cdr:x>
      <cdr:y>0.28266</cdr:y>
    </cdr:to>
    <cdr:sp macro="" textlink="">
      <cdr:nvSpPr>
        <cdr:cNvPr id="4" name="BlokTextu 3"/>
        <cdr:cNvSpPr txBox="1"/>
      </cdr:nvSpPr>
      <cdr:spPr>
        <a:xfrm xmlns:a="http://schemas.openxmlformats.org/drawingml/2006/main">
          <a:off x="6906904" y="792088"/>
          <a:ext cx="115212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k-SK" sz="1100" dirty="0"/>
        </a:p>
      </cdr:txBody>
    </cdr:sp>
  </cdr:relSizeAnchor>
  <cdr:relSizeAnchor xmlns:cdr="http://schemas.openxmlformats.org/drawingml/2006/chartDrawing">
    <cdr:from>
      <cdr:x>0.69524</cdr:x>
      <cdr:y>0.18352</cdr:y>
    </cdr:from>
    <cdr:to>
      <cdr:x>0.84456</cdr:x>
      <cdr:y>0.28766</cdr:y>
    </cdr:to>
    <cdr:sp macro="" textlink="">
      <cdr:nvSpPr>
        <cdr:cNvPr id="5" name="BlokTextu 4"/>
        <cdr:cNvSpPr txBox="1"/>
      </cdr:nvSpPr>
      <cdr:spPr>
        <a:xfrm xmlns:a="http://schemas.openxmlformats.org/drawingml/2006/main">
          <a:off x="5256584" y="864096"/>
          <a:ext cx="1128985" cy="490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k-SK" sz="1600" b="1" dirty="0">
              <a:solidFill>
                <a:srgbClr val="DE0000"/>
              </a:solidFill>
            </a:rPr>
            <a:t>- 48 ks</a:t>
          </a:r>
        </a:p>
      </cdr:txBody>
    </cdr:sp>
  </cdr:relSizeAnchor>
  <cdr:relSizeAnchor xmlns:cdr="http://schemas.openxmlformats.org/drawingml/2006/chartDrawing">
    <cdr:from>
      <cdr:x>0.27619</cdr:x>
      <cdr:y>0.50467</cdr:y>
    </cdr:from>
    <cdr:to>
      <cdr:x>0.45327</cdr:x>
      <cdr:y>0.58114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2088232" y="2376264"/>
          <a:ext cx="1338874" cy="360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k-SK" sz="1600" b="1" dirty="0">
              <a:solidFill>
                <a:srgbClr val="FF0000"/>
              </a:solidFill>
            </a:rPr>
            <a:t>+ 466 ks</a:t>
          </a:r>
        </a:p>
      </cdr:txBody>
    </cdr:sp>
  </cdr:relSizeAnchor>
  <cdr:relSizeAnchor xmlns:cdr="http://schemas.openxmlformats.org/drawingml/2006/chartDrawing">
    <cdr:from>
      <cdr:x>0.4381</cdr:x>
      <cdr:y>0.32115</cdr:y>
    </cdr:from>
    <cdr:to>
      <cdr:x>0.58394</cdr:x>
      <cdr:y>0.41291</cdr:y>
    </cdr:to>
    <cdr:sp macro="" textlink="">
      <cdr:nvSpPr>
        <cdr:cNvPr id="6" name="BlokTextu 5"/>
        <cdr:cNvSpPr txBox="1"/>
      </cdr:nvSpPr>
      <cdr:spPr>
        <a:xfrm xmlns:a="http://schemas.openxmlformats.org/drawingml/2006/main">
          <a:off x="3312368" y="1512168"/>
          <a:ext cx="1102672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k-SK" sz="1600" b="1" dirty="0">
              <a:solidFill>
                <a:srgbClr val="FF0000"/>
              </a:solidFill>
            </a:rPr>
            <a:t>+ 652 ks</a:t>
          </a:r>
        </a:p>
      </cdr:txBody>
    </cdr:sp>
  </cdr:relSizeAnchor>
  <cdr:relSizeAnchor xmlns:cdr="http://schemas.openxmlformats.org/drawingml/2006/chartDrawing">
    <cdr:from>
      <cdr:x>0.82524</cdr:x>
      <cdr:y>0.4435</cdr:y>
    </cdr:from>
    <cdr:to>
      <cdr:x>0.8835</cdr:x>
      <cdr:y>0.55055</cdr:y>
    </cdr:to>
    <cdr:cxnSp macro="">
      <cdr:nvCxnSpPr>
        <cdr:cNvPr id="8" name="Rovná spojovacia šípka 7">
          <a:extLst xmlns:a="http://schemas.openxmlformats.org/drawingml/2006/main">
            <a:ext uri="{FF2B5EF4-FFF2-40B4-BE49-F238E27FC236}">
              <a16:creationId xmlns:a16="http://schemas.microsoft.com/office/drawing/2014/main" id="{5C03FD43-E23A-4B3D-8691-27EF82260FFE}"/>
            </a:ext>
          </a:extLst>
        </cdr:cNvPr>
        <cdr:cNvCxnSpPr/>
      </cdr:nvCxnSpPr>
      <cdr:spPr>
        <a:xfrm xmlns:a="http://schemas.openxmlformats.org/drawingml/2006/main" flipV="1">
          <a:off x="6120680" y="2088232"/>
          <a:ext cx="432048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0.85714</cdr:x>
      <cdr:y>0.33644</cdr:y>
    </cdr:from>
    <cdr:to>
      <cdr:x>0.99048</cdr:x>
      <cdr:y>0.44349</cdr:y>
    </cdr:to>
    <cdr:sp macro="" textlink="">
      <cdr:nvSpPr>
        <cdr:cNvPr id="11" name="Ovál 10"/>
        <cdr:cNvSpPr/>
      </cdr:nvSpPr>
      <cdr:spPr>
        <a:xfrm xmlns:a="http://schemas.openxmlformats.org/drawingml/2006/main">
          <a:off x="6480720" y="1584176"/>
          <a:ext cx="1008112" cy="504054"/>
        </a:xfrm>
        <a:prstGeom xmlns:a="http://schemas.openxmlformats.org/drawingml/2006/main" prst="ellipse">
          <a:avLst/>
        </a:prstGeom>
        <a:ln xmlns:a="http://schemas.openxmlformats.org/drawingml/2006/main" w="6350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k-SK" sz="1100" b="1" dirty="0"/>
            <a:t>17 350 </a:t>
          </a:r>
          <a:r>
            <a:rPr lang="sk-SK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♀</a:t>
          </a:r>
          <a:endParaRPr lang="sk-SK" sz="1100" b="1" dirty="0"/>
        </a:p>
      </cdr:txBody>
    </cdr:sp>
  </cdr:relSizeAnchor>
  <cdr:relSizeAnchor xmlns:cdr="http://schemas.openxmlformats.org/drawingml/2006/chartDrawing">
    <cdr:from>
      <cdr:x>0.83495</cdr:x>
      <cdr:y>0.56584</cdr:y>
    </cdr:from>
    <cdr:to>
      <cdr:x>0.8835</cdr:x>
      <cdr:y>0.58113</cdr:y>
    </cdr:to>
    <cdr:cxnSp macro="">
      <cdr:nvCxnSpPr>
        <cdr:cNvPr id="15" name="Rovná spojovacia šípka 14">
          <a:extLst xmlns:a="http://schemas.openxmlformats.org/drawingml/2006/main">
            <a:ext uri="{FF2B5EF4-FFF2-40B4-BE49-F238E27FC236}">
              <a16:creationId xmlns:a16="http://schemas.microsoft.com/office/drawing/2014/main" id="{BB4820B2-E04D-45ED-ACA9-0970617F1BA2}"/>
            </a:ext>
          </a:extLst>
        </cdr:cNvPr>
        <cdr:cNvCxnSpPr/>
      </cdr:nvCxnSpPr>
      <cdr:spPr>
        <a:xfrm xmlns:a="http://schemas.openxmlformats.org/drawingml/2006/main">
          <a:off x="6192688" y="2664296"/>
          <a:ext cx="360040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0.85714</cdr:x>
      <cdr:y>0.58113</cdr:y>
    </cdr:from>
    <cdr:to>
      <cdr:x>0.99048</cdr:x>
      <cdr:y>0.68818</cdr:y>
    </cdr:to>
    <cdr:sp macro="" textlink="">
      <cdr:nvSpPr>
        <cdr:cNvPr id="13" name="Ovál 12"/>
        <cdr:cNvSpPr/>
      </cdr:nvSpPr>
      <cdr:spPr>
        <a:xfrm xmlns:a="http://schemas.openxmlformats.org/drawingml/2006/main">
          <a:off x="6480720" y="2736304"/>
          <a:ext cx="1008112" cy="504054"/>
        </a:xfrm>
        <a:prstGeom xmlns:a="http://schemas.openxmlformats.org/drawingml/2006/main" prst="ellipse">
          <a:avLst/>
        </a:prstGeom>
        <a:ln xmlns:a="http://schemas.openxmlformats.org/drawingml/2006/main" w="6350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k-SK" sz="1200" b="1" dirty="0"/>
            <a:t>1 141 </a:t>
          </a:r>
          <a:r>
            <a:rPr lang="sk-SK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♂</a:t>
          </a:r>
          <a:endParaRPr lang="sk-SK" sz="1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0.8719</cdr:x>
      <cdr:y>0.85151</cdr:y>
    </cdr:from>
    <cdr:to>
      <cdr:x>0.96813</cdr:x>
      <cdr:y>0.9707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D1597B30-1C3C-4803-BEC4-D28901B1CCE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596845" y="4843927"/>
          <a:ext cx="838442" cy="67802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0.93802</cdr:x>
      <cdr:y>0.89513</cdr:y>
    </cdr:from>
    <cdr:to>
      <cdr:x>0.99656</cdr:x>
      <cdr:y>0.94111</cdr:y>
    </cdr:to>
    <cdr:sp macro="" textlink="">
      <cdr:nvSpPr>
        <cdr:cNvPr id="4" name="Obdĺžnik 3"/>
        <cdr:cNvSpPr/>
      </cdr:nvSpPr>
      <cdr:spPr>
        <a:xfrm xmlns:a="http://schemas.openxmlformats.org/drawingml/2006/main">
          <a:off x="8172908" y="5092042"/>
          <a:ext cx="510076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1100" dirty="0"/>
            <a:t>zdroj:</a:t>
          </a:r>
        </a:p>
      </cdr:txBody>
    </cdr:sp>
  </cdr:relSizeAnchor>
  <cdr:relSizeAnchor xmlns:cdr="http://schemas.openxmlformats.org/drawingml/2006/chartDrawing">
    <cdr:from>
      <cdr:x>0.29339</cdr:x>
      <cdr:y>0.65462</cdr:y>
    </cdr:from>
    <cdr:to>
      <cdr:x>0.51653</cdr:x>
      <cdr:y>0.83183</cdr:y>
    </cdr:to>
    <cdr:sp macro="" textlink="">
      <cdr:nvSpPr>
        <cdr:cNvPr id="3" name="BlokTextu 2"/>
        <cdr:cNvSpPr txBox="1"/>
      </cdr:nvSpPr>
      <cdr:spPr>
        <a:xfrm xmlns:a="http://schemas.openxmlformats.org/drawingml/2006/main">
          <a:off x="2556284" y="3723890"/>
          <a:ext cx="1944216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k-SK" sz="1600" b="1" dirty="0">
              <a:solidFill>
                <a:schemeClr val="bg1"/>
              </a:solidFill>
            </a:rPr>
            <a:t>Zošľachtená valaška</a:t>
          </a:r>
        </a:p>
        <a:p xmlns:a="http://schemas.openxmlformats.org/drawingml/2006/main">
          <a:r>
            <a:rPr lang="sk-SK" sz="1600" b="1" dirty="0">
              <a:solidFill>
                <a:schemeClr val="bg1"/>
              </a:solidFill>
            </a:rPr>
            <a:t>99 573 ks</a:t>
          </a:r>
        </a:p>
        <a:p xmlns:a="http://schemas.openxmlformats.org/drawingml/2006/main">
          <a:r>
            <a:rPr lang="sk-SK" sz="1600" b="1" dirty="0">
              <a:solidFill>
                <a:schemeClr val="bg1"/>
              </a:solidFill>
            </a:rPr>
            <a:t>30 %</a:t>
          </a:r>
        </a:p>
      </cdr:txBody>
    </cdr:sp>
  </cdr:relSizeAnchor>
  <cdr:relSizeAnchor xmlns:cdr="http://schemas.openxmlformats.org/drawingml/2006/chartDrawing">
    <cdr:from>
      <cdr:x>0.37603</cdr:x>
      <cdr:y>0.73057</cdr:y>
    </cdr:from>
    <cdr:to>
      <cdr:x>0.48098</cdr:x>
      <cdr:y>0.89131</cdr:y>
    </cdr:to>
    <cdr:sp macro="" textlink="">
      <cdr:nvSpPr>
        <cdr:cNvPr id="5" name="BlokTextu 4"/>
        <cdr:cNvSpPr txBox="1"/>
      </cdr:nvSpPr>
      <cdr:spPr>
        <a:xfrm xmlns:a="http://schemas.openxmlformats.org/drawingml/2006/main">
          <a:off x="3276364" y="41559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 dirty="0"/>
        </a:p>
      </cdr:txBody>
    </cdr:sp>
  </cdr:relSizeAnchor>
  <cdr:relSizeAnchor xmlns:cdr="http://schemas.openxmlformats.org/drawingml/2006/chartDrawing">
    <cdr:from>
      <cdr:x>0.09504</cdr:x>
      <cdr:y>0.49006</cdr:y>
    </cdr:from>
    <cdr:to>
      <cdr:x>0.2438</cdr:x>
      <cdr:y>0.66728</cdr:y>
    </cdr:to>
    <cdr:sp macro="" textlink="">
      <cdr:nvSpPr>
        <cdr:cNvPr id="6" name="BlokTextu 5"/>
        <cdr:cNvSpPr txBox="1"/>
      </cdr:nvSpPr>
      <cdr:spPr>
        <a:xfrm xmlns:a="http://schemas.openxmlformats.org/drawingml/2006/main">
          <a:off x="828092" y="2787786"/>
          <a:ext cx="1296144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k-SK" sz="1600" b="1" dirty="0">
              <a:solidFill>
                <a:schemeClr val="bg1"/>
              </a:solidFill>
            </a:rPr>
            <a:t>Cigája</a:t>
          </a:r>
        </a:p>
        <a:p xmlns:a="http://schemas.openxmlformats.org/drawingml/2006/main">
          <a:r>
            <a:rPr lang="sk-SK" sz="1600" b="1" dirty="0">
              <a:solidFill>
                <a:schemeClr val="bg1"/>
              </a:solidFill>
            </a:rPr>
            <a:t>90 887 ks</a:t>
          </a:r>
        </a:p>
        <a:p xmlns:a="http://schemas.openxmlformats.org/drawingml/2006/main">
          <a:r>
            <a:rPr lang="sk-SK" sz="1600" b="1" dirty="0">
              <a:solidFill>
                <a:schemeClr val="bg1"/>
              </a:solidFill>
            </a:rPr>
            <a:t>27 %</a:t>
          </a:r>
        </a:p>
      </cdr:txBody>
    </cdr:sp>
  </cdr:relSizeAnchor>
  <cdr:relSizeAnchor xmlns:cdr="http://schemas.openxmlformats.org/drawingml/2006/chartDrawing">
    <cdr:from>
      <cdr:x>0.21901</cdr:x>
      <cdr:y>0.13563</cdr:y>
    </cdr:from>
    <cdr:to>
      <cdr:x>0.32396</cdr:x>
      <cdr:y>0.29637</cdr:y>
    </cdr:to>
    <cdr:sp macro="" textlink="">
      <cdr:nvSpPr>
        <cdr:cNvPr id="7" name="BlokTextu 6"/>
        <cdr:cNvSpPr txBox="1"/>
      </cdr:nvSpPr>
      <cdr:spPr>
        <a:xfrm xmlns:a="http://schemas.openxmlformats.org/drawingml/2006/main">
          <a:off x="1908212" y="7715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k-SK" sz="1600" b="1" dirty="0" err="1">
              <a:solidFill>
                <a:schemeClr val="bg1"/>
              </a:solidFill>
            </a:rPr>
            <a:t>Lacaune</a:t>
          </a:r>
          <a:endParaRPr lang="sk-SK" sz="1600" b="1" dirty="0">
            <a:solidFill>
              <a:schemeClr val="bg1"/>
            </a:solidFill>
          </a:endParaRPr>
        </a:p>
        <a:p xmlns:a="http://schemas.openxmlformats.org/drawingml/2006/main">
          <a:r>
            <a:rPr lang="sk-SK" sz="1600" b="1" dirty="0">
              <a:solidFill>
                <a:schemeClr val="bg1"/>
              </a:solidFill>
            </a:rPr>
            <a:t>58 658 ks</a:t>
          </a:r>
        </a:p>
        <a:p xmlns:a="http://schemas.openxmlformats.org/drawingml/2006/main">
          <a:r>
            <a:rPr lang="sk-SK" sz="1600" b="1" dirty="0">
              <a:solidFill>
                <a:schemeClr val="bg1"/>
              </a:solidFill>
            </a:rPr>
            <a:t>17 %</a:t>
          </a:r>
        </a:p>
        <a:p xmlns:a="http://schemas.openxmlformats.org/drawingml/2006/main">
          <a:endParaRPr lang="sk-SK" sz="1100" dirty="0"/>
        </a:p>
      </cdr:txBody>
    </cdr:sp>
  </cdr:relSizeAnchor>
  <cdr:relSizeAnchor xmlns:cdr="http://schemas.openxmlformats.org/drawingml/2006/chartDrawing">
    <cdr:from>
      <cdr:x>0.3843</cdr:x>
      <cdr:y>0.19892</cdr:y>
    </cdr:from>
    <cdr:to>
      <cdr:x>0.56612</cdr:x>
      <cdr:y>0.36348</cdr:y>
    </cdr:to>
    <cdr:sp macro="" textlink="">
      <cdr:nvSpPr>
        <cdr:cNvPr id="8" name="BlokTextu 7"/>
        <cdr:cNvSpPr txBox="1"/>
      </cdr:nvSpPr>
      <cdr:spPr>
        <a:xfrm xmlns:a="http://schemas.openxmlformats.org/drawingml/2006/main">
          <a:off x="3348372" y="1131602"/>
          <a:ext cx="1584176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k-SK" sz="1600" b="1" dirty="0">
              <a:solidFill>
                <a:schemeClr val="bg1"/>
              </a:solidFill>
            </a:rPr>
            <a:t>Iné, neuvedené</a:t>
          </a:r>
        </a:p>
        <a:p xmlns:a="http://schemas.openxmlformats.org/drawingml/2006/main">
          <a:r>
            <a:rPr lang="sk-SK" sz="1600" b="1" dirty="0">
              <a:solidFill>
                <a:schemeClr val="bg1"/>
              </a:solidFill>
            </a:rPr>
            <a:t>43 159 ks </a:t>
          </a:r>
        </a:p>
        <a:p xmlns:a="http://schemas.openxmlformats.org/drawingml/2006/main">
          <a:r>
            <a:rPr lang="sk-SK" sz="1600" b="1" dirty="0">
              <a:solidFill>
                <a:schemeClr val="bg1"/>
              </a:solidFill>
            </a:rPr>
            <a:t>13%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0.87179</cdr:x>
      <cdr:y>0.87324</cdr:y>
    </cdr:from>
    <cdr:to>
      <cdr:x>0.96581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13729A53-0B64-4282-A74F-783ED3A1A91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344816" y="4464496"/>
          <a:ext cx="792112" cy="64806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0.93946</cdr:x>
      <cdr:y>0.91549</cdr:y>
    </cdr:from>
    <cdr:to>
      <cdr:x>1</cdr:x>
      <cdr:y>0.96666</cdr:y>
    </cdr:to>
    <cdr:sp macro="" textlink="">
      <cdr:nvSpPr>
        <cdr:cNvPr id="3" name="Obdĺžnik 2"/>
        <cdr:cNvSpPr/>
      </cdr:nvSpPr>
      <cdr:spPr>
        <a:xfrm xmlns:a="http://schemas.openxmlformats.org/drawingml/2006/main">
          <a:off x="7914860" y="4680520"/>
          <a:ext cx="510076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1100" dirty="0"/>
            <a:t>zdroj:</a:t>
          </a:r>
        </a:p>
      </cdr:txBody>
    </cdr:sp>
  </cdr:relSizeAnchor>
  <cdr:relSizeAnchor xmlns:cdr="http://schemas.openxmlformats.org/drawingml/2006/chartDrawing">
    <cdr:from>
      <cdr:x>0.13675</cdr:x>
      <cdr:y>0.26761</cdr:y>
    </cdr:from>
    <cdr:to>
      <cdr:x>0.33333</cdr:x>
      <cdr:y>0.4507</cdr:y>
    </cdr:to>
    <cdr:sp macro="" textlink="">
      <cdr:nvSpPr>
        <cdr:cNvPr id="4" name="BlokTextu 3"/>
        <cdr:cNvSpPr txBox="1"/>
      </cdr:nvSpPr>
      <cdr:spPr>
        <a:xfrm xmlns:a="http://schemas.openxmlformats.org/drawingml/2006/main">
          <a:off x="1152128" y="1368152"/>
          <a:ext cx="1656184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k-SK" sz="1600" b="1" dirty="0">
              <a:solidFill>
                <a:schemeClr val="bg1"/>
              </a:solidFill>
            </a:rPr>
            <a:t>Iné neuvedené</a:t>
          </a:r>
        </a:p>
        <a:p xmlns:a="http://schemas.openxmlformats.org/drawingml/2006/main">
          <a:r>
            <a:rPr lang="sk-SK" sz="1600" b="1" dirty="0">
              <a:solidFill>
                <a:schemeClr val="bg1"/>
              </a:solidFill>
            </a:rPr>
            <a:t>6 148 ks</a:t>
          </a:r>
        </a:p>
        <a:p xmlns:a="http://schemas.openxmlformats.org/drawingml/2006/main">
          <a:r>
            <a:rPr lang="sk-SK" sz="1600" b="1" dirty="0">
              <a:solidFill>
                <a:schemeClr val="bg1"/>
              </a:solidFill>
            </a:rPr>
            <a:t>33 %</a:t>
          </a:r>
        </a:p>
      </cdr:txBody>
    </cdr:sp>
  </cdr:relSizeAnchor>
  <cdr:relSizeAnchor xmlns:cdr="http://schemas.openxmlformats.org/drawingml/2006/chartDrawing">
    <cdr:from>
      <cdr:x>0.39316</cdr:x>
      <cdr:y>0.14085</cdr:y>
    </cdr:from>
    <cdr:to>
      <cdr:x>0.5641</cdr:x>
      <cdr:y>0.3662</cdr:y>
    </cdr:to>
    <cdr:sp macro="" textlink="">
      <cdr:nvSpPr>
        <cdr:cNvPr id="5" name="BlokTextu 4"/>
        <cdr:cNvSpPr txBox="1"/>
      </cdr:nvSpPr>
      <cdr:spPr>
        <a:xfrm xmlns:a="http://schemas.openxmlformats.org/drawingml/2006/main">
          <a:off x="3312368" y="720080"/>
          <a:ext cx="1440160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k-SK" sz="1400" b="1" dirty="0">
              <a:solidFill>
                <a:schemeClr val="bg1"/>
              </a:solidFill>
            </a:rPr>
            <a:t>Hnedá koza krátkosrstá</a:t>
          </a:r>
        </a:p>
        <a:p xmlns:a="http://schemas.openxmlformats.org/drawingml/2006/main">
          <a:r>
            <a:rPr lang="sk-SK" sz="1400" b="1" dirty="0">
              <a:solidFill>
                <a:schemeClr val="bg1"/>
              </a:solidFill>
            </a:rPr>
            <a:t>1 899 ks</a:t>
          </a:r>
        </a:p>
        <a:p xmlns:a="http://schemas.openxmlformats.org/drawingml/2006/main">
          <a:r>
            <a:rPr lang="sk-SK" sz="1400" b="1" dirty="0">
              <a:solidFill>
                <a:schemeClr val="bg1"/>
              </a:solidFill>
            </a:rPr>
            <a:t>10 %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BBCC9CEB-88F6-479F-A16B-E6066DC98635}" type="datetimeFigureOut">
              <a:rPr lang="sk-SK" smtClean="0"/>
              <a:t>28.10.2019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2" rIns="91285" bIns="45642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285" tIns="45642" rIns="91285" bIns="45642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2C9FA7EE-527A-47C9-99C3-F45E2511CE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658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A7EE-527A-47C9-99C3-F45E2511CEF1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5554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26986-073A-4AC4-AB7A-9512CB07462E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0023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26986-073A-4AC4-AB7A-9512CB07462E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256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A7EE-527A-47C9-99C3-F45E2511CEF1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097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26986-073A-4AC4-AB7A-9512CB07462E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8834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26986-073A-4AC4-AB7A-9512CB07462E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041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26986-073A-4AC4-AB7A-9512CB07462E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041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26986-073A-4AC4-AB7A-9512CB07462E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8291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26986-073A-4AC4-AB7A-9512CB07462E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9905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26986-073A-4AC4-AB7A-9512CB07462E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9133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26986-073A-4AC4-AB7A-9512CB07462E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246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26986-073A-4AC4-AB7A-9512CB07462E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480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28.10.2019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28.10.2019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28.10.2019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28.10.2019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28.10.2019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28.10.2019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28.10.2019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28.10.2019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28.10.2019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28.10.2019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28.10.2019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28.10.2019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7.png"/><Relationship Id="rId7" Type="http://schemas.openxmlformats.org/officeDocument/2006/relationships/image" Target="../media/image35.png"/><Relationship Id="rId12" Type="http://schemas.openxmlformats.org/officeDocument/2006/relationships/image" Target="../media/image4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aniel.hrezik\Desktop\logo_sk_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517232"/>
            <a:ext cx="1775915" cy="177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2339752" y="182713"/>
            <a:ext cx="5832648" cy="942031"/>
          </a:xfrm>
          <a:prstGeom prst="rect">
            <a:avLst/>
          </a:prstGeom>
          <a:effec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b="1" spc="-3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Demeter</a:t>
            </a:r>
            <a:r>
              <a:rPr lang="sk-SK" sz="4000" b="1" cap="all" spc="-3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2019 </a:t>
            </a:r>
            <a:br>
              <a:rPr lang="sk-SK" sz="2800" b="1" cap="all" dirty="0">
                <a:solidFill>
                  <a:schemeClr val="tx2">
                    <a:lumMod val="75000"/>
                  </a:schemeClr>
                </a:solidFill>
                <a:latin typeface="Forte" panose="03060902040502070203" pitchFamily="66" charset="0"/>
              </a:rPr>
            </a:br>
            <a:endParaRPr lang="sk-SK" sz="2400" b="1" dirty="0">
              <a:solidFill>
                <a:schemeClr val="tx2">
                  <a:lumMod val="75000"/>
                </a:schemeClr>
              </a:solidFill>
              <a:latin typeface="Forte" panose="03060902040502070203" pitchFamily="66" charset="0"/>
              <a:cs typeface="Aharoni" panose="02010803020104030203" pitchFamily="2" charset="-79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4905164" y="5985245"/>
            <a:ext cx="3896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sz="12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Ing. Štefan Ryba, PhD.</a:t>
            </a:r>
          </a:p>
          <a:p>
            <a:pPr algn="r"/>
            <a:r>
              <a:rPr lang="sk-SK" sz="12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generálny riaditeľ</a:t>
            </a:r>
          </a:p>
          <a:p>
            <a:pPr algn="r"/>
            <a:r>
              <a:rPr lang="sk-SK" sz="12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sekcia poľnohospodárstva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 trans="50000" scaling="0"/>
                    </a14:imgEffect>
                    <a14:imgEffect>
                      <a14:sharpenSoften amount="47000"/>
                    </a14:imgEffect>
                    <a14:imgEffect>
                      <a14:brightnessContrast bright="27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290191"/>
            <a:ext cx="8352929" cy="4664871"/>
          </a:xfrm>
          <a:prstGeom prst="rect">
            <a:avLst/>
          </a:prstGeom>
          <a:ln>
            <a:noFill/>
          </a:ln>
          <a:effectLst>
            <a:outerShdw blurRad="292100" dist="139700" dir="2700000" sx="1000" sy="1000" algn="tl" rotWithShape="0">
              <a:srgbClr val="333333">
                <a:alpha val="48000"/>
              </a:srgbClr>
            </a:outerShdw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85" y="286490"/>
            <a:ext cx="748831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0"/>
          </a:effectLst>
          <a:scene3d>
            <a:camera prst="orthographicFront">
              <a:rot lat="0" lon="0" rev="21594000"/>
            </a:camera>
            <a:lightRig rig="threePt" dir="t"/>
          </a:scene3d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849" y="189593"/>
            <a:ext cx="876042" cy="76985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76200"/>
          </a:effectLst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116" y="352406"/>
            <a:ext cx="583944" cy="5131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cxnSp>
        <p:nvCxnSpPr>
          <p:cNvPr id="4" name="Rovná spojnica 3"/>
          <p:cNvCxnSpPr/>
          <p:nvPr/>
        </p:nvCxnSpPr>
        <p:spPr>
          <a:xfrm>
            <a:off x="4139952" y="1022111"/>
            <a:ext cx="3908501" cy="15244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663599" y="1124744"/>
            <a:ext cx="4032448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ĺžnik 15"/>
          <p:cNvSpPr/>
          <p:nvPr/>
        </p:nvSpPr>
        <p:spPr>
          <a:xfrm>
            <a:off x="4003188" y="760501"/>
            <a:ext cx="42249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1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Salaš pod Maginhradom – „HUMNO“ Veľké Teriakovce, 25.október 2019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4211960" y="4941168"/>
            <a:ext cx="4484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spc="-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Aktuálna situácia v chove oviec a kôz a jeho perspektíva do budúcna</a:t>
            </a:r>
          </a:p>
        </p:txBody>
      </p:sp>
    </p:spTree>
    <p:extLst>
      <p:ext uri="{BB962C8B-B14F-4D97-AF65-F5344CB8AC3E}">
        <p14:creationId xmlns:p14="http://schemas.microsoft.com/office/powerpoint/2010/main" val="3502151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2"/>
          <p:cNvSpPr txBox="1">
            <a:spLocks/>
          </p:cNvSpPr>
          <p:nvPr/>
        </p:nvSpPr>
        <p:spPr>
          <a:xfrm>
            <a:off x="251520" y="1447946"/>
            <a:ext cx="843528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sk-SK" sz="1200" b="1" dirty="0"/>
              <a:t>          </a:t>
            </a:r>
            <a:r>
              <a:rPr lang="sk-SK" sz="1600" b="1" dirty="0">
                <a:solidFill>
                  <a:srgbClr val="0070C0"/>
                </a:solidFill>
              </a:rPr>
              <a:t>KRAJ:</a:t>
            </a:r>
            <a:r>
              <a:rPr lang="sk-SK" sz="1200" b="1" dirty="0"/>
              <a:t>					</a:t>
            </a:r>
          </a:p>
          <a:p>
            <a:pPr>
              <a:lnSpc>
                <a:spcPct val="110000"/>
              </a:lnSpc>
            </a:pPr>
            <a:r>
              <a:rPr lang="sk-SK" sz="1200" b="1" dirty="0"/>
              <a:t>Banskobystrický kraj 	105 505 ks			</a:t>
            </a:r>
          </a:p>
          <a:p>
            <a:pPr>
              <a:lnSpc>
                <a:spcPct val="110000"/>
              </a:lnSpc>
            </a:pPr>
            <a:r>
              <a:rPr lang="sk-SK" sz="1200" b="1" dirty="0"/>
              <a:t>Žilinský kraj	  85 342 ks</a:t>
            </a:r>
          </a:p>
          <a:p>
            <a:pPr>
              <a:lnSpc>
                <a:spcPct val="110000"/>
              </a:lnSpc>
            </a:pPr>
            <a:r>
              <a:rPr lang="sk-SK" sz="1200" b="1" dirty="0"/>
              <a:t>Prešovský kraj	  67 202 ks</a:t>
            </a:r>
          </a:p>
          <a:p>
            <a:pPr>
              <a:lnSpc>
                <a:spcPct val="110000"/>
              </a:lnSpc>
            </a:pPr>
            <a:r>
              <a:rPr lang="sk-SK" sz="1200" b="1" dirty="0"/>
              <a:t>Trenčiansky kraj	  31 917 ks</a:t>
            </a:r>
          </a:p>
          <a:p>
            <a:pPr>
              <a:lnSpc>
                <a:spcPct val="110000"/>
              </a:lnSpc>
            </a:pPr>
            <a:r>
              <a:rPr lang="sk-SK" sz="1200" b="1" dirty="0"/>
              <a:t>Košický kraj	  31 504 ks	</a:t>
            </a:r>
          </a:p>
          <a:p>
            <a:pPr>
              <a:lnSpc>
                <a:spcPct val="110000"/>
              </a:lnSpc>
            </a:pPr>
            <a:r>
              <a:rPr lang="sk-SK" sz="1200" b="1" dirty="0"/>
              <a:t>Nitriansky kraj	    8 849 ks</a:t>
            </a:r>
          </a:p>
          <a:p>
            <a:pPr>
              <a:lnSpc>
                <a:spcPct val="110000"/>
              </a:lnSpc>
            </a:pPr>
            <a:r>
              <a:rPr lang="sk-SK" sz="1200" b="1" dirty="0"/>
              <a:t>Bratislavský kraj 	    6 440 ks</a:t>
            </a:r>
          </a:p>
          <a:p>
            <a:pPr>
              <a:lnSpc>
                <a:spcPct val="110000"/>
              </a:lnSpc>
            </a:pPr>
            <a:r>
              <a:rPr lang="sk-SK" sz="1200" b="1" dirty="0"/>
              <a:t>Trnavský kraj	    2 638 ks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k-SK" sz="1200" b="1" dirty="0"/>
              <a:t>         </a:t>
            </a:r>
          </a:p>
          <a:p>
            <a:pPr marL="0" indent="0">
              <a:lnSpc>
                <a:spcPct val="110000"/>
              </a:lnSpc>
              <a:buNone/>
            </a:pPr>
            <a:endParaRPr lang="sk-SK" sz="1200" b="1" dirty="0"/>
          </a:p>
          <a:p>
            <a:pPr marL="0" indent="0">
              <a:lnSpc>
                <a:spcPct val="110000"/>
              </a:lnSpc>
              <a:buNone/>
            </a:pPr>
            <a:r>
              <a:rPr lang="sk-SK" sz="1200" b="1" dirty="0"/>
              <a:t>      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k-SK" sz="1600" b="1" dirty="0">
                <a:solidFill>
                  <a:srgbClr val="0070C0"/>
                </a:solidFill>
              </a:rPr>
              <a:t>       OKRES:</a:t>
            </a:r>
          </a:p>
          <a:p>
            <a:pPr>
              <a:lnSpc>
                <a:spcPct val="110000"/>
              </a:lnSpc>
            </a:pPr>
            <a:r>
              <a:rPr lang="sk-SK" sz="1200" b="1" dirty="0"/>
              <a:t>Rimavská Sobota	22 759 ks</a:t>
            </a:r>
          </a:p>
          <a:p>
            <a:pPr>
              <a:lnSpc>
                <a:spcPct val="110000"/>
              </a:lnSpc>
            </a:pPr>
            <a:r>
              <a:rPr lang="sk-SK" sz="1200" b="1" dirty="0"/>
              <a:t>Liptovský Mikuláš	21 467 ks</a:t>
            </a:r>
          </a:p>
          <a:p>
            <a:pPr>
              <a:lnSpc>
                <a:spcPct val="110000"/>
              </a:lnSpc>
            </a:pPr>
            <a:r>
              <a:rPr lang="sk-SK" sz="1200" b="1" dirty="0"/>
              <a:t>Brezno		20 753 ks</a:t>
            </a:r>
          </a:p>
          <a:p>
            <a:pPr>
              <a:lnSpc>
                <a:spcPct val="110000"/>
              </a:lnSpc>
            </a:pPr>
            <a:r>
              <a:rPr lang="sk-SK" sz="1200" b="1" dirty="0"/>
              <a:t>Banská Bystrica	17 541 ks</a:t>
            </a:r>
          </a:p>
          <a:p>
            <a:pPr>
              <a:lnSpc>
                <a:spcPct val="110000"/>
              </a:lnSpc>
            </a:pPr>
            <a:r>
              <a:rPr lang="sk-SK" sz="1200" b="1" dirty="0"/>
              <a:t>Kežmarok	14 426 ks</a:t>
            </a:r>
          </a:p>
          <a:p>
            <a:pPr>
              <a:lnSpc>
                <a:spcPct val="110000"/>
              </a:lnSpc>
            </a:pPr>
            <a:endParaRPr lang="sk-SK" sz="1200" dirty="0"/>
          </a:p>
        </p:txBody>
      </p:sp>
      <p:pic>
        <p:nvPicPr>
          <p:cNvPr id="5" name="Picture 2" descr="C:\Users\daniel.hrezik\Desktop\mprvs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704856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3059832" y="404664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2800" b="1" spc="-15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Regionálny prehľad počtu oviec</a:t>
            </a:r>
            <a:endParaRPr lang="sk-SK" sz="2800" dirty="0">
              <a:solidFill>
                <a:prstClr val="black"/>
              </a:solidFill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268760"/>
            <a:ext cx="4916062" cy="258571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933056"/>
            <a:ext cx="4896544" cy="2664296"/>
          </a:xfrm>
          <a:prstGeom prst="rect">
            <a:avLst/>
          </a:prstGeom>
        </p:spPr>
      </p:pic>
      <p:pic>
        <p:nvPicPr>
          <p:cNvPr id="7" name="char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6021288"/>
            <a:ext cx="648073" cy="530239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395536" y="6165304"/>
            <a:ext cx="5100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100" dirty="0"/>
              <a:t>zdroj: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1331640" y="616530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/>
              <a:t>údaje k 08.10.2019</a:t>
            </a:r>
          </a:p>
        </p:txBody>
      </p:sp>
    </p:spTree>
    <p:extLst>
      <p:ext uri="{BB962C8B-B14F-4D97-AF65-F5344CB8AC3E}">
        <p14:creationId xmlns:p14="http://schemas.microsoft.com/office/powerpoint/2010/main" val="2463333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2"/>
          <p:cNvSpPr txBox="1">
            <a:spLocks/>
          </p:cNvSpPr>
          <p:nvPr/>
        </p:nvSpPr>
        <p:spPr>
          <a:xfrm>
            <a:off x="457200" y="1447946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sk-SK" sz="1200" b="1" dirty="0"/>
              <a:t>          </a:t>
            </a:r>
            <a:r>
              <a:rPr lang="sk-SK" sz="1600" b="1" dirty="0">
                <a:solidFill>
                  <a:srgbClr val="0070C0"/>
                </a:solidFill>
              </a:rPr>
              <a:t>KRAJ:</a:t>
            </a:r>
            <a:r>
              <a:rPr lang="sk-SK" sz="1200" b="1" dirty="0"/>
              <a:t>					</a:t>
            </a:r>
          </a:p>
          <a:p>
            <a:pPr>
              <a:lnSpc>
                <a:spcPct val="110000"/>
              </a:lnSpc>
            </a:pPr>
            <a:r>
              <a:rPr lang="sk-SK" sz="1200" b="1" dirty="0"/>
              <a:t>Banskobystrický kraj 	4 305 ks			</a:t>
            </a:r>
          </a:p>
          <a:p>
            <a:pPr>
              <a:lnSpc>
                <a:spcPct val="110000"/>
              </a:lnSpc>
            </a:pPr>
            <a:r>
              <a:rPr lang="sk-SK" sz="1200" b="1" dirty="0"/>
              <a:t>Žilinský kraj	4 164 ks</a:t>
            </a:r>
          </a:p>
          <a:p>
            <a:pPr>
              <a:lnSpc>
                <a:spcPct val="110000"/>
              </a:lnSpc>
            </a:pPr>
            <a:r>
              <a:rPr lang="sk-SK" sz="1200" b="1" dirty="0"/>
              <a:t>Prešovský kraj	2 624 ks</a:t>
            </a:r>
          </a:p>
          <a:p>
            <a:pPr>
              <a:lnSpc>
                <a:spcPct val="110000"/>
              </a:lnSpc>
            </a:pPr>
            <a:r>
              <a:rPr lang="sk-SK" sz="1200" b="1" dirty="0"/>
              <a:t>Košický kraj	2 594 ks</a:t>
            </a:r>
          </a:p>
          <a:p>
            <a:pPr>
              <a:lnSpc>
                <a:spcPct val="110000"/>
              </a:lnSpc>
            </a:pPr>
            <a:r>
              <a:rPr lang="sk-SK" sz="1200" b="1" dirty="0"/>
              <a:t>Trenčiansky kraj	1 169 ks	</a:t>
            </a:r>
          </a:p>
          <a:p>
            <a:pPr>
              <a:lnSpc>
                <a:spcPct val="110000"/>
              </a:lnSpc>
            </a:pPr>
            <a:r>
              <a:rPr lang="sk-SK" sz="1200" b="1" dirty="0"/>
              <a:t>Nitriansky kraj	1 596 ks</a:t>
            </a:r>
          </a:p>
          <a:p>
            <a:pPr>
              <a:lnSpc>
                <a:spcPct val="110000"/>
              </a:lnSpc>
            </a:pPr>
            <a:r>
              <a:rPr lang="sk-SK" sz="1200" b="1" dirty="0"/>
              <a:t>Trnavský kraj	   953 ks</a:t>
            </a:r>
          </a:p>
          <a:p>
            <a:pPr>
              <a:lnSpc>
                <a:spcPct val="110000"/>
              </a:lnSpc>
            </a:pPr>
            <a:r>
              <a:rPr lang="sk-SK" sz="1200" b="1" dirty="0"/>
              <a:t>Bratislavský kraj 	   586 ks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k-SK" sz="1200" b="1" dirty="0"/>
              <a:t>         </a:t>
            </a:r>
          </a:p>
          <a:p>
            <a:pPr marL="0" indent="0">
              <a:lnSpc>
                <a:spcPct val="110000"/>
              </a:lnSpc>
              <a:buNone/>
            </a:pPr>
            <a:endParaRPr lang="sk-SK" sz="1200" b="1" dirty="0"/>
          </a:p>
          <a:p>
            <a:pPr marL="0" indent="0">
              <a:lnSpc>
                <a:spcPct val="110000"/>
              </a:lnSpc>
              <a:buNone/>
            </a:pPr>
            <a:r>
              <a:rPr lang="sk-SK" sz="1200" b="1" dirty="0"/>
              <a:t>      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k-SK" sz="1600" b="1" dirty="0">
                <a:solidFill>
                  <a:srgbClr val="0070C0"/>
                </a:solidFill>
              </a:rPr>
              <a:t>       OKRES:</a:t>
            </a:r>
          </a:p>
          <a:p>
            <a:pPr>
              <a:lnSpc>
                <a:spcPct val="110000"/>
              </a:lnSpc>
            </a:pPr>
            <a:r>
              <a:rPr lang="sk-SK" sz="1200" b="1" dirty="0"/>
              <a:t>Čadca		830 ks</a:t>
            </a:r>
          </a:p>
          <a:p>
            <a:pPr>
              <a:lnSpc>
                <a:spcPct val="110000"/>
              </a:lnSpc>
            </a:pPr>
            <a:r>
              <a:rPr lang="sk-SK" sz="1200" b="1" dirty="0"/>
              <a:t>Košice - okolie	788 ks</a:t>
            </a:r>
          </a:p>
          <a:p>
            <a:pPr>
              <a:lnSpc>
                <a:spcPct val="110000"/>
              </a:lnSpc>
            </a:pPr>
            <a:r>
              <a:rPr lang="sk-SK" sz="1200" b="1" dirty="0"/>
              <a:t>Žilina		786 ks</a:t>
            </a:r>
          </a:p>
          <a:p>
            <a:pPr>
              <a:lnSpc>
                <a:spcPct val="110000"/>
              </a:lnSpc>
            </a:pPr>
            <a:r>
              <a:rPr lang="sk-SK" sz="1200" b="1" dirty="0"/>
              <a:t>Brezno		761 ks</a:t>
            </a:r>
          </a:p>
          <a:p>
            <a:pPr>
              <a:lnSpc>
                <a:spcPct val="110000"/>
              </a:lnSpc>
            </a:pPr>
            <a:r>
              <a:rPr lang="sk-SK" sz="1200" b="1" dirty="0"/>
              <a:t>Rožňava		643 ks</a:t>
            </a:r>
          </a:p>
          <a:p>
            <a:pPr>
              <a:lnSpc>
                <a:spcPct val="110000"/>
              </a:lnSpc>
            </a:pPr>
            <a:r>
              <a:rPr lang="sk-SK" sz="1200" b="1" dirty="0"/>
              <a:t>Ružomberok	608 ks </a:t>
            </a:r>
          </a:p>
          <a:p>
            <a:pPr>
              <a:lnSpc>
                <a:spcPct val="110000"/>
              </a:lnSpc>
            </a:pPr>
            <a:endParaRPr lang="sk-SK" sz="1200" dirty="0"/>
          </a:p>
          <a:p>
            <a:endParaRPr lang="sk-SK" sz="2200" dirty="0"/>
          </a:p>
        </p:txBody>
      </p:sp>
      <p:pic>
        <p:nvPicPr>
          <p:cNvPr id="5" name="Picture 2" descr="C:\Users\daniel.hrezik\Desktop\mprvs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1"/>
            <a:ext cx="784887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3059832" y="476672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2800" b="1" spc="-15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Regionálny prehľad počtu kôz</a:t>
            </a:r>
            <a:endParaRPr lang="sk-SK" sz="2800" dirty="0">
              <a:solidFill>
                <a:prstClr val="black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84" y="1196752"/>
            <a:ext cx="5029260" cy="244827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17032"/>
            <a:ext cx="4968552" cy="2808312"/>
          </a:xfrm>
          <a:prstGeom prst="rect">
            <a:avLst/>
          </a:prstGeom>
        </p:spPr>
      </p:pic>
      <p:pic>
        <p:nvPicPr>
          <p:cNvPr id="7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5949281"/>
            <a:ext cx="704081" cy="576064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467544" y="6093296"/>
            <a:ext cx="5100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100" dirty="0"/>
              <a:t>zdroj: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1475656" y="616530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/>
              <a:t>údaje k 08.10.2019</a:t>
            </a:r>
          </a:p>
        </p:txBody>
      </p:sp>
    </p:spTree>
    <p:extLst>
      <p:ext uri="{BB962C8B-B14F-4D97-AF65-F5344CB8AC3E}">
        <p14:creationId xmlns:p14="http://schemas.microsoft.com/office/powerpoint/2010/main" val="478472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02027"/>
          </a:xfrm>
        </p:spPr>
        <p:txBody>
          <a:bodyPr>
            <a:noAutofit/>
          </a:bodyPr>
          <a:lstStyle/>
          <a:p>
            <a:pPr lvl="0"/>
            <a:r>
              <a:rPr lang="sk-SK" sz="1600" dirty="0"/>
              <a:t>Na Slovensku máme 5 577 fariem rôznej veľkosti, kde sa aktuálne chová najmenej 1 ovca alebo koza. </a:t>
            </a:r>
          </a:p>
          <a:p>
            <a:pPr lvl="0"/>
            <a:r>
              <a:rPr lang="sk-SK" sz="1600" dirty="0"/>
              <a:t>Priemerný počet oviec/kôz chovaných na 1 farme je 64 ks.</a:t>
            </a:r>
          </a:p>
          <a:p>
            <a:pPr lvl="0"/>
            <a:r>
              <a:rPr lang="sk-SK" sz="1600" dirty="0"/>
              <a:t>Farmy podľa počtu zvierat by sme mohli rozlíšiť nasledovne: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600" dirty="0"/>
              <a:t>1-50 oviec/kôz 		4 649 fariem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600" dirty="0"/>
              <a:t>51-500 oviec/kôz 	 	   732 fariem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600" dirty="0"/>
              <a:t>501-1500 oviec/kôz  	   178 fariem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600" dirty="0"/>
              <a:t>Nad 1501 oviec/kôz  	     18 fariem </a:t>
            </a:r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r>
              <a:rPr lang="sk-SK" sz="1800" b="1" dirty="0">
                <a:solidFill>
                  <a:srgbClr val="0070C0"/>
                </a:solidFill>
              </a:rPr>
              <a:t>Počet fariem podľa krajov: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sk-SK" sz="1600" dirty="0"/>
              <a:t>Žilinský kraj		1 985 fariem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sk-SK" sz="1600" dirty="0"/>
              <a:t>Banskobystrický kraj	1 313 fariem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sk-SK" sz="1600" dirty="0"/>
              <a:t>Prešovský kraj		   639 fariem</a:t>
            </a:r>
          </a:p>
          <a:p>
            <a:pPr>
              <a:spcBef>
                <a:spcPts val="0"/>
              </a:spcBef>
              <a:buFont typeface="Arial" pitchFamily="34" charset="0"/>
              <a:buAutoNum type="arabicPeriod"/>
            </a:pPr>
            <a:r>
              <a:rPr lang="sk-SK" sz="1600" dirty="0"/>
              <a:t>Nitriansky kraj		   487 fariem</a:t>
            </a:r>
          </a:p>
          <a:p>
            <a:pPr>
              <a:spcBef>
                <a:spcPts val="0"/>
              </a:spcBef>
              <a:buFont typeface="Arial" pitchFamily="34" charset="0"/>
              <a:buAutoNum type="arabicPeriod"/>
            </a:pPr>
            <a:r>
              <a:rPr lang="sk-SK" sz="1600" dirty="0"/>
              <a:t>Košický kraj		   452 fariem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sk-SK" sz="1600" dirty="0"/>
              <a:t>Trenčiansky kraj		   347 fariem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sk-SK" sz="1600" dirty="0"/>
              <a:t>Trnavský kraj		   249 fariem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sk-SK" sz="1600" dirty="0"/>
              <a:t>Bratislavský kraj		   105 fariem</a:t>
            </a:r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5" name="Picture 3" descr="C:\Users\daniel.hrezik\Desktop\ceh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13176"/>
            <a:ext cx="691721" cy="5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75" y="2852936"/>
            <a:ext cx="4757525" cy="286179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32656"/>
            <a:ext cx="7852329" cy="1030313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3203848" y="620688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2800" b="1" spc="-15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Farmový prehľad počtu oviec a kôz</a:t>
            </a:r>
            <a:endParaRPr lang="sk-SK" sz="2800" dirty="0">
              <a:solidFill>
                <a:prstClr val="black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6948264" y="558924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/>
              <a:t>údaje k 08.10.2019</a:t>
            </a:r>
          </a:p>
        </p:txBody>
      </p:sp>
    </p:spTree>
    <p:extLst>
      <p:ext uri="{BB962C8B-B14F-4D97-AF65-F5344CB8AC3E}">
        <p14:creationId xmlns:p14="http://schemas.microsoft.com/office/powerpoint/2010/main" val="3931236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196752"/>
            <a:ext cx="8147248" cy="5141168"/>
          </a:xfrm>
        </p:spPr>
        <p:txBody>
          <a:bodyPr>
            <a:noAutofit/>
          </a:bodyPr>
          <a:lstStyle/>
          <a:p>
            <a:pPr algn="just"/>
            <a:r>
              <a:rPr lang="sk-SK" sz="1100" dirty="0"/>
              <a:t>Podľa neúplných údajov EUROSTAT-u (</a:t>
            </a:r>
            <a:r>
              <a:rPr lang="sk-SK" sz="1100" b="1" dirty="0">
                <a:solidFill>
                  <a:srgbClr val="0070C0"/>
                </a:solidFill>
              </a:rPr>
              <a:t>eurostat</a:t>
            </a:r>
            <a:r>
              <a:rPr lang="sk-SK" sz="1100" dirty="0"/>
              <a:t> je štatistický úrad Európskej únie, ktorý je zodpovedný za uverejňovanie celoeurópskych štatistík, ktoré umožňujú porovnanie krajín a regiónov) sa v roku 2018 v krajinách EÚ-28 chovalo </a:t>
            </a:r>
            <a:r>
              <a:rPr lang="sk-SK" sz="1200" b="1" dirty="0"/>
              <a:t>84,5 mil. kusov </a:t>
            </a:r>
            <a:r>
              <a:rPr lang="sk-SK" sz="1100" dirty="0"/>
              <a:t>oviec. </a:t>
            </a:r>
          </a:p>
          <a:p>
            <a:pPr algn="just"/>
            <a:r>
              <a:rPr lang="sk-SK" sz="1400" b="1" dirty="0">
                <a:solidFill>
                  <a:srgbClr val="0070C0"/>
                </a:solidFill>
              </a:rPr>
              <a:t>Medzi najväčších chovateľov oviec patrí:</a:t>
            </a:r>
            <a:r>
              <a:rPr lang="sk-SK" sz="1400" b="1" dirty="0"/>
              <a:t>	</a:t>
            </a:r>
            <a:r>
              <a:rPr lang="sk-SK" sz="1400" b="1" dirty="0">
                <a:solidFill>
                  <a:srgbClr val="0070C0"/>
                </a:solidFill>
              </a:rPr>
              <a:t>Z krajín EÚ-13 najvyššie početné stavy oviec vykazuje: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1100" dirty="0"/>
              <a:t>Veľká Británia 	23,0 mil. ks		Rumunsko 		10,2 mil. ks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1100" dirty="0"/>
              <a:t>Španielsko 	15,9 mil. ks		Bulharsko 		1,4 mil. ks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1100" dirty="0"/>
              <a:t>Grécko 		  8,5 mil. ks		Maďarsko 		1,1 mil. ks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1100" dirty="0"/>
              <a:t>Taliansko 		  7,2 mil. ks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1100" dirty="0"/>
              <a:t>Francúzsko 	  7,2 mil. ks</a:t>
            </a:r>
          </a:p>
          <a:p>
            <a:pPr marL="0" indent="0" algn="just">
              <a:buNone/>
            </a:pPr>
            <a:endParaRPr lang="sk-SK" sz="1100" dirty="0"/>
          </a:p>
          <a:p>
            <a:pPr algn="just"/>
            <a:r>
              <a:rPr lang="sk-SK" sz="1100" dirty="0"/>
              <a:t>V porovnaní s rokom 2017 medziročne stúpli počty zvierat len v 5 členských krajinách.  Najvyšší medziročný nárast početných stavov bol zaznamenaný vo Francúzsku (o 289,0 tis. ks, </a:t>
            </a:r>
            <a:r>
              <a:rPr lang="sk-SK" sz="1100" dirty="0" err="1"/>
              <a:t>t.j</a:t>
            </a:r>
            <a:r>
              <a:rPr lang="sk-SK" sz="1100" dirty="0"/>
              <a:t>. o 4,2 %) a najvyšší pokles vo Veľkej Británii (o 344,0 tis. ks, </a:t>
            </a:r>
            <a:r>
              <a:rPr lang="sk-SK" sz="1100" dirty="0" err="1"/>
              <a:t>t.j</a:t>
            </a:r>
            <a:r>
              <a:rPr lang="sk-SK" sz="1100" dirty="0"/>
              <a:t>. o 1,5 %). </a:t>
            </a:r>
          </a:p>
          <a:p>
            <a:pPr algn="just"/>
            <a:endParaRPr lang="sk-SK" sz="1100" dirty="0"/>
          </a:p>
          <a:p>
            <a:pPr algn="just"/>
            <a:r>
              <a:rPr lang="sk-SK" sz="1100" dirty="0"/>
              <a:t>V krajinách EÚ-28 v roku 2018 zabilo 38,5 miliónov kusov jatočných jahniat (medziročný pokles o 0,7 %) o celkovej hmotnosti 591,0 tis. ton (medziročne o 0,3 % menej) </a:t>
            </a:r>
          </a:p>
          <a:p>
            <a:pPr algn="just"/>
            <a:endParaRPr lang="sk-SK" sz="1100" dirty="0"/>
          </a:p>
          <a:p>
            <a:pPr algn="just"/>
            <a:r>
              <a:rPr lang="sk-SK" sz="1100" dirty="0"/>
              <a:t>Najviac jahniat sa porazilo vo Veľkej Británii (12,8 mil. ks), Španielsku (9,3 mil. ks), Grécku (4,2 mil. ks) a Francúzsku (3,6 mil. ks)</a:t>
            </a:r>
          </a:p>
          <a:p>
            <a:pPr marL="0" indent="0" algn="just">
              <a:buNone/>
            </a:pPr>
            <a:endParaRPr lang="sk-SK" sz="1100" dirty="0"/>
          </a:p>
          <a:p>
            <a:pPr algn="just"/>
            <a:r>
              <a:rPr lang="sk-SK" sz="1100" dirty="0"/>
              <a:t>Analytici pre rok 2019 predpovedali pokles (o 2,3 %) hrubej domácej produkcie jatočných oviec. Očakávaný vývoj je však v jednotlivých členských krajinách značne diferencovaný. Pokiaľ v Maďarsku (o 11,1 %), v Nemecku (o 2,7 %) a v Taliansku (o 2,1 %) </a:t>
            </a:r>
            <a:r>
              <a:rPr lang="sk-SK" sz="1100" b="1" dirty="0"/>
              <a:t>predpovedajú medziročný nárast produkcie jatočných oviec</a:t>
            </a:r>
            <a:r>
              <a:rPr lang="sk-SK" sz="1100" dirty="0"/>
              <a:t>, v Holandsku (o 15,9 %), v Portugalsku (o 7,0 %) a v Španielsku (o 4,1 %) </a:t>
            </a:r>
            <a:r>
              <a:rPr lang="sk-SK" sz="1100" b="1" dirty="0"/>
              <a:t>by sa domáca produkcia mala medziročne znížiť. </a:t>
            </a:r>
          </a:p>
          <a:p>
            <a:pPr marL="0" indent="0" algn="just">
              <a:buNone/>
            </a:pPr>
            <a:endParaRPr lang="sk-SK" sz="1100" dirty="0"/>
          </a:p>
          <a:p>
            <a:pPr algn="just"/>
            <a:r>
              <a:rPr lang="sk-SK" sz="1100" dirty="0"/>
              <a:t>Z dostupných údajov </a:t>
            </a:r>
            <a:r>
              <a:rPr lang="sk-SK" sz="1100" dirty="0" err="1"/>
              <a:t>Eurostatu</a:t>
            </a:r>
            <a:r>
              <a:rPr lang="sk-SK" sz="1100" dirty="0"/>
              <a:t> vyplýva aj značne diferencovaný vývoj cien jatočných jahniat. </a:t>
            </a:r>
          </a:p>
          <a:p>
            <a:pPr algn="just"/>
            <a:r>
              <a:rPr lang="sk-SK" sz="1100" dirty="0"/>
              <a:t>Priemerná cena ťažkých jatočných jahniat v EÚ v roku 2018 bola 5,30 EUR za kg jatočnej hmotnosti.</a:t>
            </a:r>
          </a:p>
          <a:p>
            <a:pPr algn="just"/>
            <a:r>
              <a:rPr lang="sk-SK" sz="1100" dirty="0"/>
              <a:t>Cena ľahkých jatočných jahniat v EÚ v roku 2018 bola 5,42 EUR za kg jatočnej hmotnosti.</a:t>
            </a:r>
            <a:endParaRPr lang="sk-SK" sz="700" b="1" dirty="0">
              <a:latin typeface="Trebuchet MS" panose="020B0603020202020204" pitchFamily="34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432024" y="6363726"/>
            <a:ext cx="1512168" cy="509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1200" dirty="0">
              <a:solidFill>
                <a:schemeClr val="tx1"/>
              </a:solidFill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88640"/>
            <a:ext cx="7852329" cy="103031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768752" cy="778098"/>
          </a:xfrm>
        </p:spPr>
        <p:txBody>
          <a:bodyPr>
            <a:normAutofit/>
          </a:bodyPr>
          <a:lstStyle/>
          <a:p>
            <a:r>
              <a:rPr lang="sk-SK" sz="2800" b="1" spc="-15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Situácia v členských štátoch EÚ</a:t>
            </a:r>
            <a:endParaRPr lang="sk-SK" sz="28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661248"/>
            <a:ext cx="1753884" cy="703908"/>
          </a:xfrm>
          <a:prstGeom prst="rect">
            <a:avLst/>
          </a:prstGeom>
        </p:spPr>
      </p:pic>
      <p:pic>
        <p:nvPicPr>
          <p:cNvPr id="11" name="Picture 2" descr="C:\Users\daniel.hrezik\Desktop\eu_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65814"/>
            <a:ext cx="1080120" cy="104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442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1268760"/>
            <a:ext cx="7704856" cy="5040560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00B050"/>
              </a:buClr>
              <a:buNone/>
            </a:pPr>
            <a:r>
              <a:rPr lang="sk-SK" sz="1600" dirty="0">
                <a:latin typeface="Trebuchet MS" panose="020B0603020202020204" pitchFamily="34" charset="0"/>
              </a:rPr>
              <a:t>Do kontroly úžitkovosti bolo v porovnaní s I. polrokom 2019 a 2018 zapojených o  3 392 ks bahníc viac.</a:t>
            </a:r>
          </a:p>
          <a:p>
            <a:pPr marL="0" indent="0" algn="just">
              <a:buClr>
                <a:srgbClr val="00B050"/>
              </a:buClr>
              <a:buNone/>
            </a:pPr>
            <a:endParaRPr lang="sk-SK" sz="1600" dirty="0">
              <a:latin typeface="Trebuchet MS" panose="020B0603020202020204" pitchFamily="34" charset="0"/>
            </a:endParaRPr>
          </a:p>
          <a:p>
            <a:pPr algn="just"/>
            <a:r>
              <a:rPr lang="sk-SK" sz="1600" dirty="0">
                <a:latin typeface="Trebuchet MS" panose="020B0603020202020204" pitchFamily="34" charset="0"/>
              </a:rPr>
              <a:t>v kontrole úžitkovosti I. stupňa bolo k 30.06.2019 zapojených:</a:t>
            </a:r>
          </a:p>
          <a:p>
            <a:pPr marL="0" indent="0" algn="just">
              <a:buClr>
                <a:srgbClr val="00B050"/>
              </a:buClr>
              <a:buNone/>
            </a:pPr>
            <a:r>
              <a:rPr lang="sk-SK" sz="1600" dirty="0">
                <a:latin typeface="Trebuchet MS" panose="020B0603020202020204" pitchFamily="34" charset="0"/>
              </a:rPr>
              <a:t>92 šľachtiteľských chovov	18 805 ks bahníc</a:t>
            </a:r>
          </a:p>
          <a:p>
            <a:pPr marL="0" indent="0" algn="just">
              <a:buClr>
                <a:srgbClr val="00B050"/>
              </a:buClr>
              <a:buNone/>
            </a:pPr>
            <a:r>
              <a:rPr lang="sk-SK" sz="1600" dirty="0">
                <a:latin typeface="Trebuchet MS" panose="020B0603020202020204" pitchFamily="34" charset="0"/>
              </a:rPr>
              <a:t>47 rozmnožovacích chovov	  2 982 ks bahníc</a:t>
            </a:r>
          </a:p>
          <a:p>
            <a:pPr marL="0" indent="0" algn="just">
              <a:buClr>
                <a:srgbClr val="00B050"/>
              </a:buClr>
              <a:buNone/>
            </a:pPr>
            <a:endParaRPr lang="sk-SK" sz="1600" dirty="0">
              <a:latin typeface="Trebuchet MS" panose="020B0603020202020204" pitchFamily="34" charset="0"/>
            </a:endParaRPr>
          </a:p>
          <a:p>
            <a:pPr algn="just"/>
            <a:r>
              <a:rPr lang="sk-SK" sz="1600" dirty="0">
                <a:latin typeface="Trebuchet MS" panose="020B0603020202020204" pitchFamily="34" charset="0"/>
              </a:rPr>
              <a:t>v kontrole úžitkovosti II. stupňa bolo k 30.06.2019 zapojených:</a:t>
            </a:r>
          </a:p>
          <a:p>
            <a:pPr marL="0" indent="0" algn="just">
              <a:buClr>
                <a:srgbClr val="00B050"/>
              </a:buClr>
              <a:buNone/>
            </a:pPr>
            <a:r>
              <a:rPr lang="sk-SK" sz="1600" dirty="0">
                <a:latin typeface="Trebuchet MS" panose="020B0603020202020204" pitchFamily="34" charset="0"/>
              </a:rPr>
              <a:t>51 úžitkových chovov 	16 291 ks bahníc</a:t>
            </a:r>
          </a:p>
          <a:p>
            <a:pPr marL="0" indent="0" algn="just">
              <a:buClr>
                <a:srgbClr val="00B050"/>
              </a:buClr>
              <a:buNone/>
            </a:pPr>
            <a:endParaRPr lang="sk-SK" sz="1600" dirty="0">
              <a:latin typeface="Trebuchet MS" panose="020B0603020202020204" pitchFamily="34" charset="0"/>
            </a:endParaRPr>
          </a:p>
          <a:p>
            <a:pPr marL="0" indent="0" algn="just">
              <a:buClr>
                <a:srgbClr val="00B050"/>
              </a:buClr>
              <a:buNone/>
            </a:pPr>
            <a:r>
              <a:rPr lang="sk-SK" sz="1600" dirty="0">
                <a:latin typeface="Trebuchet MS" panose="020B0603020202020204" pitchFamily="34" charset="0"/>
              </a:rPr>
              <a:t>V I. polroku 2019 bolo do kontroly mliekovej úžitkovosti zapojených 101 chovov </a:t>
            </a:r>
            <a:br>
              <a:rPr lang="sk-SK" sz="1600" dirty="0">
                <a:latin typeface="Trebuchet MS" panose="020B0603020202020204" pitchFamily="34" charset="0"/>
              </a:rPr>
            </a:br>
            <a:r>
              <a:rPr lang="sk-SK" sz="1600" dirty="0">
                <a:latin typeface="Trebuchet MS" panose="020B0603020202020204" pitchFamily="34" charset="0"/>
              </a:rPr>
              <a:t>a 26 199 ks bahníc. V kontrole úžitkovosti mäsových a kombinovaných plemien bolo monitorovaných 11 864 ks bahníc v 86 chovoch.</a:t>
            </a:r>
          </a:p>
          <a:p>
            <a:pPr marL="0" indent="0" algn="just">
              <a:buClr>
                <a:srgbClr val="00B050"/>
              </a:buClr>
              <a:buNone/>
            </a:pPr>
            <a:endParaRPr lang="sk-SK" sz="1600" dirty="0">
              <a:latin typeface="Trebuchet MS" panose="020B0603020202020204" pitchFamily="34" charset="0"/>
            </a:endParaRPr>
          </a:p>
          <a:p>
            <a:pPr marL="0" indent="0" algn="just">
              <a:buClr>
                <a:srgbClr val="00B050"/>
              </a:buClr>
              <a:buNone/>
            </a:pPr>
            <a:r>
              <a:rPr lang="sk-SK" sz="1600" dirty="0">
                <a:latin typeface="Trebuchet MS" panose="020B0603020202020204" pitchFamily="34" charset="0"/>
              </a:rPr>
              <a:t>V kontrole úžitkovosti kôz bol k I. polroku 2019 zaznamenaný nárast v počte zapojených chovov (+2) a nárast v počte zapojených zvierat (+162 ks)</a:t>
            </a:r>
          </a:p>
          <a:p>
            <a:pPr marL="0" indent="0" algn="just">
              <a:buClr>
                <a:srgbClr val="00B050"/>
              </a:buClr>
              <a:buNone/>
            </a:pPr>
            <a:r>
              <a:rPr lang="sk-SK" sz="1600" dirty="0">
                <a:latin typeface="Trebuchet MS" panose="020B0603020202020204" pitchFamily="34" charset="0"/>
              </a:rPr>
              <a:t>V kontrole úžitkovosti bolo celkovo zapojených celkovo 27 chovov a 1 064 ks kôz.</a:t>
            </a:r>
          </a:p>
        </p:txBody>
      </p:sp>
      <p:pic>
        <p:nvPicPr>
          <p:cNvPr id="5122" name="Picture 2" descr="C:\Users\daniel.hrezik\Desktop\logo_pssr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165304"/>
            <a:ext cx="1257870" cy="26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88640"/>
            <a:ext cx="7852329" cy="1008112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3923928" y="4766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k-SK" sz="2800" b="1" spc="-15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Kontrola úžitkovosti</a:t>
            </a:r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41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124744"/>
            <a:ext cx="7920880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1600" b="1" dirty="0">
                <a:solidFill>
                  <a:srgbClr val="0070C0"/>
                </a:solidFill>
              </a:rPr>
              <a:t>Kontrola úžitkovosti oviec a kôz</a:t>
            </a:r>
          </a:p>
          <a:p>
            <a:pPr algn="just"/>
            <a:r>
              <a:rPr lang="sk-SK" sz="1600" dirty="0"/>
              <a:t>KÚ oviec sa vykonáva v ŠCH, RCH a ÚCH za účelom zisťovania a hodnotenia úžitkových vlastností jednotlivých oviec, stád a chovov. Zistené údaje sa využívajú pre odhad plemennej hodnoty zvierat, pre zápis do plemenných kníh a na hodnotenie úrovne chovu.</a:t>
            </a:r>
          </a:p>
          <a:p>
            <a:pPr marL="0" indent="0" algn="just">
              <a:buNone/>
            </a:pPr>
            <a:r>
              <a:rPr lang="sk-SK" sz="1600" b="1" dirty="0">
                <a:solidFill>
                  <a:srgbClr val="0070C0"/>
                </a:solidFill>
              </a:rPr>
              <a:t>Pri výkone KÚ oviec I. stupňa sa zisťuje:</a:t>
            </a:r>
          </a:p>
          <a:p>
            <a:pPr algn="just"/>
            <a:r>
              <a:rPr lang="sk-SK" sz="1600" dirty="0"/>
              <a:t>vlastná úžitkovosť (prírastky)</a:t>
            </a:r>
          </a:p>
          <a:p>
            <a:pPr algn="just"/>
            <a:r>
              <a:rPr lang="sk-SK" sz="1600" dirty="0"/>
              <a:t>reprodukčné ukazovatele (% oplodnenia, % plodnosti)</a:t>
            </a:r>
          </a:p>
          <a:p>
            <a:pPr algn="just"/>
            <a:r>
              <a:rPr lang="sk-SK" sz="1600" dirty="0"/>
              <a:t>pri kontrole mliekovej úžitkovosti bahníc sa zisťuje množstvo nadojeného mlieka za normovanú laktáciu v kg a obsah mliečnych zložiek (T, B, L)</a:t>
            </a:r>
          </a:p>
          <a:p>
            <a:pPr algn="just"/>
            <a:r>
              <a:rPr lang="sk-SK" sz="1600" dirty="0"/>
              <a:t>Samotný výkon KÚ predstavuje váženie jahniat pri narodení a pri odstave, výber jahniat na reprodukciu, označovanie a subjektívne hodnotenie. KÚ sa vykonáva aj v úžitkových chovoch, je zameraná na označovanie zvierat, evidenciu, sledovanie reprodukčných vlastností a intenzitu rastu jahničiek. </a:t>
            </a:r>
          </a:p>
          <a:p>
            <a:pPr marL="0" indent="0" algn="just">
              <a:buNone/>
            </a:pPr>
            <a:r>
              <a:rPr lang="sk-SK" sz="1600" b="1" dirty="0">
                <a:solidFill>
                  <a:srgbClr val="0070C0"/>
                </a:solidFill>
              </a:rPr>
              <a:t>Čo získa chovateľ KÚ? </a:t>
            </a:r>
            <a:endParaRPr lang="sk-SK" sz="16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k-SK" sz="1600" dirty="0"/>
              <a:t>KÚ I. stupňa poskytuje chovateľovi možnosť sa rozhodovať a vykonávať účinné opatrenia v stáde, zvýšenie plodnosti stáda za rok pri sledovaní a selekcii jedincov z viacpočetných vrhov u matiek a otcov a po matkách s vysokou mliekovou úžitkovosťou, rýchlu návratnosť nákladov vynaložených na KÚ.</a:t>
            </a:r>
          </a:p>
          <a:p>
            <a:pPr marL="0" indent="0" algn="just">
              <a:buClr>
                <a:srgbClr val="00B050"/>
              </a:buClr>
              <a:buNone/>
            </a:pPr>
            <a:endParaRPr lang="sk-SK" sz="14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5122" name="Picture 2" descr="C:\Users\daniel.hrezik\Desktop\logo_pssr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877272"/>
            <a:ext cx="1257870" cy="26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88640"/>
            <a:ext cx="7852329" cy="1008112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3923928" y="4766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k-SK" sz="2800" b="1" spc="-15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Kontrola úžitkovosti</a:t>
            </a:r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18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124744"/>
            <a:ext cx="7920880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1500" b="1" dirty="0">
                <a:solidFill>
                  <a:srgbClr val="0070C0"/>
                </a:solidFill>
              </a:rPr>
              <a:t>Spotreba ovčieho mäsa:</a:t>
            </a:r>
          </a:p>
          <a:p>
            <a:pPr marL="0" indent="0" algn="just">
              <a:buNone/>
            </a:pPr>
            <a:r>
              <a:rPr lang="sk-SK" sz="1550" dirty="0"/>
              <a:t>Jahňacinu považujú gurmáni za delikatesu. Hlavným obdobím konzumácie jahňaciny sú veľkonočné sviatky. Jahňa, pôvodne obradové zviera, sa však zo slovenských stolov vytratilo. Sťahovanie obyvateľstva do miest a pomešťovanie života na vidieku prinieslo aj zmenu stravovania.</a:t>
            </a:r>
          </a:p>
          <a:p>
            <a:pPr marL="0" indent="0" algn="just">
              <a:buNone/>
            </a:pPr>
            <a:r>
              <a:rPr lang="sk-SK" sz="1550" dirty="0"/>
              <a:t>Podľa údajov ŠÚ SR je spotreba ovčieho mäsa na úrovni </a:t>
            </a:r>
            <a:r>
              <a:rPr lang="sk-SK" sz="1550" b="1" dirty="0">
                <a:solidFill>
                  <a:srgbClr val="0070C0"/>
                </a:solidFill>
              </a:rPr>
              <a:t>0,11 kg </a:t>
            </a:r>
            <a:r>
              <a:rPr lang="sk-SK" sz="1550" dirty="0"/>
              <a:t>na obyvateľa. V konzumácii ovčieho mäsa nás predbehli už aj Česi (0,40 kg).  </a:t>
            </a:r>
            <a:r>
              <a:rPr lang="sk-SK" sz="1550" b="1" dirty="0">
                <a:solidFill>
                  <a:srgbClr val="0070C0"/>
                </a:solidFill>
              </a:rPr>
              <a:t>Avšak skutočná spotreba je aj vďaka propagácii ovčieho mäsa určite vyššia, nakoľko časť spotrebovaného mäsa domácnosťami nie je evidovaná.</a:t>
            </a:r>
            <a:endParaRPr lang="sk-SK" sz="1550" b="1" dirty="0"/>
          </a:p>
          <a:p>
            <a:pPr marL="0" indent="0" algn="just">
              <a:buNone/>
            </a:pPr>
            <a:r>
              <a:rPr lang="sk-SK" sz="1550" b="1" dirty="0">
                <a:solidFill>
                  <a:srgbClr val="0070C0"/>
                </a:solidFill>
              </a:rPr>
              <a:t>Ovčie mäso:</a:t>
            </a:r>
          </a:p>
          <a:p>
            <a:pPr algn="just"/>
            <a:r>
              <a:rPr lang="sk-SK" sz="1550" dirty="0"/>
              <a:t>ľahko stráviteľné</a:t>
            </a:r>
          </a:p>
          <a:p>
            <a:pPr algn="just"/>
            <a:r>
              <a:rPr lang="sk-SK" sz="1550" dirty="0"/>
              <a:t>vysoký obsah  esenciálnych AMK</a:t>
            </a:r>
          </a:p>
          <a:p>
            <a:pPr algn="just"/>
            <a:r>
              <a:rPr lang="sk-SK" sz="1550" dirty="0"/>
              <a:t>priaznivá skladba  nenasýtených mastných kyselín</a:t>
            </a:r>
          </a:p>
          <a:p>
            <a:pPr algn="just"/>
            <a:r>
              <a:rPr lang="sk-SK" sz="1550" dirty="0"/>
              <a:t>bohaté na bielkoviny a minerály</a:t>
            </a:r>
          </a:p>
          <a:p>
            <a:pPr algn="just"/>
            <a:r>
              <a:rPr lang="sk-SK" sz="1550" dirty="0"/>
              <a:t>vhodné pre diabetikov, deti, starších ľudí</a:t>
            </a:r>
          </a:p>
          <a:p>
            <a:pPr marL="0" indent="0" algn="just">
              <a:buNone/>
            </a:pPr>
            <a:r>
              <a:rPr lang="sk-SK" sz="1550" b="1" dirty="0">
                <a:solidFill>
                  <a:srgbClr val="0070C0"/>
                </a:solidFill>
              </a:rPr>
              <a:t>Prečo je dnes takmer nemožné kúpiť kvalitnú slovenskú jahňacinu v obchodných reťazcoch?</a:t>
            </a:r>
          </a:p>
          <a:p>
            <a:pPr algn="just"/>
            <a:r>
              <a:rPr lang="sk-SK" sz="1550" dirty="0"/>
              <a:t>spotrebiteľ, cena</a:t>
            </a:r>
          </a:p>
          <a:p>
            <a:pPr algn="just"/>
            <a:r>
              <a:rPr lang="sk-SK" sz="1550" dirty="0"/>
              <a:t>predsudky voči vôni a chuti</a:t>
            </a:r>
          </a:p>
          <a:p>
            <a:pPr algn="just"/>
            <a:r>
              <a:rPr lang="sk-SK" sz="1550" dirty="0"/>
              <a:t>nepostačujúci manažment obchodných reťazcoch</a:t>
            </a:r>
          </a:p>
          <a:p>
            <a:pPr marL="0" indent="0" algn="just">
              <a:buNone/>
            </a:pPr>
            <a:endParaRPr lang="sk-SK" sz="1800" dirty="0"/>
          </a:p>
          <a:p>
            <a:pPr marL="0" indent="0" algn="just">
              <a:buNone/>
            </a:pPr>
            <a:endParaRPr lang="sk-SK" sz="1800" dirty="0"/>
          </a:p>
          <a:p>
            <a:pPr marL="0" indent="0" algn="just">
              <a:buNone/>
            </a:pPr>
            <a:endParaRPr lang="sk-SK" sz="1800" dirty="0"/>
          </a:p>
          <a:p>
            <a:pPr marL="0" indent="0" algn="just">
              <a:buNone/>
            </a:pPr>
            <a:endParaRPr lang="sk-SK" sz="1800" dirty="0"/>
          </a:p>
          <a:p>
            <a:pPr marL="0" indent="0" algn="just">
              <a:buNone/>
            </a:pPr>
            <a:endParaRPr lang="sk-SK" sz="1800" dirty="0"/>
          </a:p>
          <a:p>
            <a:pPr marL="0" indent="0" algn="just">
              <a:buNone/>
            </a:pPr>
            <a:r>
              <a:rPr lang="sk-SK" sz="1800" dirty="0"/>
              <a:t> </a:t>
            </a:r>
            <a:endParaRPr lang="sk-SK" sz="10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88640"/>
            <a:ext cx="7992888" cy="1008112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2627784" y="476672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2400" b="1" spc="-15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Téma na riešenie – skutočná spotreba ovčieho mäsa</a:t>
            </a:r>
            <a:endParaRPr lang="sk-SK" sz="1600" dirty="0">
              <a:solidFill>
                <a:prstClr val="black"/>
              </a:solidFill>
            </a:endParaRPr>
          </a:p>
        </p:txBody>
      </p:sp>
      <p:sp>
        <p:nvSpPr>
          <p:cNvPr id="4" name="AutoShape 2" descr="jahna suffolk"/>
          <p:cNvSpPr>
            <a:spLocks noChangeAspect="1" noChangeArrowheads="1"/>
          </p:cNvSpPr>
          <p:nvPr/>
        </p:nvSpPr>
        <p:spPr bwMode="auto">
          <a:xfrm>
            <a:off x="112713" y="-165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56992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9865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124744"/>
            <a:ext cx="7920880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sk-SK" sz="1800"/>
          </a:p>
          <a:p>
            <a:pPr marL="0" indent="0" algn="just">
              <a:buNone/>
            </a:pPr>
            <a:endParaRPr lang="sk-SK" sz="1800"/>
          </a:p>
          <a:p>
            <a:pPr marL="0" indent="0" algn="just">
              <a:buNone/>
            </a:pPr>
            <a:endParaRPr lang="sk-SK" sz="1800"/>
          </a:p>
          <a:p>
            <a:pPr marL="0" indent="0" algn="just">
              <a:buNone/>
            </a:pPr>
            <a:endParaRPr lang="sk-SK" sz="1800"/>
          </a:p>
          <a:p>
            <a:pPr marL="0" indent="0" algn="just">
              <a:buNone/>
            </a:pPr>
            <a:endParaRPr lang="sk-SK" sz="1800"/>
          </a:p>
          <a:p>
            <a:pPr marL="0" indent="0" algn="just">
              <a:buNone/>
            </a:pPr>
            <a:r>
              <a:rPr lang="sk-SK" sz="1800"/>
              <a:t> </a:t>
            </a:r>
            <a:endParaRPr lang="sk-SK" sz="10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88640"/>
            <a:ext cx="7852329" cy="1008112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2627784" y="476672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 sz="2400" b="1" spc="-15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Skutočná spotreba ovčieho mäsa</a:t>
            </a:r>
            <a:endParaRPr lang="sk-SK" sz="1600" dirty="0">
              <a:solidFill>
                <a:prstClr val="black"/>
              </a:solidFill>
            </a:endParaRPr>
          </a:p>
        </p:txBody>
      </p:sp>
      <p:sp>
        <p:nvSpPr>
          <p:cNvPr id="4" name="AutoShape 2" descr="jahna suffolk"/>
          <p:cNvSpPr>
            <a:spLocks noChangeAspect="1" noChangeArrowheads="1"/>
          </p:cNvSpPr>
          <p:nvPr/>
        </p:nvSpPr>
        <p:spPr bwMode="auto">
          <a:xfrm>
            <a:off x="112713" y="-165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763960" y="1277144"/>
            <a:ext cx="7920880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sk-SK" sz="2000" b="1" dirty="0">
                <a:solidFill>
                  <a:srgbClr val="0070C0"/>
                </a:solidFill>
              </a:rPr>
              <a:t>Čo musíme urobiť, aby spotreba ovčieho mäsa rástla?</a:t>
            </a:r>
          </a:p>
          <a:p>
            <a:pPr algn="just"/>
            <a:r>
              <a:rPr lang="sk-SK" sz="1800" dirty="0"/>
              <a:t>ovčie mäso sa musí jednoducho dostať do povedomia ľudí </a:t>
            </a:r>
          </a:p>
          <a:p>
            <a:pPr algn="just"/>
            <a:r>
              <a:rPr lang="sk-SK" sz="1800" dirty="0"/>
              <a:t>o jahňacine treba viac hovoriť</a:t>
            </a:r>
          </a:p>
          <a:p>
            <a:pPr algn="just"/>
            <a:r>
              <a:rPr lang="sk-SK" sz="1800" dirty="0"/>
              <a:t>propagovať ju</a:t>
            </a:r>
          </a:p>
          <a:p>
            <a:pPr algn="just"/>
            <a:r>
              <a:rPr lang="sk-SK" sz="1800" dirty="0"/>
              <a:t>ponúkať ju na degustáciách počas potravinárskych festivalov </a:t>
            </a:r>
          </a:p>
          <a:p>
            <a:pPr algn="just"/>
            <a:r>
              <a:rPr lang="sk-SK" sz="1800" dirty="0"/>
              <a:t>učiť súčasnú generáciu (mladé gazdinky), ako ju pripravovať</a:t>
            </a:r>
          </a:p>
          <a:p>
            <a:pPr algn="just"/>
            <a:r>
              <a:rPr lang="sk-SK" sz="1800" dirty="0"/>
              <a:t>zvýšiť aktívnu spoluprácu s obchodnými reťazcami (aby ju bolo na obchodných pultoch vidno, letáky nielen pred Veľkou Nocou)</a:t>
            </a:r>
          </a:p>
          <a:p>
            <a:pPr algn="just"/>
            <a:r>
              <a:rPr lang="sk-SK" sz="1800" dirty="0"/>
              <a:t>ak by každý z nás skonzumoval ročne </a:t>
            </a:r>
            <a:r>
              <a:rPr lang="sk-SK" sz="1800" b="1" dirty="0"/>
              <a:t>aspoň tri kilogramy </a:t>
            </a:r>
            <a:r>
              <a:rPr lang="sk-SK" sz="1800" dirty="0"/>
              <a:t>jahňacieho mäsa, nielen že by spravil niečo prospešné pre svoje zdravie, ale prispel by tak k zastabilizovaniu a dokonca rozvoju ovčiarstva na Slovensku</a:t>
            </a:r>
          </a:p>
          <a:p>
            <a:pPr algn="just"/>
            <a:r>
              <a:rPr lang="sk-SK" sz="1800" dirty="0"/>
              <a:t>dopyt po zdravom jahňacom mäse môže prispieť k tomu, aby slovenské ovčiarstvo chytilo druhý dych</a:t>
            </a:r>
          </a:p>
          <a:p>
            <a:pPr algn="just"/>
            <a:r>
              <a:rPr lang="sk-SK" sz="1800" dirty="0"/>
              <a:t>a aby rástli aj štatistické údaje o spotrebe mäsa treba zvieratá (záhradné kosačky) registrovať a zvieratá zapájať do  kontroly úžitkovosti</a:t>
            </a:r>
          </a:p>
          <a:p>
            <a:pPr marL="0" indent="0" algn="just">
              <a:buFont typeface="Arial" pitchFamily="34" charset="0"/>
              <a:buNone/>
            </a:pPr>
            <a:endParaRPr lang="sk-SK" sz="1600" dirty="0"/>
          </a:p>
          <a:p>
            <a:pPr marL="0" indent="0" algn="just">
              <a:buFont typeface="Arial" pitchFamily="34" charset="0"/>
              <a:buNone/>
            </a:pPr>
            <a:endParaRPr lang="sk-SK" sz="1600" dirty="0"/>
          </a:p>
          <a:p>
            <a:pPr marL="0" indent="0" algn="just">
              <a:buFont typeface="Arial" pitchFamily="34" charset="0"/>
              <a:buNone/>
            </a:pPr>
            <a:endParaRPr lang="sk-SK" sz="1600" dirty="0"/>
          </a:p>
          <a:p>
            <a:pPr marL="0" indent="0" algn="just">
              <a:buFont typeface="Arial" pitchFamily="34" charset="0"/>
              <a:buNone/>
            </a:pPr>
            <a:endParaRPr lang="sk-SK" sz="1600" dirty="0"/>
          </a:p>
          <a:p>
            <a:pPr marL="0" indent="0" algn="just">
              <a:buFont typeface="Arial" pitchFamily="34" charset="0"/>
              <a:buNone/>
            </a:pPr>
            <a:endParaRPr lang="sk-SK" sz="1600" dirty="0"/>
          </a:p>
          <a:p>
            <a:pPr marL="0" indent="0" algn="just">
              <a:buFont typeface="Arial" pitchFamily="34" charset="0"/>
              <a:buNone/>
            </a:pPr>
            <a:r>
              <a:rPr lang="sk-SK" sz="1600" dirty="0"/>
              <a:t> </a:t>
            </a:r>
            <a:endParaRPr lang="sk-SK" sz="9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7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124744"/>
            <a:ext cx="7920880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sk-SK" sz="1800"/>
          </a:p>
          <a:p>
            <a:pPr marL="0" indent="0" algn="just">
              <a:buNone/>
            </a:pPr>
            <a:endParaRPr lang="sk-SK" sz="1800"/>
          </a:p>
          <a:p>
            <a:pPr marL="0" indent="0" algn="just">
              <a:buNone/>
            </a:pPr>
            <a:endParaRPr lang="sk-SK" sz="1800"/>
          </a:p>
          <a:p>
            <a:pPr marL="0" indent="0" algn="just">
              <a:buNone/>
            </a:pPr>
            <a:endParaRPr lang="sk-SK" sz="1800"/>
          </a:p>
          <a:p>
            <a:pPr marL="0" indent="0" algn="just">
              <a:buNone/>
            </a:pPr>
            <a:endParaRPr lang="sk-SK" sz="1800"/>
          </a:p>
          <a:p>
            <a:pPr marL="0" indent="0" algn="just">
              <a:buNone/>
            </a:pPr>
            <a:r>
              <a:rPr lang="sk-SK" sz="1800"/>
              <a:t> </a:t>
            </a:r>
            <a:endParaRPr lang="sk-SK" sz="10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88640"/>
            <a:ext cx="7852329" cy="1008112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3111134" y="476672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2800" b="1" spc="-15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Podpora zo strany ministerstva</a:t>
            </a:r>
            <a:endParaRPr lang="sk-SK" sz="2800" dirty="0">
              <a:solidFill>
                <a:prstClr val="black"/>
              </a:solidFill>
            </a:endParaRPr>
          </a:p>
        </p:txBody>
      </p:sp>
      <p:sp>
        <p:nvSpPr>
          <p:cNvPr id="4" name="AutoShape 2" descr="jahna suffolk"/>
          <p:cNvSpPr>
            <a:spLocks noChangeAspect="1" noChangeArrowheads="1"/>
          </p:cNvSpPr>
          <p:nvPr/>
        </p:nvSpPr>
        <p:spPr bwMode="auto">
          <a:xfrm>
            <a:off x="112713" y="-165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467544" y="1052736"/>
            <a:ext cx="8217296" cy="5264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800" b="1" i="1" dirty="0">
                <a:solidFill>
                  <a:schemeClr val="accent6">
                    <a:lumMod val="75000"/>
                  </a:schemeClr>
                </a:solidFill>
              </a:rPr>
              <a:t>„</a:t>
            </a:r>
            <a:r>
              <a:rPr lang="sk-SK" sz="2400" b="1" i="1" dirty="0">
                <a:solidFill>
                  <a:schemeClr val="accent6">
                    <a:lumMod val="75000"/>
                  </a:schemeClr>
                </a:solidFill>
              </a:rPr>
              <a:t>Prioritou ministerstva ostáva i naďalej podpora živočíšnej výroby vo všetkých oblastiach a hľadanie ďalších možností ako systémovo podporiť živočíšnu výrobu na Slovensku.“</a:t>
            </a:r>
            <a:r>
              <a:rPr lang="sk-SK" sz="20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sz="1400" b="1" i="1" dirty="0">
                <a:solidFill>
                  <a:schemeClr val="accent6">
                    <a:lumMod val="75000"/>
                  </a:schemeClr>
                </a:solidFill>
              </a:rPr>
              <a:t>G. Matečná</a:t>
            </a:r>
          </a:p>
          <a:p>
            <a:pPr marL="0" indent="0" algn="just">
              <a:buFont typeface="Arial" pitchFamily="34" charset="0"/>
              <a:buNone/>
            </a:pPr>
            <a:endParaRPr lang="sk-SK" sz="1600" dirty="0"/>
          </a:p>
          <a:p>
            <a:r>
              <a:rPr lang="sk-SK" sz="1600" b="1" dirty="0">
                <a:solidFill>
                  <a:srgbClr val="0070C0"/>
                </a:solidFill>
              </a:rPr>
              <a:t>Ministerstvo podporuje živočíšnu výrobu prostredníctvom:</a:t>
            </a:r>
          </a:p>
          <a:p>
            <a:r>
              <a:rPr lang="sk-SK" sz="1600" b="1" dirty="0"/>
              <a:t>Štátnej pomoci na kontrolu úžitkovosti, testovanie a odhad plemennej hodnoty HZ</a:t>
            </a:r>
          </a:p>
          <a:p>
            <a:r>
              <a:rPr lang="sk-SK" sz="1600" b="1" dirty="0"/>
              <a:t>Štátnej pomoci na založenie a vedenie plemennej knihy a plemenárskej evidencie</a:t>
            </a:r>
          </a:p>
          <a:p>
            <a:r>
              <a:rPr lang="sk-SK" sz="1600" b="1" dirty="0"/>
              <a:t>Štátnej pomoci na zabezpečenie účasti chovateľov a pestovateľov na výstavách</a:t>
            </a:r>
          </a:p>
          <a:p>
            <a:r>
              <a:rPr lang="sk-SK" sz="1600" b="1" dirty="0"/>
              <a:t>Štátnej pomoci na prijímanie znevýhodnených pracovníkov vo forme mzdových dotácií</a:t>
            </a:r>
          </a:p>
          <a:p>
            <a:r>
              <a:rPr lang="sk-SK" sz="1600" b="1" dirty="0"/>
              <a:t>Zelená nafta 2019+</a:t>
            </a:r>
          </a:p>
          <a:p>
            <a:r>
              <a:rPr lang="sk-SK" sz="1600" b="1" dirty="0"/>
              <a:t>Štátnej pomoci na odstraňovanie a likvidáciu mŕtvych hospodárskych zvierat</a:t>
            </a:r>
          </a:p>
          <a:p>
            <a:r>
              <a:rPr lang="sk-SK" sz="1600" b="1" dirty="0"/>
              <a:t>Schéma štátnej pomoci na platby poistného v poľnohospodárskej prvovýrobe</a:t>
            </a:r>
          </a:p>
          <a:p>
            <a:r>
              <a:rPr lang="sk-SK" sz="1600" b="1" dirty="0"/>
              <a:t>Agroenviromentálno-klimatické opatrenie (chov a udržanie ohrozených druhov zvierat) –pôvodná valaška, askánske merino, biela krátkosrstá a hnedá krátkosrstá koza</a:t>
            </a:r>
            <a:endParaRPr lang="sk-SK" sz="1600" dirty="0"/>
          </a:p>
          <a:p>
            <a:pPr marL="0" indent="0">
              <a:buClr>
                <a:srgbClr val="00B050"/>
              </a:buClr>
              <a:buNone/>
            </a:pPr>
            <a:endParaRPr lang="sk-SK" sz="1600" b="1" dirty="0"/>
          </a:p>
          <a:p>
            <a:pPr>
              <a:buClr>
                <a:srgbClr val="00B050"/>
              </a:buClr>
            </a:pPr>
            <a:endParaRPr lang="sk-SK" sz="200" i="1" dirty="0"/>
          </a:p>
          <a:p>
            <a:pPr algn="just"/>
            <a:r>
              <a:rPr lang="sk-SK" sz="1600" dirty="0"/>
              <a:t>Aj v roku 2019 boli alokované finančné prostriedky na preventívne </a:t>
            </a:r>
            <a:r>
              <a:rPr lang="sk-SK" sz="1600" b="1" dirty="0"/>
              <a:t>vyšetrovanie surového ovčieho a kozieho mlieka</a:t>
            </a:r>
            <a:r>
              <a:rPr lang="sk-SK" sz="1600" dirty="0"/>
              <a:t> na dôkaz TSE (vírus kliešťovej encefalitídy) – vykonané pre chovateľov na jar 2019 – vykonávane pracovníkmi ŠVPS SR. </a:t>
            </a:r>
          </a:p>
          <a:p>
            <a:pPr marL="0" indent="0" algn="just">
              <a:buFont typeface="Arial" pitchFamily="34" charset="0"/>
              <a:buNone/>
            </a:pPr>
            <a:endParaRPr lang="sk-SK" sz="1600" dirty="0"/>
          </a:p>
          <a:p>
            <a:pPr marL="0" indent="0" algn="just">
              <a:buFont typeface="Arial" pitchFamily="34" charset="0"/>
              <a:buNone/>
            </a:pPr>
            <a:endParaRPr lang="sk-SK" sz="1600" dirty="0"/>
          </a:p>
          <a:p>
            <a:pPr marL="0" indent="0" algn="just">
              <a:buFont typeface="Arial" pitchFamily="34" charset="0"/>
              <a:buNone/>
            </a:pPr>
            <a:endParaRPr lang="sk-SK" sz="1600" dirty="0"/>
          </a:p>
          <a:p>
            <a:pPr marL="0" indent="0" algn="just">
              <a:buFont typeface="Arial" pitchFamily="34" charset="0"/>
              <a:buNone/>
            </a:pPr>
            <a:endParaRPr lang="sk-SK" sz="1600" dirty="0"/>
          </a:p>
          <a:p>
            <a:pPr marL="0" indent="0" algn="just">
              <a:buFont typeface="Arial" pitchFamily="34" charset="0"/>
              <a:buNone/>
            </a:pPr>
            <a:r>
              <a:rPr lang="sk-SK" sz="1600" dirty="0"/>
              <a:t> </a:t>
            </a:r>
            <a:endParaRPr lang="sk-SK" sz="9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3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124744"/>
            <a:ext cx="7920880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sk-SK" sz="1800" dirty="0"/>
          </a:p>
          <a:p>
            <a:pPr marL="0" indent="0" algn="just">
              <a:buNone/>
            </a:pPr>
            <a:endParaRPr lang="sk-SK" sz="1800" dirty="0"/>
          </a:p>
          <a:p>
            <a:pPr marL="0" indent="0" algn="just">
              <a:buNone/>
            </a:pPr>
            <a:endParaRPr lang="sk-SK" sz="1800" dirty="0"/>
          </a:p>
          <a:p>
            <a:pPr marL="0" indent="0" algn="just">
              <a:buNone/>
            </a:pPr>
            <a:endParaRPr lang="sk-SK" sz="1800" dirty="0"/>
          </a:p>
          <a:p>
            <a:pPr marL="0" indent="0" algn="just">
              <a:buNone/>
            </a:pPr>
            <a:endParaRPr lang="sk-SK" sz="1800" dirty="0"/>
          </a:p>
          <a:p>
            <a:pPr marL="0" indent="0" algn="just">
              <a:buNone/>
            </a:pPr>
            <a:r>
              <a:rPr lang="sk-SK" sz="1800" dirty="0"/>
              <a:t> </a:t>
            </a:r>
            <a:endParaRPr lang="sk-SK" sz="10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88640"/>
            <a:ext cx="7852329" cy="1008112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3111134" y="476672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2800" b="1" spc="-15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Čo sa podarilo za posledné obdobie </a:t>
            </a:r>
            <a:endParaRPr lang="sk-SK" sz="2800" dirty="0">
              <a:solidFill>
                <a:prstClr val="black"/>
              </a:solidFill>
            </a:endParaRPr>
          </a:p>
        </p:txBody>
      </p:sp>
      <p:sp>
        <p:nvSpPr>
          <p:cNvPr id="4" name="AutoShape 2" descr="jahna suffolk"/>
          <p:cNvSpPr>
            <a:spLocks noChangeAspect="1" noChangeArrowheads="1"/>
          </p:cNvSpPr>
          <p:nvPr/>
        </p:nvSpPr>
        <p:spPr bwMode="auto">
          <a:xfrm>
            <a:off x="112713" y="-165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683568" y="1196752"/>
            <a:ext cx="777686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000" dirty="0"/>
              <a:t>Rozšírili sa šľachtiteľské programy o plemená oviec: </a:t>
            </a:r>
          </a:p>
          <a:p>
            <a:pPr algn="just"/>
            <a:r>
              <a:rPr lang="sk-SK" sz="2000" dirty="0"/>
              <a:t>Slovenská dojná ovca	               </a:t>
            </a:r>
            <a:r>
              <a:rPr lang="sk-SK" sz="2000" dirty="0" err="1"/>
              <a:t>Zwartbles</a:t>
            </a:r>
            <a:r>
              <a:rPr lang="sk-SK" sz="2000" dirty="0"/>
              <a:t>		</a:t>
            </a:r>
            <a:r>
              <a:rPr lang="sk-SK" sz="2000" dirty="0" err="1"/>
              <a:t>Dorper</a:t>
            </a:r>
            <a:r>
              <a:rPr lang="sk-SK" sz="2000" dirty="0"/>
              <a:t> </a:t>
            </a:r>
          </a:p>
          <a:p>
            <a:pPr algn="just"/>
            <a:endParaRPr lang="sk-SK" sz="2000" dirty="0"/>
          </a:p>
          <a:p>
            <a:pPr algn="just"/>
            <a:endParaRPr lang="sk-SK" sz="2000" dirty="0"/>
          </a:p>
          <a:p>
            <a:pPr algn="just"/>
            <a:endParaRPr lang="sk-SK" sz="2000" dirty="0"/>
          </a:p>
          <a:p>
            <a:pPr algn="just"/>
            <a:endParaRPr lang="sk-SK" sz="2000" dirty="0"/>
          </a:p>
          <a:p>
            <a:pPr algn="just"/>
            <a:r>
              <a:rPr lang="sk-SK" sz="2000" dirty="0"/>
              <a:t>Biela alpská ovca 			</a:t>
            </a:r>
            <a:r>
              <a:rPr lang="sk-SK" sz="2000" dirty="0" err="1"/>
              <a:t>Jacob</a:t>
            </a:r>
            <a:r>
              <a:rPr lang="sk-SK" sz="2000" dirty="0"/>
              <a:t>			</a:t>
            </a:r>
            <a:r>
              <a:rPr lang="sk-SK" sz="2000" dirty="0" err="1"/>
              <a:t>Kerry</a:t>
            </a:r>
            <a:r>
              <a:rPr lang="sk-SK" sz="2000" dirty="0"/>
              <a:t> </a:t>
            </a:r>
            <a:r>
              <a:rPr lang="sk-SK" sz="2000" dirty="0" err="1"/>
              <a:t>hill</a:t>
            </a:r>
            <a:r>
              <a:rPr lang="sk-SK" sz="2000" dirty="0"/>
              <a:t> </a:t>
            </a:r>
          </a:p>
          <a:p>
            <a:pPr algn="just"/>
            <a:endParaRPr lang="sk-SK" sz="2000" dirty="0"/>
          </a:p>
          <a:p>
            <a:pPr algn="just"/>
            <a:endParaRPr lang="sk-SK" sz="2000" dirty="0"/>
          </a:p>
          <a:p>
            <a:pPr algn="just"/>
            <a:endParaRPr lang="sk-SK" sz="2000" dirty="0"/>
          </a:p>
          <a:p>
            <a:pPr algn="just"/>
            <a:endParaRPr lang="sk-SK" sz="2000" dirty="0"/>
          </a:p>
          <a:p>
            <a:pPr algn="just"/>
            <a:endParaRPr lang="sk-SK" sz="2000" dirty="0"/>
          </a:p>
          <a:p>
            <a:r>
              <a:rPr lang="sk-SK" sz="2000" dirty="0" err="1"/>
              <a:t>Walliská</a:t>
            </a:r>
            <a:r>
              <a:rPr lang="sk-SK" sz="2000" dirty="0"/>
              <a:t> čiernokrká koza</a:t>
            </a:r>
            <a:endParaRPr lang="sk-SK" sz="2000" b="1" dirty="0"/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44824"/>
            <a:ext cx="1872208" cy="129614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429000"/>
            <a:ext cx="1800200" cy="144016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429000"/>
            <a:ext cx="1822435" cy="1412776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44824"/>
            <a:ext cx="1757078" cy="1261492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2088232" cy="1224136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2088232" cy="1379984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229200"/>
            <a:ext cx="2081808" cy="1389607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373216"/>
            <a:ext cx="1440160" cy="1039536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301208"/>
            <a:ext cx="2759825" cy="128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95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340768"/>
            <a:ext cx="7920880" cy="4525963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sk-SK" sz="2400" dirty="0"/>
              <a:t>Chov oviec sme v posledných rokoch prezentovali ako sektor, ktorý bol najviac stabilný v oblasti živočíšnej výroby. Tento fakt už nemôžeme považovať za pravdivý. S ohľadom na klesajúci vývoj stavov oviec v posledných rokoch musíme konštatovať, že aj toto odvetvie pomaly ale isto vykazuje straty a pokles v mnohých smeroch.</a:t>
            </a:r>
          </a:p>
          <a:p>
            <a:pPr marL="0" indent="0">
              <a:buClr>
                <a:schemeClr val="accent1"/>
              </a:buClr>
              <a:buNone/>
            </a:pPr>
            <a:endParaRPr lang="sk-SK" sz="22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2" descr="C:\Users\daniel.hrezik\Desktop\prezentácia na demeter\Sheep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 scaling="23"/>
                    </a14:imgEffect>
                    <a14:imgEffect>
                      <a14:sharpenSoften amount="42000"/>
                    </a14:imgEffect>
                    <a14:imgEffect>
                      <a14:colorTemperature colorTemp="8800"/>
                    </a14:imgEffect>
                    <a14:imgEffect>
                      <a14:brightnessContrast bright="3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5616624" cy="21602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188640"/>
            <a:ext cx="7852329" cy="1030313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2987824" y="476672"/>
            <a:ext cx="5330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spc="-15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Situácia v chove oviec a kôz na Slovensku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39780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124744"/>
            <a:ext cx="7920880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sk-SK" sz="1800" dirty="0"/>
          </a:p>
          <a:p>
            <a:pPr marL="0" indent="0" algn="just">
              <a:buNone/>
            </a:pPr>
            <a:endParaRPr lang="sk-SK" sz="1800" dirty="0"/>
          </a:p>
          <a:p>
            <a:pPr marL="0" indent="0" algn="just">
              <a:buNone/>
            </a:pPr>
            <a:endParaRPr lang="sk-SK" sz="1800" dirty="0"/>
          </a:p>
          <a:p>
            <a:pPr marL="0" indent="0" algn="just">
              <a:buNone/>
            </a:pPr>
            <a:endParaRPr lang="sk-SK" sz="1800" dirty="0"/>
          </a:p>
          <a:p>
            <a:pPr marL="0" indent="0" algn="just">
              <a:buNone/>
            </a:pPr>
            <a:endParaRPr lang="sk-SK" sz="1800" dirty="0"/>
          </a:p>
          <a:p>
            <a:pPr marL="0" indent="0" algn="just">
              <a:buNone/>
            </a:pPr>
            <a:r>
              <a:rPr lang="sk-SK" sz="1800" dirty="0"/>
              <a:t> </a:t>
            </a:r>
            <a:endParaRPr lang="sk-SK" sz="10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88640"/>
            <a:ext cx="7852329" cy="1008112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3111134" y="476672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2800" b="1" spc="-15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Čo sa podarilo za posledné obdobie</a:t>
            </a:r>
            <a:endParaRPr lang="sk-SK" sz="2800" dirty="0">
              <a:solidFill>
                <a:prstClr val="black"/>
              </a:solidFill>
            </a:endParaRPr>
          </a:p>
        </p:txBody>
      </p:sp>
      <p:sp>
        <p:nvSpPr>
          <p:cNvPr id="4" name="AutoShape 2" descr="jahna suffolk"/>
          <p:cNvSpPr>
            <a:spLocks noChangeAspect="1" noChangeArrowheads="1"/>
          </p:cNvSpPr>
          <p:nvPr/>
        </p:nvSpPr>
        <p:spPr bwMode="auto">
          <a:xfrm>
            <a:off x="112713" y="-165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683568" y="1196752"/>
            <a:ext cx="777686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/>
              <a:t>Podarilo sa nám naštartovať záujem o kontrolu úžitkovosti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k-SK" sz="2000" dirty="0"/>
          </a:p>
          <a:p>
            <a:pPr algn="just"/>
            <a:endParaRPr lang="sk-SK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/>
              <a:t>V spolupráci s výberovou komisiou pri ZCHOK bolo uznaných: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/>
              <a:t>rok 2017 	  4 ŠCH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/>
              <a:t>rok 2018 	27 ŠCH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/>
              <a:t>rok 2019  	  4 ŠCH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/>
              <a:t>Spolupráca na činnosti Výberovej komisie, Šľachtiteľskej rady, </a:t>
            </a:r>
            <a:br>
              <a:rPr lang="sk-SK" sz="2000" dirty="0"/>
            </a:br>
            <a:r>
              <a:rPr lang="sk-SK" sz="2000" dirty="0"/>
              <a:t>Rady plemenných kníh ZCHOK a na hodnotení Nákupných trhov.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/>
              <a:t>Spolupráca a podpora s organizáciami, ktoré rovnako prispievajú k rozvoju chovu oviec na Slovensku.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k-SK" sz="2000" dirty="0"/>
          </a:p>
          <a:p>
            <a:pPr algn="just"/>
            <a:endParaRPr lang="sk-SK" sz="2000" dirty="0"/>
          </a:p>
          <a:p>
            <a:pPr algn="just"/>
            <a:endParaRPr lang="sk-SK" sz="2000" dirty="0"/>
          </a:p>
          <a:p>
            <a:pPr algn="just"/>
            <a:endParaRPr lang="sk-SK" sz="2000" dirty="0"/>
          </a:p>
          <a:p>
            <a:pPr algn="just"/>
            <a:endParaRPr lang="sk-SK" sz="2000" dirty="0"/>
          </a:p>
          <a:p>
            <a:pPr algn="just"/>
            <a:endParaRPr lang="sk-SK" sz="2000" dirty="0"/>
          </a:p>
          <a:p>
            <a:pPr algn="just"/>
            <a:endParaRPr lang="sk-SK" sz="2000" dirty="0"/>
          </a:p>
          <a:p>
            <a:pPr>
              <a:buFontTx/>
              <a:buChar char="-"/>
            </a:pPr>
            <a:endParaRPr lang="sk-SK" sz="2000" b="1" dirty="0"/>
          </a:p>
          <a:p>
            <a:endParaRPr lang="sk-SK" dirty="0"/>
          </a:p>
        </p:txBody>
      </p:sp>
      <p:pic>
        <p:nvPicPr>
          <p:cNvPr id="7" name="Picture 10" descr="C:\Users\daniel.hrezik\Desktop\OVCE - KOZY\SDO\SDO prezentácia\podklady\log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373216"/>
            <a:ext cx="4752528" cy="104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uľ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921369"/>
              </p:ext>
            </p:extLst>
          </p:nvPr>
        </p:nvGraphicFramePr>
        <p:xfrm>
          <a:off x="683567" y="1628799"/>
          <a:ext cx="7776867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287">
                  <a:extLst>
                    <a:ext uri="{9D8B030D-6E8A-4147-A177-3AD203B41FA5}">
                      <a16:colId xmlns:a16="http://schemas.microsoft.com/office/drawing/2014/main" val="636682249"/>
                    </a:ext>
                  </a:extLst>
                </a:gridCol>
                <a:gridCol w="1212906">
                  <a:extLst>
                    <a:ext uri="{9D8B030D-6E8A-4147-A177-3AD203B41FA5}">
                      <a16:colId xmlns:a16="http://schemas.microsoft.com/office/drawing/2014/main" val="2196154552"/>
                    </a:ext>
                  </a:extLst>
                </a:gridCol>
                <a:gridCol w="1070211">
                  <a:extLst>
                    <a:ext uri="{9D8B030D-6E8A-4147-A177-3AD203B41FA5}">
                      <a16:colId xmlns:a16="http://schemas.microsoft.com/office/drawing/2014/main" val="2570990672"/>
                    </a:ext>
                  </a:extLst>
                </a:gridCol>
                <a:gridCol w="1212906">
                  <a:extLst>
                    <a:ext uri="{9D8B030D-6E8A-4147-A177-3AD203B41FA5}">
                      <a16:colId xmlns:a16="http://schemas.microsoft.com/office/drawing/2014/main" val="3837871879"/>
                    </a:ext>
                  </a:extLst>
                </a:gridCol>
                <a:gridCol w="1141557">
                  <a:extLst>
                    <a:ext uri="{9D8B030D-6E8A-4147-A177-3AD203B41FA5}">
                      <a16:colId xmlns:a16="http://schemas.microsoft.com/office/drawing/2014/main" val="15856945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58065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sk-SK" sz="1600" dirty="0"/>
                        <a:t>počet</a:t>
                      </a:r>
                      <a:r>
                        <a:rPr lang="sk-SK" sz="1600" baseline="0" dirty="0"/>
                        <a:t> zvierat zapojených do KÚ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31 810 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35 025 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34 465 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36 350 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575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001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496944" cy="489654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88640"/>
            <a:ext cx="8136904" cy="1008112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2699792" y="476672"/>
            <a:ext cx="6460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2800" b="1" spc="-15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Záver - prečo podporovať ovčiarov a ovčiarstvo?</a:t>
            </a:r>
            <a:endParaRPr lang="sk-SK" sz="2800" dirty="0">
              <a:solidFill>
                <a:prstClr val="black"/>
              </a:solidFill>
            </a:endParaRPr>
          </a:p>
        </p:txBody>
      </p:sp>
      <p:sp>
        <p:nvSpPr>
          <p:cNvPr id="4" name="AutoShape 2" descr="jahna suffolk"/>
          <p:cNvSpPr>
            <a:spLocks noChangeAspect="1" noChangeArrowheads="1"/>
          </p:cNvSpPr>
          <p:nvPr/>
        </p:nvSpPr>
        <p:spPr bwMode="auto">
          <a:xfrm>
            <a:off x="112713" y="-165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323528" y="1268760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k-SK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/>
              <a:t>Ovčiarstvo je najstaršie odvetvie živočíšnej výroby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/>
              <a:t>Dlhoročná tradícia spojená s folklórom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/>
              <a:t>Ideálne podmienky pre chov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/>
              <a:t>Udržanie krajinotvorby – ovca ako jedno z posledných zvierat, ktoré spása lúky a pasienky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/>
              <a:t>Pasenie prispieva k biodiverzite flóry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/>
              <a:t>Menšia pôdna erózia oproti HD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/>
              <a:t>Turistický potenciál – pre turistov sú salaše veľkým lákadlom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/>
              <a:t>Produkcia zdravých a zdraviu prospešných potravín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/>
              <a:t>Pozitívny vplyv na zamestnanosť</a:t>
            </a:r>
          </a:p>
          <a:p>
            <a:pPr>
              <a:buFontTx/>
              <a:buChar char="-"/>
            </a:pPr>
            <a:endParaRPr lang="sk-SK" sz="2400" b="1" dirty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763637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aniel.hrezik\Desktop\logo_sk_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517232"/>
            <a:ext cx="1775915" cy="177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2339752" y="182713"/>
            <a:ext cx="5832648" cy="942031"/>
          </a:xfrm>
          <a:prstGeom prst="rect">
            <a:avLst/>
          </a:prstGeom>
          <a:effec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b="1" spc="-3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Demeter</a:t>
            </a:r>
            <a:r>
              <a:rPr lang="sk-SK" sz="4000" b="1" cap="all" spc="-3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2019 </a:t>
            </a:r>
            <a:br>
              <a:rPr lang="sk-SK" sz="2800" b="1" cap="all" dirty="0">
                <a:solidFill>
                  <a:schemeClr val="tx2">
                    <a:lumMod val="75000"/>
                  </a:schemeClr>
                </a:solidFill>
                <a:latin typeface="Forte" panose="03060902040502070203" pitchFamily="66" charset="0"/>
              </a:rPr>
            </a:br>
            <a:endParaRPr lang="sk-SK" sz="2400" b="1" dirty="0">
              <a:solidFill>
                <a:schemeClr val="tx2">
                  <a:lumMod val="75000"/>
                </a:schemeClr>
              </a:solidFill>
              <a:latin typeface="Forte" panose="03060902040502070203" pitchFamily="66" charset="0"/>
              <a:cs typeface="Aharoni" panose="02010803020104030203" pitchFamily="2" charset="-79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4905164" y="5985245"/>
            <a:ext cx="3896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sk-SK" sz="12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algn="r"/>
            <a:r>
              <a:rPr lang="sk-SK" sz="12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stefan.ryba@land.gov.sk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 trans="50000" scaling="0"/>
                    </a14:imgEffect>
                    <a14:imgEffect>
                      <a14:sharpenSoften amount="47000"/>
                    </a14:imgEffect>
                    <a14:imgEffect>
                      <a14:brightnessContrast bright="27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290191"/>
            <a:ext cx="8352929" cy="4664871"/>
          </a:xfrm>
          <a:prstGeom prst="rect">
            <a:avLst/>
          </a:prstGeom>
          <a:ln>
            <a:noFill/>
          </a:ln>
          <a:effectLst>
            <a:outerShdw blurRad="292100" dist="139700" dir="2700000" sx="1000" sy="1000" algn="tl" rotWithShape="0">
              <a:srgbClr val="333333">
                <a:alpha val="48000"/>
              </a:srgbClr>
            </a:outerShdw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85" y="286490"/>
            <a:ext cx="748831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0"/>
          </a:effectLst>
          <a:scene3d>
            <a:camera prst="orthographicFront">
              <a:rot lat="0" lon="0" rev="21594000"/>
            </a:camera>
            <a:lightRig rig="threePt" dir="t"/>
          </a:scene3d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849" y="189593"/>
            <a:ext cx="876042" cy="76985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76200"/>
          </a:effectLst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116" y="352406"/>
            <a:ext cx="583944" cy="5131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cxnSp>
        <p:nvCxnSpPr>
          <p:cNvPr id="4" name="Rovná spojnica 3"/>
          <p:cNvCxnSpPr/>
          <p:nvPr/>
        </p:nvCxnSpPr>
        <p:spPr>
          <a:xfrm>
            <a:off x="4139952" y="1022111"/>
            <a:ext cx="3908501" cy="15244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663599" y="1124744"/>
            <a:ext cx="4032448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ĺžnik 15"/>
          <p:cNvSpPr/>
          <p:nvPr/>
        </p:nvSpPr>
        <p:spPr>
          <a:xfrm>
            <a:off x="4003188" y="760501"/>
            <a:ext cx="42249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1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Salaš pod Maginhradom – „HUMNO“ Veľké Teriakovce, 25.október 2019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1979712" y="4509120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>
                <a:solidFill>
                  <a:schemeClr val="accent6">
                    <a:lumMod val="50000"/>
                  </a:schemeClr>
                </a:solidFill>
              </a:rPr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13416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169" y="1196752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Calibri" panose="020F0502020204030204" pitchFamily="34" charset="0"/>
              <a:buChar char="↗"/>
            </a:pPr>
            <a:r>
              <a:rPr lang="sk-SK" sz="2400" dirty="0"/>
              <a:t>Stúpa mlieková úžitkovosť – produkcia mlieka</a:t>
            </a:r>
          </a:p>
          <a:p>
            <a:pPr>
              <a:buClr>
                <a:srgbClr val="00B050"/>
              </a:buClr>
              <a:buFont typeface="Calibri" panose="020F0502020204030204" pitchFamily="34" charset="0"/>
              <a:buChar char="↗"/>
            </a:pPr>
            <a:r>
              <a:rPr lang="sk-SK" sz="2400" dirty="0"/>
              <a:t>Stúpa spotreba ovčieho mlieka</a:t>
            </a:r>
          </a:p>
          <a:p>
            <a:pPr>
              <a:buClr>
                <a:srgbClr val="00B050"/>
              </a:buClr>
              <a:buFont typeface="Calibri" panose="020F0502020204030204" pitchFamily="34" charset="0"/>
              <a:buChar char="↗"/>
            </a:pPr>
            <a:r>
              <a:rPr lang="sk-SK" sz="2400" dirty="0"/>
              <a:t>Stúpa záujem o chov kôz a ich produkty</a:t>
            </a:r>
          </a:p>
          <a:p>
            <a:pPr>
              <a:buClr>
                <a:srgbClr val="00B050"/>
              </a:buClr>
              <a:buFont typeface="Calibri" panose="020F0502020204030204" pitchFamily="34" charset="0"/>
              <a:buChar char="↗"/>
            </a:pPr>
            <a:r>
              <a:rPr lang="sk-SK" sz="2400" dirty="0"/>
              <a:t>Vhodné podmienky na chov oviec</a:t>
            </a:r>
          </a:p>
          <a:p>
            <a:pPr>
              <a:buClr>
                <a:srgbClr val="00B050"/>
              </a:buClr>
              <a:buFont typeface="Calibri" panose="020F0502020204030204" pitchFamily="34" charset="0"/>
              <a:buChar char="↗"/>
            </a:pPr>
            <a:r>
              <a:rPr lang="sk-SK" sz="2400" dirty="0"/>
              <a:t>Stúpa zapojenie oviec do KÚ</a:t>
            </a:r>
          </a:p>
        </p:txBody>
      </p:sp>
      <p:pic>
        <p:nvPicPr>
          <p:cNvPr id="5124" name="Picture 4" descr="C:\Users\daniel.hrezik\Desktop\019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3600401" cy="2653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56792"/>
            <a:ext cx="266081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88641"/>
            <a:ext cx="7852329" cy="936104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4499992" y="476672"/>
            <a:ext cx="1297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Pozitíva</a:t>
            </a:r>
            <a:endParaRPr lang="sk-SK" sz="28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73016"/>
            <a:ext cx="367240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510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8641"/>
            <a:ext cx="7852329" cy="936104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4499992" y="476672"/>
            <a:ext cx="1410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Negatíva</a:t>
            </a:r>
            <a:endParaRPr lang="sk-SK" sz="2800" dirty="0"/>
          </a:p>
        </p:txBody>
      </p:sp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611560" y="1124744"/>
            <a:ext cx="7920880" cy="36290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Calibri" panose="020F0502020204030204" pitchFamily="34" charset="0"/>
              <a:buChar char="↘"/>
            </a:pPr>
            <a:r>
              <a:rPr lang="sk-SK" sz="2400" dirty="0"/>
              <a:t>Každoročný pokles stavov oviec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↘"/>
            </a:pPr>
            <a:r>
              <a:rPr lang="sk-SK" sz="2400" dirty="0"/>
              <a:t>Nízka (vykazovaná) konzumácia ovčieho mäsa (0,11 kg)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↘"/>
            </a:pPr>
            <a:r>
              <a:rPr lang="sk-SK" sz="2400" dirty="0"/>
              <a:t>Neistý zahraničný obchod a cena ovčieho mäsa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↘"/>
            </a:pPr>
            <a:r>
              <a:rPr lang="sk-SK" sz="2400" dirty="0"/>
              <a:t>Dovoz ovčieho mlieka a neistá cena 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↘"/>
            </a:pPr>
            <a:r>
              <a:rPr lang="sk-SK" sz="2400" dirty="0"/>
              <a:t>Problém s pracovnou silou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↘"/>
            </a:pPr>
            <a:r>
              <a:rPr lang="sk-SK" sz="2400" dirty="0"/>
              <a:t>Stagnácia šľachtiteľských chovoch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↘"/>
            </a:pPr>
            <a:r>
              <a:rPr lang="sk-SK" sz="2400" dirty="0"/>
              <a:t>Nízka cena za vlnu a problém s jej spracovaním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↘"/>
            </a:pPr>
            <a:r>
              <a:rPr lang="sk-SK" sz="2400" dirty="0"/>
              <a:t>Nepriazniví vek oviec a nedostatočná obnova stáda </a:t>
            </a:r>
          </a:p>
          <a:p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725145"/>
            <a:ext cx="317488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48880"/>
            <a:ext cx="2407691" cy="1602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81128"/>
            <a:ext cx="2036098" cy="1862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797040"/>
            <a:ext cx="2376264" cy="1585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4011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.hrezik\Desktop\mprvs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34481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048672" cy="576064"/>
          </a:xfrm>
        </p:spPr>
        <p:txBody>
          <a:bodyPr>
            <a:normAutofit/>
          </a:bodyPr>
          <a:lstStyle/>
          <a:p>
            <a:r>
              <a:rPr lang="sk-SK" sz="2800" b="1" spc="-15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Počet oviec na Slovensku 2016-2019</a:t>
            </a: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343604873"/>
              </p:ext>
            </p:extLst>
          </p:nvPr>
        </p:nvGraphicFramePr>
        <p:xfrm>
          <a:off x="795838" y="1303632"/>
          <a:ext cx="7448570" cy="4717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1835696" y="5987142"/>
            <a:ext cx="5896272" cy="4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200" b="1" dirty="0">
                <a:solidFill>
                  <a:schemeClr val="tx2"/>
                </a:solidFill>
              </a:rPr>
              <a:t>Zdroj: CEHZ – údaje v ks 2016-2018 k 31.12., 2019 – k 30.09.</a:t>
            </a:r>
          </a:p>
        </p:txBody>
      </p:sp>
      <p:pic>
        <p:nvPicPr>
          <p:cNvPr id="1027" name="Picture 3" descr="C:\Users\daniel.hrezik\Desktop\ceh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07" y="6021288"/>
            <a:ext cx="607289" cy="51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6084168" y="407707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DE0000"/>
                </a:solidFill>
              </a:rPr>
              <a:t>- 10 921 ks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4644008" y="314096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1600" b="1" dirty="0">
                <a:solidFill>
                  <a:srgbClr val="FF0000"/>
                </a:solidFill>
              </a:rPr>
              <a:t>24 344 ks</a:t>
            </a:r>
          </a:p>
        </p:txBody>
      </p:sp>
      <p:sp>
        <p:nvSpPr>
          <p:cNvPr id="7" name="Ovál 6"/>
          <p:cNvSpPr/>
          <p:nvPr/>
        </p:nvSpPr>
        <p:spPr>
          <a:xfrm>
            <a:off x="7668344" y="3933056"/>
            <a:ext cx="1112957" cy="504056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b="1" dirty="0"/>
              <a:t>322 100 </a:t>
            </a:r>
            <a:r>
              <a:rPr lang="sk-SK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♀</a:t>
            </a:r>
            <a:endParaRPr lang="sk-SK" sz="1100" b="1" dirty="0"/>
          </a:p>
        </p:txBody>
      </p:sp>
      <p:sp>
        <p:nvSpPr>
          <p:cNvPr id="12" name="Ovál 11"/>
          <p:cNvSpPr/>
          <p:nvPr/>
        </p:nvSpPr>
        <p:spPr>
          <a:xfrm>
            <a:off x="7812360" y="4725144"/>
            <a:ext cx="1008112" cy="504056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b="1" dirty="0"/>
              <a:t>17 297 </a:t>
            </a:r>
            <a:r>
              <a:rPr lang="sk-SK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♂</a:t>
            </a:r>
            <a:endParaRPr lang="sk-SK" sz="1100" b="1" dirty="0"/>
          </a:p>
        </p:txBody>
      </p:sp>
    </p:spTree>
    <p:extLst>
      <p:ext uri="{BB962C8B-B14F-4D97-AF65-F5344CB8AC3E}">
        <p14:creationId xmlns:p14="http://schemas.microsoft.com/office/powerpoint/2010/main" val="470788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553978248"/>
              </p:ext>
            </p:extLst>
          </p:nvPr>
        </p:nvGraphicFramePr>
        <p:xfrm>
          <a:off x="899592" y="1340768"/>
          <a:ext cx="7560840" cy="4708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335633" y="6081633"/>
            <a:ext cx="5896272" cy="4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200" b="1" dirty="0">
                <a:solidFill>
                  <a:schemeClr val="tx2"/>
                </a:solidFill>
              </a:rPr>
              <a:t>Zdroj: CEHZ – údaje v ks 2016-2018 k 31.12., 2019 – k 30.09.</a:t>
            </a:r>
          </a:p>
        </p:txBody>
      </p:sp>
      <p:pic>
        <p:nvPicPr>
          <p:cNvPr id="1027" name="Picture 3" descr="C:\Users\daniel.hrezik\Desktop\ceh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102294"/>
            <a:ext cx="576063" cy="48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aniel.hrezik\Desktop\mprvs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200800" cy="87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lokTextu 11"/>
          <p:cNvSpPr txBox="1"/>
          <p:nvPr/>
        </p:nvSpPr>
        <p:spPr>
          <a:xfrm>
            <a:off x="3203848" y="407522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spc="-15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Počet kôz na Slovensku 2016-2019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78811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634171"/>
              </p:ext>
            </p:extLst>
          </p:nvPr>
        </p:nvGraphicFramePr>
        <p:xfrm>
          <a:off x="215516" y="1001254"/>
          <a:ext cx="87129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daniel.hrezik\Desktop\mprvs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848872" cy="96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3809846" y="404664"/>
            <a:ext cx="5328592" cy="769441"/>
          </a:xfrm>
          <a:prstGeom prst="rect">
            <a:avLst/>
          </a:prstGeom>
          <a:effectLst>
            <a:outerShdw blurRad="50800" dist="50800" dir="5400000" sx="68000" sy="68000" algn="ctr" rotWithShape="0">
              <a:srgbClr val="000000">
                <a:alpha val="91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sk-SK" sz="2800" b="1" spc="-15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Prehľad</a:t>
            </a:r>
            <a:r>
              <a:rPr lang="sk-SK" sz="3200" b="1" spc="-15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plemien oviec</a:t>
            </a:r>
            <a:endParaRPr lang="sk-SK" sz="3200" dirty="0"/>
          </a:p>
          <a:p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106632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iel.hrezik\Desktop\mprvs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32848" cy="9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3635896" y="548680"/>
            <a:ext cx="4032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spc="-15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Prehľad  plemien kôz</a:t>
            </a:r>
            <a:endParaRPr lang="sk-SK" sz="3200" dirty="0"/>
          </a:p>
          <a:p>
            <a:endParaRPr lang="sk-SK" sz="1200" dirty="0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197476"/>
              </p:ext>
            </p:extLst>
          </p:nvPr>
        </p:nvGraphicFramePr>
        <p:xfrm>
          <a:off x="107504" y="1484784"/>
          <a:ext cx="84249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BlokTextu 1"/>
          <p:cNvSpPr txBox="1"/>
          <p:nvPr/>
        </p:nvSpPr>
        <p:spPr>
          <a:xfrm>
            <a:off x="1835696" y="4509120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chemeClr val="bg1"/>
                </a:solidFill>
              </a:rPr>
              <a:t>Biela koza krátkosrstá</a:t>
            </a:r>
          </a:p>
          <a:p>
            <a:r>
              <a:rPr lang="sk-SK" sz="1600" b="1" dirty="0">
                <a:solidFill>
                  <a:schemeClr val="bg1"/>
                </a:solidFill>
              </a:rPr>
              <a:t>7 835 ks</a:t>
            </a:r>
          </a:p>
          <a:p>
            <a:r>
              <a:rPr lang="sk-SK" sz="1600" b="1" dirty="0">
                <a:solidFill>
                  <a:schemeClr val="bg1"/>
                </a:solidFill>
              </a:rPr>
              <a:t>42 %</a:t>
            </a:r>
          </a:p>
        </p:txBody>
      </p:sp>
    </p:spTree>
    <p:extLst>
      <p:ext uri="{BB962C8B-B14F-4D97-AF65-F5344CB8AC3E}">
        <p14:creationId xmlns:p14="http://schemas.microsoft.com/office/powerpoint/2010/main" val="150818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200249"/>
              </p:ext>
            </p:extLst>
          </p:nvPr>
        </p:nvGraphicFramePr>
        <p:xfrm>
          <a:off x="467544" y="1844824"/>
          <a:ext cx="388843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715357"/>
              </p:ext>
            </p:extLst>
          </p:nvPr>
        </p:nvGraphicFramePr>
        <p:xfrm>
          <a:off x="4427984" y="1844824"/>
          <a:ext cx="4021628" cy="4599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C:\Users\daniel.hrezik\Desktop\mprvs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848872" cy="102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/>
          <p:cNvSpPr/>
          <p:nvPr/>
        </p:nvSpPr>
        <p:spPr>
          <a:xfrm>
            <a:off x="2843808" y="548680"/>
            <a:ext cx="5181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spc="-15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Ovce a kozy podľa kategórií k 31.12.2018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0280864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4466</TotalTime>
  <Words>1325</Words>
  <Application>Microsoft Office PowerPoint</Application>
  <PresentationFormat>Prezentácia na obrazovke (4:3)</PresentationFormat>
  <Paragraphs>343</Paragraphs>
  <Slides>22</Slides>
  <Notes>12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31" baseType="lpstr">
      <vt:lpstr>Arial</vt:lpstr>
      <vt:lpstr>Arial Narrow</vt:lpstr>
      <vt:lpstr>Bradley Hand ITC</vt:lpstr>
      <vt:lpstr>Calibri</vt:lpstr>
      <vt:lpstr>Forte</vt:lpstr>
      <vt:lpstr>Times New Roman</vt:lpstr>
      <vt:lpstr>Trebuchet MS</vt:lpstr>
      <vt:lpstr>Wingdings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Počet oviec na Slovensku 2016-2019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Situácia v členských štátoch EÚ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Ing. Albín Karcol</dc:creator>
  <cp:lastModifiedBy>ZCHOK 1</cp:lastModifiedBy>
  <cp:revision>226</cp:revision>
  <cp:lastPrinted>2019-10-14T13:15:40Z</cp:lastPrinted>
  <dcterms:created xsi:type="dcterms:W3CDTF">2017-10-05T11:05:07Z</dcterms:created>
  <dcterms:modified xsi:type="dcterms:W3CDTF">2019-10-28T12:17:30Z</dcterms:modified>
</cp:coreProperties>
</file>