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39"/>
  </p:notesMasterIdLst>
  <p:sldIdLst>
    <p:sldId id="269" r:id="rId2"/>
    <p:sldId id="299" r:id="rId3"/>
    <p:sldId id="304" r:id="rId4"/>
    <p:sldId id="306" r:id="rId5"/>
    <p:sldId id="321" r:id="rId6"/>
    <p:sldId id="302" r:id="rId7"/>
    <p:sldId id="305" r:id="rId8"/>
    <p:sldId id="308" r:id="rId9"/>
    <p:sldId id="322" r:id="rId10"/>
    <p:sldId id="303" r:id="rId11"/>
    <p:sldId id="309" r:id="rId12"/>
    <p:sldId id="301" r:id="rId13"/>
    <p:sldId id="313" r:id="rId14"/>
    <p:sldId id="315" r:id="rId15"/>
    <p:sldId id="316" r:id="rId16"/>
    <p:sldId id="320" r:id="rId17"/>
    <p:sldId id="274" r:id="rId18"/>
    <p:sldId id="280" r:id="rId19"/>
    <p:sldId id="284" r:id="rId20"/>
    <p:sldId id="286" r:id="rId21"/>
    <p:sldId id="327" r:id="rId22"/>
    <p:sldId id="257" r:id="rId23"/>
    <p:sldId id="261" r:id="rId24"/>
    <p:sldId id="278" r:id="rId25"/>
    <p:sldId id="263" r:id="rId26"/>
    <p:sldId id="264" r:id="rId27"/>
    <p:sldId id="265" r:id="rId28"/>
    <p:sldId id="260" r:id="rId29"/>
    <p:sldId id="333" r:id="rId30"/>
    <p:sldId id="324" r:id="rId31"/>
    <p:sldId id="325" r:id="rId32"/>
    <p:sldId id="328" r:id="rId33"/>
    <p:sldId id="329" r:id="rId34"/>
    <p:sldId id="330" r:id="rId35"/>
    <p:sldId id="331" r:id="rId36"/>
    <p:sldId id="332" r:id="rId37"/>
    <p:sldId id="27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Štýl s motívom 1 - zvýrazneni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vetlý štýl 1 - zvýrazneni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etlý štýl 1 - zvýrazneni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etlý štýl 1 - zvýrazneni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etlý štýl 1 - zvýrazneni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etlý štýl 1 - zvýrazneni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Tmavý štýl 2 - zvýraznenie 5/zvýrazneni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Štýl s motívom 1 - zvýrazneni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Štýl s motívom 2 - zvýrazneni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Svetlý štýl 2 - zvýrazneni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Svetlý štýl 3 - zvýrazneni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etlý štýl 2 - zvýrazneni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Stredný štýl 1 - zvýrazneni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redný štýl 1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Svetlý štý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Svetlý štýl 2 - zvýrazneni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Štýl s motívom 1 - zvýrazneni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8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KUMENTY%20CERVENAKOVA\DEMETER%202018,%2026.%20okt.%20Kamenica\Podklady%20S500\podklady%20k%20prezent&#225;ci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KUMENTY%20CERVENAKOVA\DEMETER%202018,%2026.%20okt.%20Kamenica\Podklady%20S500\podklady%20k%20prezent&#225;ci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KUMENTY%20CERVENAKOVA\DEMETER%202018,%2026.%20okt.%20Kamenica\Podklady%20S500\podklady%20k%20prezent&#225;ci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Počet podaných žiadostí na </a:t>
            </a:r>
            <a:r>
              <a:rPr lang="sk-SK"/>
              <a:t>OVKO</a:t>
            </a:r>
            <a:r>
              <a:rPr lang="en-US"/>
              <a:t> za jednotlivé roky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8.4073301357519559E-2"/>
          <c:y val="0.21096236818973879"/>
          <c:w val="0.90148983849662645"/>
          <c:h val="0.6770018723677878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'Prechodné vnútroštátne platby'!$B$10</c:f>
              <c:strCache>
                <c:ptCount val="1"/>
                <c:pt idx="0">
                  <c:v>Počet žiadostí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'Prechodné vnútroštátne platby'!$A$11:$A$14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'Prechodné vnútroštátne platby'!$B$11:$B$14</c:f>
              <c:numCache>
                <c:formatCode>General</c:formatCode>
                <c:ptCount val="4"/>
                <c:pt idx="0">
                  <c:v>1459</c:v>
                </c:pt>
                <c:pt idx="1">
                  <c:v>1526</c:v>
                </c:pt>
                <c:pt idx="2">
                  <c:v>1508</c:v>
                </c:pt>
                <c:pt idx="3">
                  <c:v>1471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A8-42EB-B771-24343BBCB4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24754032"/>
        <c:axId val="424754424"/>
      </c:barChart>
      <c:catAx>
        <c:axId val="42475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24754424"/>
        <c:crosses val="autoZero"/>
        <c:auto val="1"/>
        <c:lblAlgn val="ctr"/>
        <c:lblOffset val="100"/>
        <c:noMultiLvlLbl val="0"/>
      </c:catAx>
      <c:valAx>
        <c:axId val="424754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2475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Požadovaná a priznaná výška podpory za jednotlivé roky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'Prechodné vnútroštátne platby'!$B$19</c:f>
              <c:strCache>
                <c:ptCount val="1"/>
                <c:pt idx="0">
                  <c:v>Požadovaná výška podpory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'Prechodné vnútroštátne platby'!$A$20:$A$23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'Prechodné vnútroštátne platby'!$B$20:$B$23</c:f>
              <c:numCache>
                <c:formatCode>#,##0.00</c:formatCode>
                <c:ptCount val="4"/>
                <c:pt idx="0">
                  <c:v>3244716.09</c:v>
                </c:pt>
                <c:pt idx="1">
                  <c:v>2965130.48</c:v>
                </c:pt>
                <c:pt idx="2">
                  <c:v>2697325.29</c:v>
                </c:pt>
                <c:pt idx="3">
                  <c:v>2361586.5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84-4320-A065-2CBEA0B91E43}"/>
            </c:ext>
          </c:extLst>
        </c:ser>
        <c:ser>
          <c:idx val="1"/>
          <c:order val="1"/>
          <c:tx>
            <c:strRef>
              <c:f>'Prechodné vnútroštátne platby'!$C$19</c:f>
              <c:strCache>
                <c:ptCount val="1"/>
                <c:pt idx="0">
                  <c:v>Priznaná výška podpory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'Prechodné vnútroštátne platby'!$A$20:$A$23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'Prechodné vnútroštátne platby'!$C$20:$C$23</c:f>
              <c:numCache>
                <c:formatCode>#,##0.00</c:formatCode>
                <c:ptCount val="4"/>
                <c:pt idx="0">
                  <c:v>3105557.89</c:v>
                </c:pt>
                <c:pt idx="1">
                  <c:v>2900454.77</c:v>
                </c:pt>
                <c:pt idx="2">
                  <c:v>2683243.94</c:v>
                </c:pt>
                <c:pt idx="3">
                  <c:v>2351583.5099999998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84-4320-A065-2CBEA0B91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1201656"/>
        <c:axId val="421202048"/>
      </c:barChart>
      <c:catAx>
        <c:axId val="42120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21202048"/>
        <c:crosses val="autoZero"/>
        <c:auto val="1"/>
        <c:lblAlgn val="ctr"/>
        <c:lblOffset val="100"/>
        <c:noMultiLvlLbl val="0"/>
      </c:catAx>
      <c:valAx>
        <c:axId val="42120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2120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Počet žiadostí</a:t>
            </a:r>
            <a:r>
              <a:rPr lang="sk-SK"/>
              <a:t> podaných žiadostí VBJK za jednotlivé roky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'C:\Users\hrubcova\AppData\Local\Microsoft\Windows\Temporary Internet Files\Content.Outlook\NJD7EFIY\[Podklady k prezentácii_zvieratá 2015 - 2018 (002).xlsx]Viazané priame platby'!$C$3</c:f>
              <c:strCache>
                <c:ptCount val="1"/>
                <c:pt idx="0">
                  <c:v>Počet žiadostí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'[2]Viazané priame platby'!$B$4:$B$7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'[2]Viazané priame platby'!$C$4:$C$7</c:f>
              <c:numCache>
                <c:formatCode>General</c:formatCode>
                <c:ptCount val="4"/>
                <c:pt idx="0">
                  <c:v>1320</c:v>
                </c:pt>
                <c:pt idx="1">
                  <c:v>1577</c:v>
                </c:pt>
                <c:pt idx="2">
                  <c:v>1649</c:v>
                </c:pt>
                <c:pt idx="3">
                  <c:v>1677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AA-488B-BFB8-8450AC3D3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1216528"/>
        <c:axId val="421216920"/>
      </c:barChart>
      <c:catAx>
        <c:axId val="42121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21216920"/>
        <c:crosses val="autoZero"/>
        <c:auto val="1"/>
        <c:lblAlgn val="ctr"/>
        <c:lblOffset val="100"/>
        <c:noMultiLvlLbl val="0"/>
      </c:catAx>
      <c:valAx>
        <c:axId val="42121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2121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Počet podaných žiadostí</a:t>
            </a:r>
            <a:r>
              <a:rPr lang="sk-SK"/>
              <a:t> AKZ kozy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('PRV-OVKO'!$B$14:$C$14,'PRV-OVKO'!$B$16:$C$16,'PRV-OVKO'!$B$18:$C$18,'PRV-OVKO'!$B$20:$C$20)</c:f>
              <c:multiLvlStrCache>
                <c:ptCount val="4"/>
                <c:lvl>
                  <c:pt idx="0">
                    <c:v>kozy</c:v>
                  </c:pt>
                  <c:pt idx="1">
                    <c:v>kozy</c:v>
                  </c:pt>
                  <c:pt idx="2">
                    <c:v>kozy</c:v>
                  </c:pt>
                  <c:pt idx="3">
                    <c:v>kozy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</c:lvl>
              </c:multiLvlStrCache>
            </c:multiLvlStrRef>
          </c:cat>
          <c:val>
            <c:numRef>
              <c:f>('PRV-OVKO'!$D$14,'PRV-OVKO'!$D$16,'PRV-OVKO'!$D$18,'PRV-OVKO'!$D$20)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68-4F62-BED0-FE4F598ADFF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62349016"/>
        <c:axId val="462349408"/>
      </c:barChart>
      <c:catAx>
        <c:axId val="46234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62349408"/>
        <c:crosses val="autoZero"/>
        <c:auto val="1"/>
        <c:lblAlgn val="ctr"/>
        <c:lblOffset val="100"/>
        <c:noMultiLvlLbl val="0"/>
      </c:catAx>
      <c:valAx>
        <c:axId val="46234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62349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Počet podaných žiadostí</a:t>
            </a:r>
            <a:r>
              <a:rPr lang="sk-SK"/>
              <a:t> AKZ ovce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multiLvlStrRef>
              <c:f>('PRV-OVKO'!$B$13:$C$13,'PRV-OVKO'!$B$15:$C$15,'PRV-OVKO'!$B$17:$C$17,'PRV-OVKO'!$B$19:$C$19)</c:f>
              <c:multiLvlStrCache>
                <c:ptCount val="4"/>
                <c:lvl>
                  <c:pt idx="0">
                    <c:v>ovce</c:v>
                  </c:pt>
                  <c:pt idx="1">
                    <c:v>ovce</c:v>
                  </c:pt>
                  <c:pt idx="2">
                    <c:v>ovce</c:v>
                  </c:pt>
                  <c:pt idx="3">
                    <c:v>ovce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</c:lvl>
              </c:multiLvlStrCache>
            </c:multiLvlStrRef>
          </c:cat>
          <c:val>
            <c:numRef>
              <c:f>('PRV-OVKO'!$D$13,'PRV-OVKO'!$D$15,'PRV-OVKO'!$D$17,'PRV-OVKO'!$D$19)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47</c:v>
                </c:pt>
                <c:pt idx="3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93-47AA-87A3-DF83784CD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62350192"/>
        <c:axId val="462350584"/>
      </c:barChart>
      <c:catAx>
        <c:axId val="46235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62350584"/>
        <c:crosses val="autoZero"/>
        <c:auto val="1"/>
        <c:lblAlgn val="ctr"/>
        <c:lblOffset val="100"/>
        <c:noMultiLvlLbl val="0"/>
      </c:catAx>
      <c:valAx>
        <c:axId val="462350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6235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Požadovaná a priznaná výška podpory na </a:t>
            </a:r>
            <a:r>
              <a:rPr lang="sk-SK" b="1" dirty="0"/>
              <a:t>ovce</a:t>
            </a:r>
            <a:r>
              <a:rPr lang="sk-SK" dirty="0"/>
              <a:t> za jednotlivé roky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Požadovaná výška podpory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('PRV-OVKO'!$A$26:$B$26,'PRV-OVKO'!$A$28:$B$28,'PRV-OVKO'!$A$30:$B$30,'PRV-OVKO'!$A$32:$B$32)</c:f>
              <c:multiLvlStrCache>
                <c:ptCount val="4"/>
                <c:lvl>
                  <c:pt idx="0">
                    <c:v>ovce</c:v>
                  </c:pt>
                  <c:pt idx="1">
                    <c:v>ovce</c:v>
                  </c:pt>
                  <c:pt idx="2">
                    <c:v>ovce</c:v>
                  </c:pt>
                  <c:pt idx="3">
                    <c:v>ovce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</c:lvl>
              </c:multiLvlStrCache>
            </c:multiLvlStrRef>
          </c:cat>
          <c:val>
            <c:numRef>
              <c:f>('PRV-OVKO'!$C$26,'PRV-OVKO'!$C$28,'PRV-OVKO'!$C$30,'PRV-OVKO'!$C$32)</c:f>
              <c:numCache>
                <c:formatCode>#\ ##0.00_ ;\-#\ ##0.00\ </c:formatCode>
                <c:ptCount val="4"/>
                <c:pt idx="0">
                  <c:v>6630</c:v>
                </c:pt>
                <c:pt idx="1">
                  <c:v>12510</c:v>
                </c:pt>
                <c:pt idx="2">
                  <c:v>360450</c:v>
                </c:pt>
                <c:pt idx="3">
                  <c:v>419100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A2-4066-9D0F-D93021EBE7AF}"/>
            </c:ext>
          </c:extLst>
        </c:ser>
        <c:ser>
          <c:idx val="1"/>
          <c:order val="1"/>
          <c:tx>
            <c:v>Priznaná výška podpory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5438071307718009E-3"/>
                  <c:y val="-6.01003449107237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FA2-4066-9D0F-D93021EBE7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0877037065658604E-3"/>
                  <c:y val="-3.16316359448381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FA2-4066-9D0F-D93021EBE7AF}"/>
                </c:ext>
                <c:ext xmlns:c15="http://schemas.microsoft.com/office/drawing/2012/chart" uri="{CE6537A1-D6FC-4f65-9D91-7224C49458BB}">
                  <c15:layout>
                    <c:manualLayout>
                      <c:w val="0.13548487967676714"/>
                      <c:h val="0.1065200779486280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0876142615436851E-3"/>
                  <c:y val="6.95898730545222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FA2-4066-9D0F-D93021EBE7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('PRV-OVKO'!$A$26:$B$26,'PRV-OVKO'!$A$28:$B$28,'PRV-OVKO'!$A$30:$B$30,'PRV-OVKO'!$A$32:$B$32)</c:f>
              <c:multiLvlStrCache>
                <c:ptCount val="4"/>
                <c:lvl>
                  <c:pt idx="0">
                    <c:v>ovce</c:v>
                  </c:pt>
                  <c:pt idx="1">
                    <c:v>ovce</c:v>
                  </c:pt>
                  <c:pt idx="2">
                    <c:v>ovce</c:v>
                  </c:pt>
                  <c:pt idx="3">
                    <c:v>ovce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</c:lvl>
              </c:multiLvlStrCache>
            </c:multiLvlStrRef>
          </c:cat>
          <c:val>
            <c:numRef>
              <c:f>('PRV-OVKO'!$D$26,'PRV-OVKO'!$D$28,'PRV-OVKO'!$D$30,'PRV-OVKO'!$D$32)</c:f>
              <c:numCache>
                <c:formatCode>#\ ##0.00_ ;\-#\ ##0.00\ </c:formatCode>
                <c:ptCount val="4"/>
                <c:pt idx="0">
                  <c:v>6540</c:v>
                </c:pt>
                <c:pt idx="1">
                  <c:v>12240</c:v>
                </c:pt>
                <c:pt idx="2">
                  <c:v>354990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A2-4066-9D0F-D93021EBE7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8335960"/>
        <c:axId val="458336352"/>
      </c:barChart>
      <c:catAx>
        <c:axId val="45833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8336352"/>
        <c:crosses val="autoZero"/>
        <c:auto val="1"/>
        <c:lblAlgn val="ctr"/>
        <c:lblOffset val="100"/>
        <c:noMultiLvlLbl val="0"/>
      </c:catAx>
      <c:valAx>
        <c:axId val="4583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_ ;\-#\ 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8335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Požadovaná a priznaná výška podpory na </a:t>
            </a:r>
            <a:r>
              <a:rPr lang="sk-SK" b="1" dirty="0"/>
              <a:t>kozy</a:t>
            </a:r>
            <a:r>
              <a:rPr lang="sk-SK" dirty="0"/>
              <a:t> za jednotlivé roky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Požadovaná výška podpory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('PRV-OVKO'!$A$27:$B$27,'PRV-OVKO'!$A$29:$B$29,'PRV-OVKO'!$A$31:$B$31,'PRV-OVKO'!$A$33:$B$33)</c:f>
              <c:multiLvlStrCache>
                <c:ptCount val="4"/>
                <c:lvl>
                  <c:pt idx="0">
                    <c:v>kozy</c:v>
                  </c:pt>
                  <c:pt idx="1">
                    <c:v>kozy</c:v>
                  </c:pt>
                  <c:pt idx="2">
                    <c:v>kozy</c:v>
                  </c:pt>
                  <c:pt idx="3">
                    <c:v>kozy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</c:lvl>
              </c:multiLvlStrCache>
            </c:multiLvlStrRef>
          </c:cat>
          <c:val>
            <c:numRef>
              <c:f>('PRV-OVKO'!$C$27,'PRV-OVKO'!$C$29,'PRV-OVKO'!$C$31,'PRV-OVKO'!$C$33)</c:f>
              <c:numCache>
                <c:formatCode>#\ ##0.00_ ;\-#\ ##0.00\ </c:formatCode>
                <c:ptCount val="4"/>
                <c:pt idx="0">
                  <c:v>12720</c:v>
                </c:pt>
                <c:pt idx="1">
                  <c:v>11760</c:v>
                </c:pt>
                <c:pt idx="2">
                  <c:v>16860</c:v>
                </c:pt>
                <c:pt idx="3">
                  <c:v>18360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72-4BAB-8DB4-261627E4400B}"/>
            </c:ext>
          </c:extLst>
        </c:ser>
        <c:ser>
          <c:idx val="1"/>
          <c:order val="1"/>
          <c:tx>
            <c:v>Priznaná výška podpory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('PRV-OVKO'!$A$27:$B$27,'PRV-OVKO'!$A$29:$B$29,'PRV-OVKO'!$A$31:$B$31,'PRV-OVKO'!$A$33:$B$33)</c:f>
              <c:multiLvlStrCache>
                <c:ptCount val="4"/>
                <c:lvl>
                  <c:pt idx="0">
                    <c:v>kozy</c:v>
                  </c:pt>
                  <c:pt idx="1">
                    <c:v>kozy</c:v>
                  </c:pt>
                  <c:pt idx="2">
                    <c:v>kozy</c:v>
                  </c:pt>
                  <c:pt idx="3">
                    <c:v>kozy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</c:lvl>
              </c:multiLvlStrCache>
            </c:multiLvlStrRef>
          </c:cat>
          <c:val>
            <c:numRef>
              <c:f>('PRV-OVKO'!$D$27,'PRV-OVKO'!$D$29,'PRV-OVKO'!$D$31,'PRV-OVKO'!$D$33)</c:f>
              <c:numCache>
                <c:formatCode>#\ ##0.00_ ;\-#\ ##0.00\ </c:formatCode>
                <c:ptCount val="4"/>
                <c:pt idx="0">
                  <c:v>12660</c:v>
                </c:pt>
                <c:pt idx="1">
                  <c:v>11760</c:v>
                </c:pt>
                <c:pt idx="2">
                  <c:v>16020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72-4BAB-8DB4-261627E44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337136"/>
        <c:axId val="458337528"/>
      </c:barChart>
      <c:catAx>
        <c:axId val="45833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8337528"/>
        <c:crosses val="autoZero"/>
        <c:auto val="1"/>
        <c:lblAlgn val="ctr"/>
        <c:lblOffset val="100"/>
        <c:noMultiLvlLbl val="0"/>
      </c:catAx>
      <c:valAx>
        <c:axId val="458337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_ ;\-#\ 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833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.sk/" TargetMode="External"/><Relationship Id="rId2" Type="http://schemas.openxmlformats.org/officeDocument/2006/relationships/hyperlink" Target="http://www.cehz.sk/" TargetMode="External"/><Relationship Id="rId1" Type="http://schemas.openxmlformats.org/officeDocument/2006/relationships/hyperlink" Target="http://www.podnemapy.sk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.sk/" TargetMode="External"/><Relationship Id="rId2" Type="http://schemas.openxmlformats.org/officeDocument/2006/relationships/hyperlink" Target="http://www.cehz.sk/" TargetMode="External"/><Relationship Id="rId1" Type="http://schemas.openxmlformats.org/officeDocument/2006/relationships/hyperlink" Target="http://www.podnemapy.sk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4ED15-1F93-4F5F-A156-D5C9B016B3E8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k-SK"/>
        </a:p>
      </dgm:t>
    </dgm:pt>
    <dgm:pt modelId="{08B4F0B3-3395-4AF4-8310-CF14788BE7DE}">
      <dgm:prSet phldrT="[Text]" custT="1"/>
      <dgm:spPr/>
      <dgm:t>
        <a:bodyPr/>
        <a:lstStyle/>
        <a:p>
          <a:r>
            <a:rPr lang="sk-SK" altLang="sk-SK" sz="1800" dirty="0" smtClean="0">
              <a:solidFill>
                <a:schemeClr val="bg1"/>
              </a:solidFill>
            </a:rPr>
            <a:t>Dôkladne sa oboznámte s podmienkami pre poskytovanie podpôr a dodržiavajte ich vrátane ich termínov. </a:t>
          </a:r>
        </a:p>
        <a:p>
          <a:r>
            <a:rPr lang="sk-SK" altLang="sk-SK" sz="1800" dirty="0" smtClean="0">
              <a:solidFill>
                <a:schemeClr val="bg1"/>
              </a:solidFill>
            </a:rPr>
            <a:t>Priebežne sledujte aktuálne údaje v registroch </a:t>
          </a:r>
          <a:r>
            <a:rPr lang="sk-SK" altLang="sk-SK" sz="1800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www.podnemapy.sk</a:t>
          </a:r>
          <a:r>
            <a:rPr lang="sk-SK" altLang="sk-SK" sz="1800" dirty="0" smtClean="0">
              <a:solidFill>
                <a:schemeClr val="bg1"/>
              </a:solidFill>
            </a:rPr>
            <a:t>, </a:t>
          </a:r>
          <a:r>
            <a:rPr lang="sk-SK" altLang="sk-SK" sz="1800" dirty="0" smtClean="0">
              <a:solidFill>
                <a:schemeClr val="bg1"/>
              </a:solidFill>
              <a:hlinkClick xmlns:r="http://schemas.openxmlformats.org/officeDocument/2006/relationships" r:id="rId2"/>
            </a:rPr>
            <a:t>www.cehz.sk</a:t>
          </a:r>
          <a:r>
            <a:rPr lang="sk-SK" altLang="sk-SK" sz="1800" dirty="0" smtClean="0">
              <a:solidFill>
                <a:schemeClr val="bg1"/>
              </a:solidFill>
            </a:rPr>
            <a:t>, a v aplikácii GSAA.</a:t>
          </a:r>
          <a:endParaRPr lang="sk-SK" sz="1800" dirty="0" smtClean="0">
            <a:solidFill>
              <a:schemeClr val="bg1"/>
            </a:solidFill>
          </a:endParaRPr>
        </a:p>
      </dgm:t>
    </dgm:pt>
    <dgm:pt modelId="{4682837A-CCC0-44ED-8247-C7E2EA218235}" type="parTrans" cxnId="{DB4B5188-7073-4C5C-9D3C-1639826F9B4D}">
      <dgm:prSet/>
      <dgm:spPr/>
      <dgm:t>
        <a:bodyPr/>
        <a:lstStyle/>
        <a:p>
          <a:endParaRPr lang="sk-SK"/>
        </a:p>
      </dgm:t>
    </dgm:pt>
    <dgm:pt modelId="{56EE2675-45AF-4452-A9D2-155B2A4D2235}" type="sibTrans" cxnId="{DB4B5188-7073-4C5C-9D3C-1639826F9B4D}">
      <dgm:prSet/>
      <dgm:spPr/>
      <dgm:t>
        <a:bodyPr/>
        <a:lstStyle/>
        <a:p>
          <a:endParaRPr lang="sk-SK"/>
        </a:p>
      </dgm:t>
    </dgm:pt>
    <dgm:pt modelId="{E2394C2E-38D5-4A05-8E8F-9788B4B3376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altLang="sk-SK" sz="2000" dirty="0" smtClean="0">
              <a:solidFill>
                <a:schemeClr val="bg1"/>
              </a:solidFill>
            </a:rPr>
            <a:t>Dbajte na včasné nahlasovanie zmien do registrov vedených ÚKSÚP </a:t>
          </a:r>
          <a:r>
            <a:rPr lang="sk-SK" altLang="sk-SK" sz="1800" dirty="0" smtClean="0">
              <a:solidFill>
                <a:schemeClr val="bg1"/>
              </a:solidFill>
            </a:rPr>
            <a:t>(register ovocných sadov, register ekologickej výroby, register vinohradníctva) </a:t>
          </a:r>
          <a:r>
            <a:rPr lang="sk-SK" altLang="sk-SK" sz="2000" dirty="0" smtClean="0">
              <a:solidFill>
                <a:schemeClr val="bg1"/>
              </a:solidFill>
            </a:rPr>
            <a:t>a do CEHZ vedenej Plemenárskymi službami SR, š. p.</a:t>
          </a:r>
          <a:endParaRPr lang="sk-SK" sz="2000" dirty="0" smtClean="0">
            <a:solidFill>
              <a:schemeClr val="bg1"/>
            </a:solidFill>
          </a:endParaRPr>
        </a:p>
      </dgm:t>
    </dgm:pt>
    <dgm:pt modelId="{22990526-F396-42EF-9944-406317196A6A}" type="parTrans" cxnId="{710EF13F-3ECF-44DE-A5D9-C27BE27ACC0F}">
      <dgm:prSet/>
      <dgm:spPr/>
      <dgm:t>
        <a:bodyPr/>
        <a:lstStyle/>
        <a:p>
          <a:endParaRPr lang="sk-SK"/>
        </a:p>
      </dgm:t>
    </dgm:pt>
    <dgm:pt modelId="{5D336D5B-2F4C-4E0D-AAA5-67E83D3E3501}" type="sibTrans" cxnId="{710EF13F-3ECF-44DE-A5D9-C27BE27ACC0F}">
      <dgm:prSet/>
      <dgm:spPr/>
      <dgm:t>
        <a:bodyPr/>
        <a:lstStyle/>
        <a:p>
          <a:endParaRPr lang="sk-SK"/>
        </a:p>
      </dgm:t>
    </dgm:pt>
    <dgm:pt modelId="{AA80E5FA-2D37-46A8-8764-505AEF17DA8C}">
      <dgm:prSet phldrT="[Text]" custT="1"/>
      <dgm:spPr/>
      <dgm:t>
        <a:bodyPr/>
        <a:lstStyle/>
        <a:p>
          <a:pPr defTabSz="800100"/>
          <a:r>
            <a:rPr lang="sk-SK" altLang="sk-SK" sz="1800" dirty="0" smtClean="0">
              <a:solidFill>
                <a:schemeClr val="bg1"/>
              </a:solidFill>
            </a:rPr>
            <a:t>Na webovom sídle PPA v časti Podpory / Priame podpory / Vzory formulárov, je vytvorená nová záložka s najčastejšie používanými formulármi pri komunikácii s PPA.</a:t>
          </a:r>
        </a:p>
        <a:p>
          <a:pPr defTabSz="952500"/>
          <a:r>
            <a:rPr lang="sk-SK" altLang="sk-SK" sz="1800" dirty="0" smtClean="0">
              <a:solidFill>
                <a:schemeClr val="bg1"/>
              </a:solidFill>
            </a:rPr>
            <a:t>Priebežne sledujte aktuálne oznamy PPA na webovom sídle </a:t>
          </a:r>
          <a:r>
            <a:rPr lang="sk-SK" altLang="sk-SK" sz="1800" u="sng" dirty="0" smtClean="0">
              <a:solidFill>
                <a:schemeClr val="bg1"/>
              </a:solidFill>
              <a:hlinkClick xmlns:r="http://schemas.openxmlformats.org/officeDocument/2006/relationships" r:id="rId3"/>
            </a:rPr>
            <a:t>www.apa.sk</a:t>
          </a:r>
          <a:r>
            <a:rPr lang="sk-SK" altLang="sk-SK" sz="1800" u="sng" dirty="0" smtClean="0">
              <a:solidFill>
                <a:schemeClr val="bg1"/>
              </a:solidFill>
            </a:rPr>
            <a:t>.</a:t>
          </a:r>
          <a:endParaRPr lang="sk-SK" sz="1800" dirty="0">
            <a:solidFill>
              <a:schemeClr val="bg1"/>
            </a:solidFill>
          </a:endParaRPr>
        </a:p>
      </dgm:t>
    </dgm:pt>
    <dgm:pt modelId="{0973A590-ED28-4486-8864-4724BD0E853D}" type="parTrans" cxnId="{7BD61B3B-3676-44AE-86A3-AAB2DBFBAF11}">
      <dgm:prSet/>
      <dgm:spPr/>
      <dgm:t>
        <a:bodyPr/>
        <a:lstStyle/>
        <a:p>
          <a:endParaRPr lang="sk-SK"/>
        </a:p>
      </dgm:t>
    </dgm:pt>
    <dgm:pt modelId="{A0D10211-53A1-46A7-8949-62252EAB9794}" type="sibTrans" cxnId="{7BD61B3B-3676-44AE-86A3-AAB2DBFBAF11}">
      <dgm:prSet/>
      <dgm:spPr/>
      <dgm:t>
        <a:bodyPr/>
        <a:lstStyle/>
        <a:p>
          <a:endParaRPr lang="sk-SK"/>
        </a:p>
      </dgm:t>
    </dgm:pt>
    <dgm:pt modelId="{C78395EF-E802-4E53-BD45-F6C1E0E0042C}" type="pres">
      <dgm:prSet presAssocID="{DFE4ED15-1F93-4F5F-A156-D5C9B016B3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D95D8A9-3427-426C-BACC-9659D960ACFD}" type="pres">
      <dgm:prSet presAssocID="{DFE4ED15-1F93-4F5F-A156-D5C9B016B3E8}" presName="dummyMaxCanvas" presStyleCnt="0">
        <dgm:presLayoutVars/>
      </dgm:prSet>
      <dgm:spPr/>
    </dgm:pt>
    <dgm:pt modelId="{B0018739-96A1-45F0-B191-670AA6CD85E5}" type="pres">
      <dgm:prSet presAssocID="{DFE4ED15-1F93-4F5F-A156-D5C9B016B3E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E22014C-A185-4AA9-8D47-39B298EC778D}" type="pres">
      <dgm:prSet presAssocID="{DFE4ED15-1F93-4F5F-A156-D5C9B016B3E8}" presName="ThreeNodes_2" presStyleLbl="node1" presStyleIdx="1" presStyleCnt="3" custLinFactNeighborX="-94" custLinFactNeighborY="125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F849A03-9271-4074-A76E-D71981CD24A8}" type="pres">
      <dgm:prSet presAssocID="{DFE4ED15-1F93-4F5F-A156-D5C9B016B3E8}" presName="ThreeNodes_3" presStyleLbl="node1" presStyleIdx="2" presStyleCnt="3" custScaleX="90946" custScaleY="106906" custLinFactNeighborX="286" custLinFactNeighborY="717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8F7AE4A-AE2D-47F9-A4B4-CD89DBAC3787}" type="pres">
      <dgm:prSet presAssocID="{DFE4ED15-1F93-4F5F-A156-D5C9B016B3E8}" presName="ThreeConn_1-2" presStyleLbl="fgAccFollowNode1" presStyleIdx="0" presStyleCnt="2" custScaleX="65934" custScaleY="1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31FF6E6-A00B-4A56-9822-0A6C348F571A}" type="pres">
      <dgm:prSet presAssocID="{DFE4ED15-1F93-4F5F-A156-D5C9B016B3E8}" presName="ThreeConn_2-3" presStyleLbl="fgAccFollowNode1" presStyleIdx="1" presStyleCnt="2" custScaleX="8076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D6BD37C-DF59-42B2-9D6B-6DEAADA3D5C8}" type="pres">
      <dgm:prSet presAssocID="{DFE4ED15-1F93-4F5F-A156-D5C9B016B3E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607F17D-4984-4FF9-8968-EB7DBC7AC83D}" type="pres">
      <dgm:prSet presAssocID="{DFE4ED15-1F93-4F5F-A156-D5C9B016B3E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C200348-A057-4B9B-AFAC-8BB2671D810E}" type="pres">
      <dgm:prSet presAssocID="{DFE4ED15-1F93-4F5F-A156-D5C9B016B3E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B243281-875C-42B3-A123-DE813A8F6EE8}" type="presOf" srcId="{56EE2675-45AF-4452-A9D2-155B2A4D2235}" destId="{98F7AE4A-AE2D-47F9-A4B4-CD89DBAC3787}" srcOrd="0" destOrd="0" presId="urn:microsoft.com/office/officeart/2005/8/layout/vProcess5"/>
    <dgm:cxn modelId="{7BD61B3B-3676-44AE-86A3-AAB2DBFBAF11}" srcId="{DFE4ED15-1F93-4F5F-A156-D5C9B016B3E8}" destId="{AA80E5FA-2D37-46A8-8764-505AEF17DA8C}" srcOrd="2" destOrd="0" parTransId="{0973A590-ED28-4486-8864-4724BD0E853D}" sibTransId="{A0D10211-53A1-46A7-8949-62252EAB9794}"/>
    <dgm:cxn modelId="{F5E388AB-B487-426A-B478-8C52C450D473}" type="presOf" srcId="{E2394C2E-38D5-4A05-8E8F-9788B4B33760}" destId="{F607F17D-4984-4FF9-8968-EB7DBC7AC83D}" srcOrd="1" destOrd="0" presId="urn:microsoft.com/office/officeart/2005/8/layout/vProcess5"/>
    <dgm:cxn modelId="{8E1AB8CC-BA80-48BD-9144-74F5E8BA27A7}" type="presOf" srcId="{DFE4ED15-1F93-4F5F-A156-D5C9B016B3E8}" destId="{C78395EF-E802-4E53-BD45-F6C1E0E0042C}" srcOrd="0" destOrd="0" presId="urn:microsoft.com/office/officeart/2005/8/layout/vProcess5"/>
    <dgm:cxn modelId="{6BC945A2-583C-488A-83BB-67CDC75C7784}" type="presOf" srcId="{08B4F0B3-3395-4AF4-8310-CF14788BE7DE}" destId="{4D6BD37C-DF59-42B2-9D6B-6DEAADA3D5C8}" srcOrd="1" destOrd="0" presId="urn:microsoft.com/office/officeart/2005/8/layout/vProcess5"/>
    <dgm:cxn modelId="{B7AE89F8-5D30-4A39-BC7E-96F6D183688A}" type="presOf" srcId="{AA80E5FA-2D37-46A8-8764-505AEF17DA8C}" destId="{9F849A03-9271-4074-A76E-D71981CD24A8}" srcOrd="0" destOrd="0" presId="urn:microsoft.com/office/officeart/2005/8/layout/vProcess5"/>
    <dgm:cxn modelId="{710EF13F-3ECF-44DE-A5D9-C27BE27ACC0F}" srcId="{DFE4ED15-1F93-4F5F-A156-D5C9B016B3E8}" destId="{E2394C2E-38D5-4A05-8E8F-9788B4B33760}" srcOrd="1" destOrd="0" parTransId="{22990526-F396-42EF-9944-406317196A6A}" sibTransId="{5D336D5B-2F4C-4E0D-AAA5-67E83D3E3501}"/>
    <dgm:cxn modelId="{F951AC91-16C2-4CB9-967D-FB910CE7D45B}" type="presOf" srcId="{E2394C2E-38D5-4A05-8E8F-9788B4B33760}" destId="{BE22014C-A185-4AA9-8D47-39B298EC778D}" srcOrd="0" destOrd="0" presId="urn:microsoft.com/office/officeart/2005/8/layout/vProcess5"/>
    <dgm:cxn modelId="{DB4B5188-7073-4C5C-9D3C-1639826F9B4D}" srcId="{DFE4ED15-1F93-4F5F-A156-D5C9B016B3E8}" destId="{08B4F0B3-3395-4AF4-8310-CF14788BE7DE}" srcOrd="0" destOrd="0" parTransId="{4682837A-CCC0-44ED-8247-C7E2EA218235}" sibTransId="{56EE2675-45AF-4452-A9D2-155B2A4D2235}"/>
    <dgm:cxn modelId="{659A552F-25AB-4EA7-BC72-1662E6D81E5D}" type="presOf" srcId="{5D336D5B-2F4C-4E0D-AAA5-67E83D3E3501}" destId="{931FF6E6-A00B-4A56-9822-0A6C348F571A}" srcOrd="0" destOrd="0" presId="urn:microsoft.com/office/officeart/2005/8/layout/vProcess5"/>
    <dgm:cxn modelId="{9855B8CC-4206-43F3-9582-2E164C55DAE7}" type="presOf" srcId="{AA80E5FA-2D37-46A8-8764-505AEF17DA8C}" destId="{6C200348-A057-4B9B-AFAC-8BB2671D810E}" srcOrd="1" destOrd="0" presId="urn:microsoft.com/office/officeart/2005/8/layout/vProcess5"/>
    <dgm:cxn modelId="{A14D971D-1A35-46D5-9F0C-26917DF003B7}" type="presOf" srcId="{08B4F0B3-3395-4AF4-8310-CF14788BE7DE}" destId="{B0018739-96A1-45F0-B191-670AA6CD85E5}" srcOrd="0" destOrd="0" presId="urn:microsoft.com/office/officeart/2005/8/layout/vProcess5"/>
    <dgm:cxn modelId="{9C95B0A8-86DC-408A-B730-3476B9AE59E3}" type="presParOf" srcId="{C78395EF-E802-4E53-BD45-F6C1E0E0042C}" destId="{BD95D8A9-3427-426C-BACC-9659D960ACFD}" srcOrd="0" destOrd="0" presId="urn:microsoft.com/office/officeart/2005/8/layout/vProcess5"/>
    <dgm:cxn modelId="{6961E423-B9F9-4BBE-A84C-AEB7FBDF49AA}" type="presParOf" srcId="{C78395EF-E802-4E53-BD45-F6C1E0E0042C}" destId="{B0018739-96A1-45F0-B191-670AA6CD85E5}" srcOrd="1" destOrd="0" presId="urn:microsoft.com/office/officeart/2005/8/layout/vProcess5"/>
    <dgm:cxn modelId="{619C91DC-AA32-4669-8EED-1372320A201A}" type="presParOf" srcId="{C78395EF-E802-4E53-BD45-F6C1E0E0042C}" destId="{BE22014C-A185-4AA9-8D47-39B298EC778D}" srcOrd="2" destOrd="0" presId="urn:microsoft.com/office/officeart/2005/8/layout/vProcess5"/>
    <dgm:cxn modelId="{C0AE04D0-EA74-4A2B-BE51-A18A0E0EE964}" type="presParOf" srcId="{C78395EF-E802-4E53-BD45-F6C1E0E0042C}" destId="{9F849A03-9271-4074-A76E-D71981CD24A8}" srcOrd="3" destOrd="0" presId="urn:microsoft.com/office/officeart/2005/8/layout/vProcess5"/>
    <dgm:cxn modelId="{C86390B6-23FB-4FD8-8C27-D708B9A01ABF}" type="presParOf" srcId="{C78395EF-E802-4E53-BD45-F6C1E0E0042C}" destId="{98F7AE4A-AE2D-47F9-A4B4-CD89DBAC3787}" srcOrd="4" destOrd="0" presId="urn:microsoft.com/office/officeart/2005/8/layout/vProcess5"/>
    <dgm:cxn modelId="{3A3380D1-2949-428F-A4A5-87FBA2070F6F}" type="presParOf" srcId="{C78395EF-E802-4E53-BD45-F6C1E0E0042C}" destId="{931FF6E6-A00B-4A56-9822-0A6C348F571A}" srcOrd="5" destOrd="0" presId="urn:microsoft.com/office/officeart/2005/8/layout/vProcess5"/>
    <dgm:cxn modelId="{665DD441-4AB3-46CF-B5C4-EF1F4CB399B2}" type="presParOf" srcId="{C78395EF-E802-4E53-BD45-F6C1E0E0042C}" destId="{4D6BD37C-DF59-42B2-9D6B-6DEAADA3D5C8}" srcOrd="6" destOrd="0" presId="urn:microsoft.com/office/officeart/2005/8/layout/vProcess5"/>
    <dgm:cxn modelId="{BE65FE95-344A-4E93-B609-1C67E679DE6A}" type="presParOf" srcId="{C78395EF-E802-4E53-BD45-F6C1E0E0042C}" destId="{F607F17D-4984-4FF9-8968-EB7DBC7AC83D}" srcOrd="7" destOrd="0" presId="urn:microsoft.com/office/officeart/2005/8/layout/vProcess5"/>
    <dgm:cxn modelId="{FAA1FDF3-6FE3-4DF9-9F33-F50499A2E183}" type="presParOf" srcId="{C78395EF-E802-4E53-BD45-F6C1E0E0042C}" destId="{6C200348-A057-4B9B-AFAC-8BB2671D810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18739-96A1-45F0-B191-670AA6CD85E5}">
      <dsp:nvSpPr>
        <dsp:cNvPr id="0" name=""/>
        <dsp:cNvSpPr/>
      </dsp:nvSpPr>
      <dsp:spPr>
        <a:xfrm>
          <a:off x="0" y="-23949"/>
          <a:ext cx="9414282" cy="13871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altLang="sk-SK" sz="1800" kern="1200" dirty="0" smtClean="0">
              <a:solidFill>
                <a:schemeClr val="bg1"/>
              </a:solidFill>
            </a:rPr>
            <a:t>Dôkladne sa oboznámte s podmienkami pre poskytovanie podpôr a dodržiavajte ich vrátane ich termínov.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altLang="sk-SK" sz="1800" kern="1200" dirty="0" smtClean="0">
              <a:solidFill>
                <a:schemeClr val="bg1"/>
              </a:solidFill>
            </a:rPr>
            <a:t>Priebežne sledujte aktuálne údaje v registroch </a:t>
          </a:r>
          <a:r>
            <a:rPr lang="sk-SK" altLang="sk-SK" sz="1800" kern="1200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www.podnemapy.sk</a:t>
          </a:r>
          <a:r>
            <a:rPr lang="sk-SK" altLang="sk-SK" sz="1800" kern="1200" dirty="0" smtClean="0">
              <a:solidFill>
                <a:schemeClr val="bg1"/>
              </a:solidFill>
            </a:rPr>
            <a:t>, </a:t>
          </a:r>
          <a:r>
            <a:rPr lang="sk-SK" altLang="sk-SK" sz="1800" kern="1200" dirty="0" smtClean="0">
              <a:solidFill>
                <a:schemeClr val="bg1"/>
              </a:solidFill>
              <a:hlinkClick xmlns:r="http://schemas.openxmlformats.org/officeDocument/2006/relationships" r:id="rId2"/>
            </a:rPr>
            <a:t>www.cehz.sk</a:t>
          </a:r>
          <a:r>
            <a:rPr lang="sk-SK" altLang="sk-SK" sz="1800" kern="1200" dirty="0" smtClean="0">
              <a:solidFill>
                <a:schemeClr val="bg1"/>
              </a:solidFill>
            </a:rPr>
            <a:t>, a v aplikácii GSAA.</a:t>
          </a:r>
          <a:endParaRPr lang="sk-SK" sz="1800" kern="1200" dirty="0" smtClean="0">
            <a:solidFill>
              <a:schemeClr val="bg1"/>
            </a:solidFill>
          </a:endParaRPr>
        </a:p>
      </dsp:txBody>
      <dsp:txXfrm>
        <a:off x="40629" y="16680"/>
        <a:ext cx="7917416" cy="1305912"/>
      </dsp:txXfrm>
    </dsp:sp>
    <dsp:sp modelId="{BE22014C-A185-4AA9-8D47-39B298EC778D}">
      <dsp:nvSpPr>
        <dsp:cNvPr id="0" name=""/>
        <dsp:cNvSpPr/>
      </dsp:nvSpPr>
      <dsp:spPr>
        <a:xfrm>
          <a:off x="821822" y="1611839"/>
          <a:ext cx="9414282" cy="1387170"/>
        </a:xfrm>
        <a:prstGeom prst="roundRect">
          <a:avLst>
            <a:gd name="adj" fmla="val 10000"/>
          </a:avLst>
        </a:prstGeom>
        <a:solidFill>
          <a:schemeClr val="accent4">
            <a:hueOff val="-533322"/>
            <a:satOff val="-6388"/>
            <a:lumOff val="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altLang="sk-SK" sz="2000" kern="1200" dirty="0" smtClean="0">
              <a:solidFill>
                <a:schemeClr val="bg1"/>
              </a:solidFill>
            </a:rPr>
            <a:t>Dbajte na včasné nahlasovanie zmien do registrov vedených ÚKSÚP </a:t>
          </a:r>
          <a:r>
            <a:rPr lang="sk-SK" altLang="sk-SK" sz="1800" kern="1200" dirty="0" smtClean="0">
              <a:solidFill>
                <a:schemeClr val="bg1"/>
              </a:solidFill>
            </a:rPr>
            <a:t>(register ovocných sadov, register ekologickej výroby, register vinohradníctva) </a:t>
          </a:r>
          <a:r>
            <a:rPr lang="sk-SK" altLang="sk-SK" sz="2000" kern="1200" dirty="0" smtClean="0">
              <a:solidFill>
                <a:schemeClr val="bg1"/>
              </a:solidFill>
            </a:rPr>
            <a:t>a do CEHZ vedenej Plemenárskymi službami SR, š. p.</a:t>
          </a:r>
          <a:endParaRPr lang="sk-SK" sz="2000" kern="1200" dirty="0" smtClean="0">
            <a:solidFill>
              <a:schemeClr val="bg1"/>
            </a:solidFill>
          </a:endParaRPr>
        </a:p>
      </dsp:txBody>
      <dsp:txXfrm>
        <a:off x="862451" y="1652468"/>
        <a:ext cx="7600691" cy="1305912"/>
      </dsp:txXfrm>
    </dsp:sp>
    <dsp:sp modelId="{9F849A03-9271-4074-A76E-D71981CD24A8}">
      <dsp:nvSpPr>
        <dsp:cNvPr id="0" name=""/>
        <dsp:cNvSpPr/>
      </dsp:nvSpPr>
      <dsp:spPr>
        <a:xfrm>
          <a:off x="2114453" y="3164882"/>
          <a:ext cx="8561912" cy="1482968"/>
        </a:xfrm>
        <a:prstGeom prst="roundRect">
          <a:avLst>
            <a:gd name="adj" fmla="val 10000"/>
          </a:avLst>
        </a:prstGeom>
        <a:solidFill>
          <a:schemeClr val="accent4">
            <a:hueOff val="-1066644"/>
            <a:satOff val="-12776"/>
            <a:lumOff val="35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altLang="sk-SK" sz="1800" kern="1200" dirty="0" smtClean="0">
              <a:solidFill>
                <a:schemeClr val="bg1"/>
              </a:solidFill>
            </a:rPr>
            <a:t>Na webovom sídle PPA v časti Podpory / Priame podpory / Vzory formulárov, je vytvorená nová záložka s najčastejšie používanými formulármi pri komunikácii s PPA.</a:t>
          </a:r>
        </a:p>
        <a:p>
          <a:pPr lvl="0" algn="l" defTabSz="95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altLang="sk-SK" sz="1800" kern="1200" dirty="0" smtClean="0">
              <a:solidFill>
                <a:schemeClr val="bg1"/>
              </a:solidFill>
            </a:rPr>
            <a:t>Priebežne sledujte aktuálne oznamy PPA na webovom sídle </a:t>
          </a:r>
          <a:r>
            <a:rPr lang="sk-SK" altLang="sk-SK" sz="1800" u="sng" kern="1200" dirty="0" smtClean="0">
              <a:solidFill>
                <a:schemeClr val="bg1"/>
              </a:solidFill>
              <a:hlinkClick xmlns:r="http://schemas.openxmlformats.org/officeDocument/2006/relationships" r:id="rId3"/>
            </a:rPr>
            <a:t>www.apa.sk</a:t>
          </a:r>
          <a:r>
            <a:rPr lang="sk-SK" altLang="sk-SK" sz="1800" u="sng" kern="1200" dirty="0" smtClean="0">
              <a:solidFill>
                <a:schemeClr val="bg1"/>
              </a:solidFill>
            </a:rPr>
            <a:t>.</a:t>
          </a:r>
          <a:endParaRPr lang="sk-SK" sz="1800" kern="1200" dirty="0">
            <a:solidFill>
              <a:schemeClr val="bg1"/>
            </a:solidFill>
          </a:endParaRPr>
        </a:p>
      </dsp:txBody>
      <dsp:txXfrm>
        <a:off x="2157888" y="3208317"/>
        <a:ext cx="6899555" cy="1396098"/>
      </dsp:txXfrm>
    </dsp:sp>
    <dsp:sp modelId="{98F7AE4A-AE2D-47F9-A4B4-CD89DBAC3787}">
      <dsp:nvSpPr>
        <dsp:cNvPr id="0" name=""/>
        <dsp:cNvSpPr/>
      </dsp:nvSpPr>
      <dsp:spPr>
        <a:xfrm>
          <a:off x="8666201" y="1027988"/>
          <a:ext cx="594501" cy="90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3600" kern="1200"/>
        </a:p>
      </dsp:txBody>
      <dsp:txXfrm>
        <a:off x="8799964" y="1027988"/>
        <a:ext cx="326975" cy="754521"/>
      </dsp:txXfrm>
    </dsp:sp>
    <dsp:sp modelId="{931FF6E6-A00B-4A56-9822-0A6C348F571A}">
      <dsp:nvSpPr>
        <dsp:cNvPr id="0" name=""/>
        <dsp:cNvSpPr/>
      </dsp:nvSpPr>
      <dsp:spPr>
        <a:xfrm>
          <a:off x="9429992" y="2637106"/>
          <a:ext cx="728262" cy="90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266505"/>
            <a:satOff val="-14435"/>
            <a:lumOff val="177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-1266505"/>
              <a:satOff val="-14435"/>
              <a:lumOff val="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3600" kern="1200"/>
        </a:p>
      </dsp:txBody>
      <dsp:txXfrm>
        <a:off x="9593851" y="2637106"/>
        <a:ext cx="400544" cy="721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6EBF9-7C64-467C-9479-092A444C2412}" type="datetimeFigureOut">
              <a:rPr lang="sk-SK" smtClean="0"/>
              <a:t>24. 10. 2018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278F0-E68C-4C19-BE43-BDF0D80D8A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958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6085-F576-4580-BFE4-D16B96627F08}" type="datetime1">
              <a:rPr lang="sk-SK" smtClean="0"/>
              <a:t>24. 10. 2018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504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5A33-94A7-4A73-AD8E-83831337F26B}" type="datetime1">
              <a:rPr lang="sk-SK" smtClean="0"/>
              <a:t>24. 10. 2018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41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DC4-3650-4184-909B-9F54D9ED3C9D}" type="datetime1">
              <a:rPr lang="sk-SK" smtClean="0"/>
              <a:t>24. 10. 2018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682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262F-ED31-44BC-B5B5-B0D63C0D4E20}" type="datetime1">
              <a:rPr lang="sk-SK" smtClean="0"/>
              <a:t>24. 10. 2018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09138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101E-ACEC-481A-87A4-B6C7DEC5B353}" type="datetime1">
              <a:rPr lang="sk-SK" smtClean="0"/>
              <a:t>24. 10. 2018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4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AB09-436B-4E3D-ADD5-3F88C9346270}" type="datetime1">
              <a:rPr lang="sk-SK" smtClean="0"/>
              <a:t>24. 10. 2018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88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57A5-C390-4228-A0B9-493A4FDDF6A1}" type="datetime1">
              <a:rPr lang="sk-SK" smtClean="0"/>
              <a:t>24. 10. 2018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774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0B2E-CE32-424B-85DA-9DFC5D56E1BE}" type="datetime1">
              <a:rPr lang="sk-SK" smtClean="0"/>
              <a:t>24. 10. 2018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79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8005-C73C-40DE-B087-53AC637E2FF3}" type="datetime1">
              <a:rPr lang="sk-SK" smtClean="0"/>
              <a:t>24. 10. 2018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827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99AE-36B7-4D64-B3E1-6B1E1242295D}" type="datetime1">
              <a:rPr lang="sk-SK" smtClean="0"/>
              <a:t>24. 10. 2018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934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0F2D-FDD9-4543-970E-096D61AF502F}" type="datetime1">
              <a:rPr lang="sk-SK" smtClean="0"/>
              <a:t>24. 10. 2018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773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1914-021E-41BE-8D56-3CD652CEF12E}" type="datetime1">
              <a:rPr lang="sk-SK" smtClean="0"/>
              <a:t>24. 10. 2018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053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5B60-4DEF-4397-854A-ED115EE8E13C}" type="datetime1">
              <a:rPr lang="sk-SK" smtClean="0"/>
              <a:t>24. 10. 2018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98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6F7A-8725-424F-B577-0ABB96C11DFB}" type="datetime1">
              <a:rPr lang="sk-SK" smtClean="0"/>
              <a:t>24. 10. 2018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371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C18A-605D-4DD5-9226-382947741B91}" type="datetime1">
              <a:rPr lang="sk-SK" smtClean="0"/>
              <a:t>24. 10. 2018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03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9292-9197-4565-889F-4509E982CBCF}" type="datetime1">
              <a:rPr lang="sk-SK" smtClean="0"/>
              <a:t>24. 10. 2018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818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DE3B-A2E2-47DF-867F-1607228C2248}" type="datetime1">
              <a:rPr lang="sk-SK" smtClean="0"/>
              <a:t>24. 10. 2018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70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5ED262F-ED31-44BC-B5B5-B0D63C0D4E20}" type="datetime1">
              <a:rPr lang="sk-SK" smtClean="0"/>
              <a:t>24. 10. 2018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12032-BFE3-4239-A188-6E9A2441C8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4363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  <p:sldLayoutId id="2147484309" r:id="rId13"/>
    <p:sldLayoutId id="2147484310" r:id="rId14"/>
    <p:sldLayoutId id="2147484311" r:id="rId15"/>
    <p:sldLayoutId id="2147484312" r:id="rId16"/>
    <p:sldLayoutId id="214748431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.sk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tis@apa.sk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68863" y="1128583"/>
            <a:ext cx="8915399" cy="2907393"/>
          </a:xfrm>
        </p:spPr>
        <p:txBody>
          <a:bodyPr>
            <a:noAutofit/>
          </a:bodyPr>
          <a:lstStyle/>
          <a:p>
            <a:pPr algn="ctr"/>
            <a:r>
              <a:rPr lang="pl-PL" sz="4400" dirty="0">
                <a:solidFill>
                  <a:srgbClr val="FFC000"/>
                </a:solidFill>
              </a:rPr>
              <a:t>Administrovanie podporných schém PPA v roku </a:t>
            </a:r>
            <a:r>
              <a:rPr lang="pl-PL" sz="4400" dirty="0" smtClean="0">
                <a:solidFill>
                  <a:srgbClr val="FFC000"/>
                </a:solidFill>
              </a:rPr>
              <a:t>2018 </a:t>
            </a:r>
            <a:br>
              <a:rPr lang="pl-PL" sz="4400" dirty="0" smtClean="0">
                <a:solidFill>
                  <a:srgbClr val="FFC000"/>
                </a:solidFill>
              </a:rPr>
            </a:br>
            <a:r>
              <a:rPr lang="pl-PL" sz="4400" dirty="0" smtClean="0">
                <a:solidFill>
                  <a:srgbClr val="FFC000"/>
                </a:solidFill>
              </a:rPr>
              <a:t>s </a:t>
            </a:r>
            <a:r>
              <a:rPr lang="pl-PL" sz="4400" dirty="0">
                <a:solidFill>
                  <a:srgbClr val="FFC000"/>
                </a:solidFill>
              </a:rPr>
              <a:t>výhľadom na rok </a:t>
            </a:r>
            <a:r>
              <a:rPr lang="pl-PL" sz="4400" dirty="0" smtClean="0">
                <a:solidFill>
                  <a:srgbClr val="FFC000"/>
                </a:solidFill>
              </a:rPr>
              <a:t>2019</a:t>
            </a:r>
            <a:r>
              <a:rPr lang="pl-PL" sz="4400" dirty="0">
                <a:solidFill>
                  <a:srgbClr val="FFC000"/>
                </a:solidFill>
              </a:rPr>
              <a:t/>
            </a:r>
            <a:br>
              <a:rPr lang="pl-PL" sz="4400" dirty="0">
                <a:solidFill>
                  <a:srgbClr val="FFC000"/>
                </a:solidFill>
              </a:rPr>
            </a:br>
            <a:r>
              <a:rPr lang="pl-PL" sz="4400" dirty="0">
                <a:solidFill>
                  <a:srgbClr val="FFC000"/>
                </a:solidFill>
              </a:rPr>
              <a:t>s dôrazom na sektor oviec a kôz</a:t>
            </a:r>
            <a:endParaRPr lang="sk-SK" sz="44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85342" y="4499468"/>
            <a:ext cx="8482440" cy="890253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Ing</a:t>
            </a:r>
            <a:r>
              <a:rPr lang="sk-SK" dirty="0" smtClean="0"/>
              <a:t>. Juraj </a:t>
            </a:r>
            <a:r>
              <a:rPr lang="sk-SK" dirty="0"/>
              <a:t>Kožuch</a:t>
            </a:r>
            <a:r>
              <a:rPr lang="sk-SK" dirty="0" smtClean="0"/>
              <a:t>, PhD.</a:t>
            </a:r>
          </a:p>
          <a:p>
            <a:pPr algn="ctr"/>
            <a:r>
              <a:rPr lang="sk-SK" dirty="0" smtClean="0"/>
              <a:t>generálny </a:t>
            </a:r>
            <a:r>
              <a:rPr lang="sk-SK" dirty="0"/>
              <a:t>riaditeľ Pôdohospodárskej platobnej </a:t>
            </a:r>
            <a:r>
              <a:rPr lang="sk-SK" dirty="0" smtClean="0"/>
              <a:t>agentúry</a:t>
            </a:r>
          </a:p>
          <a:p>
            <a:pPr algn="ctr"/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1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4128344" y="6184044"/>
            <a:ext cx="3596435" cy="4989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 smtClean="0"/>
              <a:t>DEMETER, 26. október 2018, Kamenica</a:t>
            </a:r>
          </a:p>
        </p:txBody>
      </p:sp>
    </p:spTree>
    <p:extLst>
      <p:ext uri="{BB962C8B-B14F-4D97-AF65-F5344CB8AC3E}">
        <p14:creationId xmlns:p14="http://schemas.microsoft.com/office/powerpoint/2010/main" val="35235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Priame podpory</a:t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Prehľad počtu podaných žiadostí – PRV</a:t>
            </a:r>
            <a:endParaRPr lang="sk-SK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10</a:t>
            </a:fld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810453"/>
              </p:ext>
            </p:extLst>
          </p:nvPr>
        </p:nvGraphicFramePr>
        <p:xfrm>
          <a:off x="6163103" y="1975945"/>
          <a:ext cx="5749444" cy="36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975156"/>
              </p:ext>
            </p:extLst>
          </p:nvPr>
        </p:nvGraphicFramePr>
        <p:xfrm>
          <a:off x="344405" y="1669457"/>
          <a:ext cx="5401998" cy="393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Obrázo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5" y="2820720"/>
            <a:ext cx="2006009" cy="133814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49" y="2632305"/>
            <a:ext cx="2160048" cy="121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7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Priame podpory</a:t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Prehľad počtu požadovanej a priznanej sumy – </a:t>
            </a:r>
            <a:r>
              <a:rPr lang="sk-SK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PRV</a:t>
            </a:r>
            <a:endParaRPr lang="sk-SK" sz="2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11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460877"/>
              </p:ext>
            </p:extLst>
          </p:nvPr>
        </p:nvGraphicFramePr>
        <p:xfrm>
          <a:off x="421892" y="1523999"/>
          <a:ext cx="5590026" cy="438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713347"/>
              </p:ext>
            </p:extLst>
          </p:nvPr>
        </p:nvGraphicFramePr>
        <p:xfrm>
          <a:off x="6466653" y="1292773"/>
          <a:ext cx="4829175" cy="4614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10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Priame podpory  </a:t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Čo je dôvodom vysokej chybovosti žiadostí ? </a:t>
            </a:r>
            <a:endParaRPr lang="sk-SK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81074" y="1659386"/>
            <a:ext cx="11024557" cy="475934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sk-SK" sz="2200" dirty="0"/>
              <a:t>viacnásobné </a:t>
            </a:r>
            <a:r>
              <a:rPr lang="sk-SK" sz="2200" dirty="0" err="1"/>
              <a:t>držiteľstvo</a:t>
            </a:r>
            <a:r>
              <a:rPr lang="sk-SK" sz="2200" dirty="0"/>
              <a:t> farmy </a:t>
            </a:r>
            <a:r>
              <a:rPr lang="sk-SK" altLang="sk-SK" sz="2200" dirty="0"/>
              <a:t>v rozpore s platnou legislatívou (hovädzí dobytok, ovce a kozy)</a:t>
            </a:r>
            <a:endParaRPr lang="sk-SK" sz="22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k-SK" sz="2200" dirty="0"/>
              <a:t>nevykonanie náhrady, neskoré nahlásenie náhrady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k-SK" sz="2200" dirty="0"/>
              <a:t>nenahlasovanie zmien do CEHZ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k-SK" sz="2200" dirty="0"/>
              <a:t>neoznámenie zmeny držiteľa na farme, resp. nenahlásenie farmy do identifikačného listu (IL)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k-SK" sz="2200" dirty="0"/>
              <a:t>nedodržanie retenčného obdobia – nedodržanie nahláseného počtu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k-SK" sz="2200" dirty="0"/>
              <a:t>nedodržanie podmienok identifikácie a registrácie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sk-SK" sz="2200" dirty="0" smtClean="0"/>
              <a:t>- zviera </a:t>
            </a:r>
            <a:r>
              <a:rPr lang="sk-SK" sz="2200" dirty="0"/>
              <a:t>nestanovené na platbu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sk-SK" sz="2200" dirty="0" smtClean="0"/>
              <a:t>- sankcia </a:t>
            </a:r>
            <a:r>
              <a:rPr lang="sk-SK" sz="2200" dirty="0"/>
              <a:t>za nedodržanie pravidiel CC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k-SK" sz="2200" dirty="0"/>
              <a:t>nedodržanie lehôt na zaslanie dôkazov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12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Priame podpory</a:t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Náhrady zvierat</a:t>
            </a:r>
            <a:endParaRPr lang="sk-SK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13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714102" y="1730876"/>
            <a:ext cx="107289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sk-SK" altLang="sk-SK" sz="2200" dirty="0"/>
          </a:p>
          <a:p>
            <a:pPr lvl="1">
              <a:defRPr/>
            </a:pPr>
            <a:endParaRPr lang="sk-SK" altLang="sk-SK" sz="2200" dirty="0"/>
          </a:p>
          <a:p>
            <a:pPr>
              <a:defRPr/>
            </a:pPr>
            <a:endParaRPr lang="sk-SK" altLang="sk-SK" sz="2200" dirty="0"/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306181"/>
              </p:ext>
            </p:extLst>
          </p:nvPr>
        </p:nvGraphicFramePr>
        <p:xfrm>
          <a:off x="862146" y="2063931"/>
          <a:ext cx="10737670" cy="38049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51911">
                  <a:extLst>
                    <a:ext uri="{9D8B030D-6E8A-4147-A177-3AD203B41FA5}">
                      <a16:colId xmlns:a16="http://schemas.microsoft.com/office/drawing/2014/main" xmlns="" val="955743945"/>
                    </a:ext>
                  </a:extLst>
                </a:gridCol>
                <a:gridCol w="7985759">
                  <a:extLst>
                    <a:ext uri="{9D8B030D-6E8A-4147-A177-3AD203B41FA5}">
                      <a16:colId xmlns:a16="http://schemas.microsoft.com/office/drawing/2014/main" xmlns="" val="947773330"/>
                    </a:ext>
                  </a:extLst>
                </a:gridCol>
              </a:tblGrid>
              <a:tr h="8059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altLang="sk-SK" sz="2000" dirty="0" smtClean="0">
                          <a:solidFill>
                            <a:schemeClr val="accent3"/>
                          </a:solidFill>
                        </a:rPr>
                        <a:t>doplnková vnútroštátna platba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altLang="sk-SK" sz="2000" dirty="0" smtClean="0">
                          <a:solidFill>
                            <a:schemeClr val="accent3"/>
                          </a:solidFill>
                        </a:rPr>
                        <a:t>na DJ </a:t>
                      </a:r>
                    </a:p>
                    <a:p>
                      <a:endParaRPr lang="sk-SK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altLang="sk-SK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náhrada zvieraťa do 15 pracovných dní odo dňa rozhodujúcej udalosti a následné oznámenie náhrady RP PPA do 7 pracovných dní odo dňa ich nahradenia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3085993"/>
                  </a:ext>
                </a:extLst>
              </a:tr>
              <a:tr h="12471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altLang="sk-SK" sz="2000" b="1" dirty="0" smtClean="0">
                          <a:solidFill>
                            <a:schemeClr val="accent3"/>
                          </a:solidFill>
                        </a:rPr>
                        <a:t>viazané platby – VBJK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sk-SK" altLang="sk-SK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náhrada zvieraťa v deň poklesu stavov a následné oznámenie náhrady RP PPA najneskôr nasledujúci pracovný deň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0923631"/>
                  </a:ext>
                </a:extLst>
              </a:tr>
              <a:tr h="12471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altLang="sk-SK" sz="2000" b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neprojektové opatrenia PRV – AKZ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altLang="sk-SK" sz="2000" b="1" dirty="0" smtClean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sk-SK" altLang="sk-SK" sz="2000" dirty="0" smtClean="0">
                          <a:solidFill>
                            <a:schemeClr val="tx1"/>
                          </a:solidFill>
                        </a:rPr>
                        <a:t>náhrada zvieraťa </a:t>
                      </a:r>
                      <a:r>
                        <a:rPr lang="sk-SK" altLang="sk-SK" sz="2000" b="1" dirty="0" smtClean="0">
                          <a:solidFill>
                            <a:schemeClr val="tx1"/>
                          </a:solidFill>
                        </a:rPr>
                        <a:t>v deň poklesu stavov </a:t>
                      </a:r>
                      <a:r>
                        <a:rPr lang="sk-SK" altLang="sk-SK" sz="2000" dirty="0" smtClean="0">
                          <a:solidFill>
                            <a:schemeClr val="tx1"/>
                          </a:solidFill>
                        </a:rPr>
                        <a:t>a následné </a:t>
                      </a:r>
                      <a:r>
                        <a:rPr lang="sk-SK" altLang="sk-SK" sz="2000" b="1" dirty="0" smtClean="0">
                          <a:solidFill>
                            <a:schemeClr val="tx1"/>
                          </a:solidFill>
                        </a:rPr>
                        <a:t>oznámenie náhrady RP PPA do 10 pracovných dní </a:t>
                      </a:r>
                      <a:r>
                        <a:rPr lang="sk-SK" altLang="sk-SK" sz="2000" dirty="0" smtClean="0">
                          <a:solidFill>
                            <a:schemeClr val="tx1"/>
                          </a:solidFill>
                        </a:rPr>
                        <a:t>od náhrady</a:t>
                      </a:r>
                    </a:p>
                    <a:p>
                      <a:pPr marL="0" lvl="1" indent="0">
                        <a:buFont typeface="Wingdings" panose="05000000000000000000" pitchFamily="2" charset="2"/>
                        <a:buNone/>
                        <a:defRPr/>
                      </a:pPr>
                      <a:endParaRPr lang="sk-SK" altLang="sk-SK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5452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0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23883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Priame podpory</a:t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Kampaň 2018</a:t>
            </a:r>
            <a:endParaRPr lang="sk-SK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14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714102" y="1730876"/>
            <a:ext cx="107289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sk-SK" altLang="sk-SK" sz="2200" dirty="0"/>
          </a:p>
          <a:p>
            <a:pPr lvl="1">
              <a:defRPr/>
            </a:pPr>
            <a:endParaRPr lang="sk-SK" altLang="sk-SK" sz="2200" dirty="0"/>
          </a:p>
          <a:p>
            <a:pPr>
              <a:defRPr/>
            </a:pPr>
            <a:endParaRPr lang="sk-SK" altLang="sk-SK" sz="2200" dirty="0"/>
          </a:p>
        </p:txBody>
      </p:sp>
      <p:sp>
        <p:nvSpPr>
          <p:cNvPr id="4" name="Obdĺžnik 3"/>
          <p:cNvSpPr/>
          <p:nvPr/>
        </p:nvSpPr>
        <p:spPr>
          <a:xfrm>
            <a:off x="646111" y="1729689"/>
            <a:ext cx="1101466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sk-SK" altLang="sk-SK" sz="2000" dirty="0"/>
              <a:t>P</a:t>
            </a:r>
            <a:r>
              <a:rPr lang="sk-SK" altLang="sk-SK" sz="2000" dirty="0" smtClean="0"/>
              <a:t>re </a:t>
            </a:r>
            <a:r>
              <a:rPr lang="sk-SK" altLang="sk-SK" sz="2000" dirty="0"/>
              <a:t>neprojektové opatrenia </a:t>
            </a:r>
            <a:r>
              <a:rPr lang="sk-SK" altLang="sk-SK" sz="2000" dirty="0" smtClean="0"/>
              <a:t>PRV je na webovom sídle </a:t>
            </a:r>
            <a:r>
              <a:rPr lang="sk-SK" altLang="sk-SK" sz="2000" dirty="0"/>
              <a:t>PPA (</a:t>
            </a:r>
            <a:r>
              <a:rPr lang="sk-SK" altLang="sk-SK" sz="2000" dirty="0">
                <a:hlinkClick r:id="rId3"/>
              </a:rPr>
              <a:t>www.apa.sk</a:t>
            </a:r>
            <a:r>
              <a:rPr lang="sk-SK" altLang="sk-SK" sz="2000" dirty="0"/>
              <a:t>), zverejnený </a:t>
            </a:r>
            <a:r>
              <a:rPr lang="sk-SK" altLang="sk-SK" sz="2000" dirty="0" smtClean="0"/>
              <a:t> </a:t>
            </a:r>
            <a:r>
              <a:rPr lang="sk-SK" altLang="sk-SK" sz="2000" dirty="0">
                <a:solidFill>
                  <a:schemeClr val="accent3"/>
                </a:solidFill>
              </a:rPr>
              <a:t>„</a:t>
            </a:r>
            <a:r>
              <a:rPr lang="sk-SK" altLang="sk-SK" sz="2000" b="1" dirty="0" smtClean="0">
                <a:solidFill>
                  <a:schemeClr val="accent3"/>
                </a:solidFill>
              </a:rPr>
              <a:t>Kalendár termínov pre neprojektové opatrenia PRV</a:t>
            </a:r>
            <a:r>
              <a:rPr lang="sk-SK" altLang="sk-SK" sz="2000" dirty="0" smtClean="0">
                <a:solidFill>
                  <a:schemeClr val="accent3"/>
                </a:solidFill>
              </a:rPr>
              <a:t>“</a:t>
            </a:r>
            <a:r>
              <a:rPr lang="sk-SK" altLang="sk-SK" sz="2000" dirty="0" smtClean="0"/>
              <a:t>.</a:t>
            </a:r>
          </a:p>
          <a:p>
            <a:pPr marL="0" lvl="1"/>
            <a:endParaRPr lang="sk-SK" altLang="sk-SK" sz="2400" dirty="0" smtClean="0"/>
          </a:p>
          <a:p>
            <a:pPr marL="0" lvl="1" algn="ctr"/>
            <a:r>
              <a:rPr lang="sk-SK" altLang="sk-SK" sz="2000" dirty="0" smtClean="0"/>
              <a:t>Kalendár slúži ako praktická pomôcka pre </a:t>
            </a:r>
            <a:r>
              <a:rPr lang="sk-SK" altLang="sk-SK" sz="2000" dirty="0"/>
              <a:t>ľahšiu orientáciu žiadateľov v termínoch plnenia jednotlivých podmienok. </a:t>
            </a:r>
            <a:endParaRPr lang="sk-SK" altLang="sk-SK" sz="2000" dirty="0" smtClean="0"/>
          </a:p>
          <a:p>
            <a:pPr marL="0" lvl="1"/>
            <a:endParaRPr lang="sk-SK" altLang="sk-SK" sz="2000" dirty="0" smtClean="0"/>
          </a:p>
          <a:p>
            <a:r>
              <a:rPr lang="sk-SK" altLang="sk-SK" sz="2000" u="sng" dirty="0" smtClean="0"/>
              <a:t>Kalendár termínov poskytuje informácie o:</a:t>
            </a:r>
            <a:endParaRPr lang="sk-SK" altLang="sk-SK" sz="2000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altLang="sk-SK" sz="2000" dirty="0"/>
              <a:t>p</a:t>
            </a:r>
            <a:r>
              <a:rPr lang="sk-SK" altLang="sk-SK" sz="2000" dirty="0" smtClean="0"/>
              <a:t>odmienkach, </a:t>
            </a:r>
            <a:r>
              <a:rPr lang="sk-SK" altLang="sk-SK" sz="2000" dirty="0"/>
              <a:t>ktoré sú žiadatelia povinní plniť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altLang="sk-SK" sz="2000" dirty="0"/>
              <a:t>prehľad podľa jednotlivých opatrení </a:t>
            </a:r>
            <a:r>
              <a:rPr lang="sk-SK" altLang="sk-SK" sz="2000" dirty="0" smtClean="0"/>
              <a:t>PRV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altLang="sk-SK" sz="2000" dirty="0"/>
              <a:t>konečné termíny pre podanie žiadostí o </a:t>
            </a:r>
            <a:r>
              <a:rPr lang="sk-SK" altLang="sk-SK" sz="2000" dirty="0" smtClean="0"/>
              <a:t>podpory, atď.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9835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23883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Priame podpory</a:t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Kampaň 2018, Kalendár termínov pre neprojektové opatrenia PRV</a:t>
            </a:r>
            <a:endParaRPr lang="sk-SK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15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9691818" y="2263589"/>
            <a:ext cx="2124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altLang="sk-SK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www.apa.sk</a:t>
            </a:r>
            <a:endParaRPr lang="sk-SK" altLang="sk-SK" sz="2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b="2962"/>
          <a:stretch/>
        </p:blipFill>
        <p:spPr>
          <a:xfrm>
            <a:off x="726141" y="1665856"/>
            <a:ext cx="8526834" cy="46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6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23883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Priame podpory</a:t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Č</a:t>
            </a:r>
            <a:r>
              <a:rPr lang="sk-SK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 odporúčame žiadateľom?</a:t>
            </a:r>
            <a:endParaRPr lang="sk-SK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16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714102" y="1730876"/>
            <a:ext cx="107289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sk-SK" altLang="sk-SK" sz="2200" dirty="0"/>
          </a:p>
          <a:p>
            <a:pPr lvl="1">
              <a:defRPr/>
            </a:pPr>
            <a:endParaRPr lang="sk-SK" altLang="sk-SK" sz="2200" dirty="0"/>
          </a:p>
          <a:p>
            <a:pPr>
              <a:defRPr/>
            </a:pPr>
            <a:endParaRPr lang="sk-SK" altLang="sk-SK" sz="2200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155582448"/>
              </p:ext>
            </p:extLst>
          </p:nvPr>
        </p:nvGraphicFramePr>
        <p:xfrm>
          <a:off x="646111" y="1576602"/>
          <a:ext cx="11075626" cy="4623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50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6536"/>
          </a:xfrm>
        </p:spPr>
        <p:txBody>
          <a:bodyPr/>
          <a:lstStyle/>
          <a:p>
            <a:r>
              <a:rPr lang="sk-SK" sz="3600" dirty="0" smtClean="0"/>
              <a:t>Projektové podpory</a:t>
            </a:r>
            <a:endParaRPr lang="sk-SK" sz="36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61319" y="1550408"/>
            <a:ext cx="1081628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PPA je poskytovateľom príspevku projektovo orientovaných opatrení z </a:t>
            </a:r>
          </a:p>
          <a:p>
            <a:pPr marL="0" indent="0" algn="ctr">
              <a:buNone/>
            </a:pPr>
            <a:r>
              <a:rPr lang="sk-SK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EPFRV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(</a:t>
            </a:r>
            <a:r>
              <a:rPr lang="sk-SK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Európsky poľnohospodársky fond pre rozvoj 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vidieka)</a:t>
            </a:r>
          </a:p>
          <a:p>
            <a:pPr marL="0" indent="0" algn="ctr">
              <a:buNone/>
            </a:pP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* * * </a:t>
            </a:r>
          </a:p>
          <a:p>
            <a:pPr marL="0" indent="0" algn="ctr">
              <a:buNone/>
            </a:pP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Poskytnutie príspevku z EPFRV predstavuje investície týkajúce sa opatrení Plánu rozvoja vidieka 2014 – 2020 (PRV)</a:t>
            </a:r>
          </a:p>
          <a:p>
            <a:pPr marL="0" indent="0" algn="ctr">
              <a:buNone/>
            </a:pP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* * *</a:t>
            </a:r>
          </a:p>
          <a:p>
            <a:pPr marL="0" indent="0" algn="ctr">
              <a:buNone/>
            </a:pP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 súvislosti s podporami do živočíšnej výroby, konkrétne oviec a kôz, sú prostredníctvom II. Piliera zadefinované tieto opatrenia:</a:t>
            </a:r>
          </a:p>
          <a:p>
            <a:pPr marL="0" indent="0" algn="ctr">
              <a:buNone/>
            </a:pPr>
            <a:r>
              <a:rPr lang="sk-SK" b="1" dirty="0"/>
              <a:t>o</a:t>
            </a:r>
            <a:r>
              <a:rPr lang="sk-SK" b="1" dirty="0" smtClean="0"/>
              <a:t>patrenie 4, </a:t>
            </a:r>
            <a:r>
              <a:rPr lang="sk-SK" b="1" dirty="0"/>
              <a:t>p</a:t>
            </a:r>
            <a:r>
              <a:rPr lang="sk-SK" b="1" dirty="0" smtClean="0"/>
              <a:t>odopatrenie 4.1</a:t>
            </a:r>
          </a:p>
          <a:p>
            <a:pPr marL="0" indent="0" algn="ctr">
              <a:buNone/>
            </a:pPr>
            <a:r>
              <a:rPr lang="sk-SK" b="1" dirty="0"/>
              <a:t>o</a:t>
            </a:r>
            <a:r>
              <a:rPr lang="sk-SK" b="1" dirty="0" smtClean="0"/>
              <a:t>patrenie 6, </a:t>
            </a:r>
            <a:r>
              <a:rPr lang="sk-SK" b="1" dirty="0" err="1" smtClean="0"/>
              <a:t>podopatrenie</a:t>
            </a:r>
            <a:r>
              <a:rPr lang="sk-SK" b="1" dirty="0" smtClean="0"/>
              <a:t> 6.1 a 6.3</a:t>
            </a:r>
          </a:p>
          <a:p>
            <a:pPr marL="0" indent="0" algn="ctr">
              <a:buNone/>
            </a:pPr>
            <a:endParaRPr lang="sk-SK" dirty="0" smtClean="0"/>
          </a:p>
          <a:p>
            <a:pPr algn="ctr"/>
            <a:endParaRPr lang="sk-SK" dirty="0"/>
          </a:p>
          <a:p>
            <a:pPr algn="ctr"/>
            <a:endParaRPr lang="sk-SK" dirty="0" smtClean="0"/>
          </a:p>
          <a:p>
            <a:pPr marL="0" indent="0" algn="ctr">
              <a:buNone/>
            </a:pPr>
            <a:endParaRPr lang="sk-SK" sz="1200" dirty="0" smtClean="0"/>
          </a:p>
          <a:p>
            <a:pPr algn="ctr"/>
            <a:endParaRPr lang="sk-SK" dirty="0" smtClean="0"/>
          </a:p>
          <a:p>
            <a:pPr algn="ctr"/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17</a:t>
            </a:fld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11459"/>
            <a:ext cx="2661292" cy="6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Projektové podpory</a:t>
            </a: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772" y="1853248"/>
            <a:ext cx="10846963" cy="46176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Opatrenie 4.</a:t>
            </a:r>
            <a:r>
              <a:rPr lang="sk-SK" dirty="0" smtClean="0"/>
              <a:t>: </a:t>
            </a:r>
            <a:r>
              <a:rPr lang="sk-SK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Investície </a:t>
            </a:r>
            <a:r>
              <a:rPr lang="sk-SK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do hmotného </a:t>
            </a:r>
            <a:r>
              <a:rPr lang="sk-SK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majetku</a:t>
            </a:r>
            <a:endParaRPr lang="sk-SK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sk-SK" dirty="0" smtClean="0"/>
              <a:t>			    </a:t>
            </a:r>
            <a:r>
              <a:rPr lang="sk-SK" dirty="0"/>
              <a:t>časť A) Investície do hmotného majetku prospievajúce k zlepšeniu 				    </a:t>
            </a:r>
            <a:r>
              <a:rPr lang="sk-SK" dirty="0" smtClean="0"/>
              <a:t>       konkurencieschopnosti</a:t>
            </a:r>
            <a:r>
              <a:rPr lang="sk-SK" dirty="0"/>
              <a:t>, </a:t>
            </a:r>
            <a:r>
              <a:rPr lang="sk-SK" dirty="0" smtClean="0"/>
              <a:t>využívania </a:t>
            </a:r>
            <a:r>
              <a:rPr lang="sk-SK" dirty="0"/>
              <a:t>vody a OZE v poľnohospodárstve</a:t>
            </a:r>
          </a:p>
          <a:p>
            <a:pPr marL="0" indent="0">
              <a:buNone/>
            </a:pP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Rozsah </a:t>
            </a:r>
            <a:r>
              <a:rPr lang="sk-SK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činností v rámci </a:t>
            </a:r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Opatrenia </a:t>
            </a:r>
            <a:r>
              <a:rPr lang="sk-SK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4</a:t>
            </a:r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</a:t>
            </a:r>
            <a:endParaRPr lang="sk-S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Zámerom </a:t>
            </a:r>
            <a:r>
              <a:rPr lang="sk-SK" dirty="0"/>
              <a:t>podopatrenia je pomôcť v reštrukturalizácii  fariem  - prioritne orientovaných na živočíšnu a špecializovanú rastlinnú výrobu.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Podpora poľnohospodárskych podnikov má charakter spolufinancovania stavebných investícií a investícií do novej techniky a technológií. </a:t>
            </a:r>
          </a:p>
          <a:p>
            <a:pPr marL="0" indent="0" algn="ctr">
              <a:buNone/>
            </a:pPr>
            <a:endParaRPr lang="sk-SK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18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48331" y="6103221"/>
            <a:ext cx="2661292" cy="660604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139818" y="2928616"/>
            <a:ext cx="9149969" cy="14717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Podopatrenie </a:t>
            </a:r>
            <a:r>
              <a:rPr lang="sk-SK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4.1</a:t>
            </a: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.:  </a:t>
            </a:r>
            <a:r>
              <a:rPr lang="sk-SK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Podpora </a:t>
            </a:r>
            <a:r>
              <a:rPr lang="sk-SK" dirty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investície do poľnohospodárskych </a:t>
            </a:r>
            <a:r>
              <a:rPr lang="sk-SK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podnikov</a:t>
            </a:r>
          </a:p>
          <a:p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k-SK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Oblasť </a:t>
            </a:r>
            <a:r>
              <a:rPr lang="sk-SK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č. 2</a:t>
            </a:r>
            <a:r>
              <a:rPr 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</a:t>
            </a:r>
            <a:r>
              <a:rPr lang="sk-SK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Živočíšna výroba</a:t>
            </a:r>
            <a:endParaRPr lang="sk-SK" dirty="0">
              <a:ln w="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1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Projektové podpory</a:t>
            </a: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Zástupný objekt pre obsah 2"/>
          <p:cNvSpPr>
            <a:spLocks noGrp="1"/>
          </p:cNvSpPr>
          <p:nvPr>
            <p:ph idx="1"/>
          </p:nvPr>
        </p:nvSpPr>
        <p:spPr>
          <a:xfrm>
            <a:off x="477795" y="1485578"/>
            <a:ext cx="10577383" cy="4753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Opatrenie 6</a:t>
            </a:r>
            <a:r>
              <a:rPr lang="sk-SK" dirty="0"/>
              <a:t>: 	</a:t>
            </a:r>
            <a:r>
              <a:rPr lang="sk-SK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Rozvoj poľnohospodárskych podnikov a podnikania</a:t>
            </a:r>
          </a:p>
          <a:p>
            <a:pPr marL="0" indent="0">
              <a:buNone/>
            </a:pPr>
            <a:r>
              <a:rPr lang="sk-SK" dirty="0"/>
              <a:t> 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19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477795" y="2150254"/>
            <a:ext cx="10512967" cy="14717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>
                <a:solidFill>
                  <a:srgbClr val="FF0000"/>
                </a:solidFill>
              </a:rPr>
              <a:t>Podopatrenie 6.1</a:t>
            </a:r>
            <a:r>
              <a:rPr lang="sk-SK" dirty="0"/>
              <a:t>: </a:t>
            </a:r>
            <a:r>
              <a:rPr lang="sk-SK" dirty="0" smtClean="0"/>
              <a:t>  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Pomoc </a:t>
            </a:r>
            <a:r>
              <a:rPr lang="sk-SK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na začatie podnikania mladých 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poľnohospodárov</a:t>
            </a:r>
          </a:p>
          <a:p>
            <a:endParaRPr lang="sk-SK" dirty="0"/>
          </a:p>
          <a:p>
            <a:r>
              <a:rPr lang="sk-SK" dirty="0">
                <a:solidFill>
                  <a:srgbClr val="FF0000"/>
                </a:solidFill>
              </a:rPr>
              <a:t>Podopatrenie 6.3</a:t>
            </a:r>
            <a:r>
              <a:rPr lang="sk-SK" dirty="0"/>
              <a:t>: </a:t>
            </a:r>
            <a:r>
              <a:rPr lang="sk-SK" dirty="0" smtClean="0"/>
              <a:t>  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Pomoc </a:t>
            </a:r>
            <a:r>
              <a:rPr lang="sk-SK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na začatie podnikateľskej činnosti pre malé poľnohospodárske 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		     podniky</a:t>
            </a:r>
            <a:endParaRPr 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48331" y="6103221"/>
            <a:ext cx="2661292" cy="660604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24" y="3818220"/>
            <a:ext cx="3758094" cy="255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4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1306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Priame podpory - rozdelenie</a:t>
            </a: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2</a:t>
            </a:fld>
            <a:endParaRPr lang="sk-SK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733245" y="1535502"/>
            <a:ext cx="10457493" cy="5035627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endParaRPr lang="sk-SK" altLang="sk-SK" sz="1100" dirty="0" smtClean="0">
              <a:solidFill>
                <a:srgbClr val="008000"/>
              </a:solidFill>
            </a:endParaRPr>
          </a:p>
          <a:p>
            <a:pPr marL="0" indent="0">
              <a:buNone/>
              <a:defRPr/>
            </a:pPr>
            <a:r>
              <a:rPr lang="sk-SK" altLang="sk-SK" sz="2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</a:t>
            </a:r>
            <a:r>
              <a:rPr lang="sk-SK" altLang="sk-SK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árodné </a:t>
            </a:r>
            <a:r>
              <a:rPr lang="sk-SK" altLang="sk-SK" sz="2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podpory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sk-SK" altLang="sk-SK" sz="2100" dirty="0"/>
              <a:t>doplnková vnútroštátna platba na dobytčie jednotky podľa jednotlivých kategórií (DJ</a:t>
            </a:r>
            <a:r>
              <a:rPr lang="sk-SK" altLang="sk-SK" sz="2100" dirty="0" smtClean="0"/>
              <a:t>) – NV SR č.152/2013 Z. z. v zn. n. p. </a:t>
            </a:r>
          </a:p>
          <a:p>
            <a:pPr marL="457200" lvl="1" indent="0">
              <a:buNone/>
              <a:defRPr/>
            </a:pPr>
            <a:r>
              <a:rPr lang="sk-SK" altLang="sk-SK" sz="2100" dirty="0"/>
              <a:t> </a:t>
            </a:r>
            <a:r>
              <a:rPr lang="sk-SK" altLang="sk-SK" sz="2100" dirty="0" smtClean="0"/>
              <a:t>   - </a:t>
            </a:r>
            <a:r>
              <a:rPr lang="sk-SK" altLang="sk-SK" sz="2000" u="sng" dirty="0" smtClean="0"/>
              <a:t>ovce</a:t>
            </a:r>
            <a:r>
              <a:rPr lang="sk-SK" altLang="sk-SK" sz="2000" u="sng" dirty="0"/>
              <a:t>, kozy </a:t>
            </a:r>
            <a:r>
              <a:rPr lang="sk-SK" altLang="sk-SK" sz="2000" u="sng" dirty="0" smtClean="0"/>
              <a:t>nad 12 mesiacov (OVKO)</a:t>
            </a:r>
          </a:p>
          <a:p>
            <a:pPr marL="0" lvl="2" indent="0">
              <a:buNone/>
              <a:defRPr/>
            </a:pPr>
            <a:r>
              <a:rPr lang="sk-SK" altLang="sk-SK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</a:t>
            </a:r>
            <a:r>
              <a:rPr lang="sk-SK" altLang="sk-SK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sk-SK" altLang="sk-SK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rámci jednotnej žiadosti – </a:t>
            </a:r>
            <a:r>
              <a:rPr lang="sk-SK" altLang="sk-SK" sz="2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viazané platby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sk-SK" altLang="sk-SK" sz="2000" u="sng" dirty="0" smtClean="0"/>
              <a:t>na chov bahníc, jariek a kôz (VBJK)</a:t>
            </a:r>
          </a:p>
          <a:p>
            <a:pPr marL="0" indent="0">
              <a:buNone/>
              <a:defRPr/>
            </a:pPr>
            <a:endParaRPr lang="sk-SK" altLang="sk-SK" sz="10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sk-SK" altLang="sk-SK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 rámci </a:t>
            </a:r>
            <a:r>
              <a:rPr lang="sk-SK" altLang="sk-SK" sz="2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neprojektových opatrení PRV</a:t>
            </a:r>
            <a:r>
              <a:rPr lang="sk-SK" altLang="sk-SK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  <a:endParaRPr lang="sk-SK" altLang="sk-SK" sz="22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717550" indent="-269875">
              <a:buFont typeface="Arial" panose="020B0604020202020204" pitchFamily="34" charset="0"/>
              <a:buChar char="•"/>
              <a:defRPr/>
            </a:pPr>
            <a:r>
              <a:rPr lang="sk-SK" altLang="sk-SK" u="sng" dirty="0" smtClean="0"/>
              <a:t>na </a:t>
            </a:r>
            <a:r>
              <a:rPr lang="sk-SK" altLang="sk-SK" u="sng" dirty="0"/>
              <a:t>chov a udržanie ohrozených druhov zvierat (AKZ)</a:t>
            </a:r>
          </a:p>
          <a:p>
            <a:pPr marL="914400" lvl="2" indent="0">
              <a:buNone/>
              <a:defRPr/>
            </a:pPr>
            <a:r>
              <a:rPr lang="sk-SK" altLang="sk-SK" sz="2100" dirty="0" smtClean="0"/>
              <a:t>- </a:t>
            </a:r>
            <a:r>
              <a:rPr lang="sk-SK" altLang="sk-SK" sz="2100" u="sng" dirty="0" smtClean="0"/>
              <a:t>ovce</a:t>
            </a:r>
            <a:r>
              <a:rPr lang="sk-SK" altLang="sk-SK" sz="2100" dirty="0" smtClean="0"/>
              <a:t> </a:t>
            </a:r>
            <a:r>
              <a:rPr lang="sk-SK" altLang="sk-SK" sz="2100" dirty="0"/>
              <a:t>– </a:t>
            </a:r>
            <a:r>
              <a:rPr lang="sk-SK" altLang="sk-SK" sz="2100" dirty="0" smtClean="0"/>
              <a:t>valaška pôvodná, askánske </a:t>
            </a:r>
            <a:r>
              <a:rPr lang="sk-SK" altLang="sk-SK" sz="2100" dirty="0" err="1" smtClean="0"/>
              <a:t>merino</a:t>
            </a:r>
            <a:r>
              <a:rPr lang="sk-SK" altLang="sk-SK" sz="2100" dirty="0" smtClean="0"/>
              <a:t> a od </a:t>
            </a:r>
            <a:r>
              <a:rPr lang="sk-SK" altLang="sk-SK" sz="2100" dirty="0"/>
              <a:t>r. 2017 doplnené zošľachtená </a:t>
            </a:r>
            <a:r>
              <a:rPr lang="sk-SK" altLang="sk-SK" sz="2100" dirty="0" smtClean="0"/>
              <a:t>valaška a </a:t>
            </a:r>
            <a:r>
              <a:rPr lang="sk-SK" altLang="sk-SK" sz="2100" dirty="0"/>
              <a:t>cigája</a:t>
            </a:r>
          </a:p>
          <a:p>
            <a:pPr marL="914400" lvl="2" indent="0">
              <a:buNone/>
              <a:defRPr/>
            </a:pPr>
            <a:r>
              <a:rPr lang="sk-SK" altLang="sk-SK" sz="2100" dirty="0" smtClean="0"/>
              <a:t>- </a:t>
            </a:r>
            <a:r>
              <a:rPr lang="sk-SK" altLang="sk-SK" sz="2100" u="sng" dirty="0" smtClean="0"/>
              <a:t>kozy</a:t>
            </a:r>
            <a:r>
              <a:rPr lang="sk-SK" altLang="sk-SK" sz="2100" dirty="0" smtClean="0"/>
              <a:t> - biela </a:t>
            </a:r>
            <a:r>
              <a:rPr lang="sk-SK" altLang="sk-SK" sz="2100" dirty="0"/>
              <a:t>krátkosrstá a hnedá </a:t>
            </a:r>
            <a:r>
              <a:rPr lang="sk-SK" altLang="sk-SK" sz="2100" dirty="0" smtClean="0"/>
              <a:t>krátkosrstá</a:t>
            </a:r>
            <a:endParaRPr lang="sk-SK" altLang="sk-SK" sz="21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  <p:sp>
        <p:nvSpPr>
          <p:cNvPr id="4" name="Oválna bublina 3"/>
          <p:cNvSpPr/>
          <p:nvPr/>
        </p:nvSpPr>
        <p:spPr>
          <a:xfrm>
            <a:off x="7109339" y="3110753"/>
            <a:ext cx="4628558" cy="1171162"/>
          </a:xfrm>
          <a:prstGeom prst="wedgeEllipseCallout">
            <a:avLst>
              <a:gd name="adj1" fmla="val -80321"/>
              <a:gd name="adj2" fmla="val -75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defRPr/>
            </a:pPr>
            <a:r>
              <a:rPr lang="sk-SK" altLang="sk-SK" b="1" dirty="0">
                <a:solidFill>
                  <a:schemeClr val="bg1"/>
                </a:solidFill>
              </a:rPr>
              <a:t>Z</a:t>
            </a:r>
            <a:r>
              <a:rPr lang="sk-SK" altLang="sk-SK" b="1" dirty="0" smtClean="0">
                <a:solidFill>
                  <a:schemeClr val="bg1"/>
                </a:solidFill>
              </a:rPr>
              <a:t>mena </a:t>
            </a:r>
            <a:r>
              <a:rPr lang="sk-SK" altLang="sk-SK" b="1" dirty="0">
                <a:solidFill>
                  <a:schemeClr val="bg1"/>
                </a:solidFill>
              </a:rPr>
              <a:t>od roku </a:t>
            </a:r>
            <a:r>
              <a:rPr lang="sk-SK" altLang="sk-SK" b="1" dirty="0" smtClean="0">
                <a:solidFill>
                  <a:schemeClr val="bg1"/>
                </a:solidFill>
              </a:rPr>
              <a:t>2018: predkladanie žiadostí do 28. februára! </a:t>
            </a:r>
            <a:endParaRPr lang="sk-SK" alt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1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Projektové podpory</a:t>
            </a: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idx="1"/>
          </p:nvPr>
        </p:nvSpPr>
        <p:spPr>
          <a:xfrm>
            <a:off x="646110" y="1363072"/>
            <a:ext cx="10977478" cy="46773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Podopatrenie </a:t>
            </a:r>
            <a:r>
              <a:rPr lang="sk-SK" dirty="0">
                <a:solidFill>
                  <a:srgbClr val="FF0000"/>
                </a:solidFill>
              </a:rPr>
              <a:t>6.1 </a:t>
            </a:r>
            <a:r>
              <a:rPr lang="sk-SK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Podpora na začatie podnikateľskej činnosti pre mladých poľnohospodárov </a:t>
            </a:r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pPr marL="0" indent="0" algn="ctr">
              <a:buNone/>
            </a:pPr>
            <a:r>
              <a:rPr lang="sk-SK" dirty="0" smtClean="0"/>
              <a:t>*</a:t>
            </a: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endParaRPr lang="sk-S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ž</a:t>
            </a:r>
            <a:r>
              <a:rPr lang="sk-SK" dirty="0" smtClean="0"/>
              <a:t>iadateľ musí mať vek do 40 rokov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zakladajú </a:t>
            </a:r>
            <a:r>
              <a:rPr lang="sk-SK" dirty="0"/>
              <a:t>poľnohospodársky podnik </a:t>
            </a:r>
            <a:r>
              <a:rPr lang="sk-SK" dirty="0" smtClean="0"/>
              <a:t>po prvý </a:t>
            </a:r>
            <a:r>
              <a:rPr lang="sk-SK" dirty="0"/>
              <a:t>krát, resp. </a:t>
            </a:r>
            <a:r>
              <a:rPr lang="sk-SK" dirty="0" smtClean="0"/>
              <a:t>podporuje sa generačná </a:t>
            </a:r>
            <a:r>
              <a:rPr lang="sk-SK" dirty="0"/>
              <a:t>výmena na vidieku. </a:t>
            </a:r>
            <a:endParaRPr lang="sk-SK" dirty="0" smtClean="0"/>
          </a:p>
          <a:p>
            <a:pPr marL="0" indent="0">
              <a:buNone/>
            </a:pP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20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48331" y="6103221"/>
            <a:ext cx="2661292" cy="660604"/>
          </a:xfrm>
          <a:prstGeom prst="rect">
            <a:avLst/>
          </a:prstGeom>
        </p:spPr>
      </p:pic>
      <p:sp>
        <p:nvSpPr>
          <p:cNvPr id="9" name="Vývojový diagram: dokument 8"/>
          <p:cNvSpPr/>
          <p:nvPr/>
        </p:nvSpPr>
        <p:spPr>
          <a:xfrm>
            <a:off x="884543" y="2152904"/>
            <a:ext cx="10173058" cy="963827"/>
          </a:xfrm>
          <a:prstGeom prst="flowChartDocumen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 </a:t>
            </a:r>
            <a:r>
              <a:rPr 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všetky akcie platí základná výška podpory </a:t>
            </a:r>
            <a:r>
              <a:rPr lang="sk-SK" dirty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100%</a:t>
            </a:r>
            <a:r>
              <a:rPr 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z celkových oprávnených výdavkov, max. do výšky </a:t>
            </a:r>
            <a:r>
              <a:rPr lang="sk-SK" dirty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50 000</a:t>
            </a:r>
            <a:r>
              <a:rPr lang="sk-SK" dirty="0" smtClean="0">
                <a:ln w="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€ </a:t>
            </a:r>
            <a:r>
              <a:rPr 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jeden </a:t>
            </a:r>
            <a:r>
              <a:rPr lang="sk-SK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poľnohosp</a:t>
            </a:r>
            <a:r>
              <a:rPr lang="sk-S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podnik</a:t>
            </a:r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sk-SK" dirty="0" smtClean="0"/>
          </a:p>
        </p:txBody>
      </p:sp>
      <p:sp>
        <p:nvSpPr>
          <p:cNvPr id="10" name="Vývojový diagram: dokument 9"/>
          <p:cNvSpPr/>
          <p:nvPr/>
        </p:nvSpPr>
        <p:spPr>
          <a:xfrm>
            <a:off x="965942" y="4734602"/>
            <a:ext cx="10337815" cy="1305866"/>
          </a:xfrm>
          <a:prstGeom prst="flowChartDocument">
            <a:avLst/>
          </a:prstGeom>
          <a:solidFill>
            <a:srgbClr val="00B050">
              <a:alpha val="5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K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>
                <a:solidFill>
                  <a:srgbClr val="FFC000"/>
                </a:solidFill>
              </a:rPr>
              <a:t>23.10.2018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bolo prostriedkov </a:t>
            </a:r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PRV SR 2014 </a:t>
            </a:r>
            <a:r>
              <a:rPr lang="sk-SK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– 2020 </a:t>
            </a:r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podporených </a:t>
            </a:r>
            <a:r>
              <a:rPr lang="sk-SK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307 </a:t>
            </a:r>
            <a:r>
              <a:rPr lang="sk-SK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fariem v celkovej výške </a:t>
            </a:r>
            <a:r>
              <a:rPr lang="sk-SK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58,9</a:t>
            </a:r>
            <a:r>
              <a:rPr lang="sk-SK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mil</a:t>
            </a:r>
            <a:r>
              <a:rPr lang="sk-SK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EUR </a:t>
            </a:r>
            <a:r>
              <a:rPr lang="sk-SK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 </a:t>
            </a:r>
            <a:r>
              <a:rPr lang="sk-SK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318</a:t>
            </a:r>
            <a:r>
              <a:rPr lang="sk-SK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mladých poľnohospodárov </a:t>
            </a:r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 celkovej výške </a:t>
            </a:r>
            <a:r>
              <a:rPr lang="sk-SK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11,1</a:t>
            </a:r>
            <a:r>
              <a:rPr lang="sk-SK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mil</a:t>
            </a:r>
            <a:r>
              <a:rPr lang="sk-SK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EUR. </a:t>
            </a: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pPr/>
              <a:t>21</a:t>
            </a:fld>
            <a:endParaRPr lang="sk-SK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702011" y="358827"/>
            <a:ext cx="9839468" cy="1317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Projektové podpory  </a:t>
            </a:r>
          </a:p>
          <a:p>
            <a:pPr>
              <a:spcBef>
                <a:spcPts val="0"/>
              </a:spcBef>
            </a:pPr>
            <a:r>
              <a:rPr lang="sk-SK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Čo plánujeme na rok 2019?</a:t>
            </a: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48331" y="6103221"/>
            <a:ext cx="2661292" cy="660604"/>
          </a:xfrm>
          <a:prstGeom prst="rect">
            <a:avLst/>
          </a:prstGeom>
        </p:spPr>
      </p:pic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702011" y="1739499"/>
            <a:ext cx="10312198" cy="419548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V</a:t>
            </a:r>
            <a:r>
              <a:rPr lang="sk-SK" dirty="0" smtClean="0"/>
              <a:t> </a:t>
            </a:r>
            <a:r>
              <a:rPr lang="sk-SK" dirty="0"/>
              <a:t>roku 2019 </a:t>
            </a:r>
            <a:r>
              <a:rPr lang="sk-SK" dirty="0" smtClean="0"/>
              <a:t>bude PPA </a:t>
            </a:r>
            <a:r>
              <a:rPr lang="sk-SK" dirty="0" smtClean="0">
                <a:solidFill>
                  <a:srgbClr val="FFC000"/>
                </a:solidFill>
              </a:rPr>
              <a:t>pokračovať </a:t>
            </a:r>
            <a:r>
              <a:rPr lang="sk-SK" dirty="0">
                <a:solidFill>
                  <a:srgbClr val="FFC000"/>
                </a:solidFill>
              </a:rPr>
              <a:t>vo vyplácaní </a:t>
            </a:r>
            <a:r>
              <a:rPr lang="sk-SK" dirty="0"/>
              <a:t>uvedených podopatrení, </a:t>
            </a:r>
            <a:r>
              <a:rPr lang="sk-SK" dirty="0" smtClean="0"/>
              <a:t>vrátane </a:t>
            </a:r>
            <a:r>
              <a:rPr lang="sk-SK" dirty="0"/>
              <a:t>podopatrenia </a:t>
            </a:r>
            <a:r>
              <a:rPr lang="sk-SK" dirty="0" smtClean="0"/>
              <a:t>6.3</a:t>
            </a:r>
            <a:r>
              <a:rPr lang="sk-SK" dirty="0"/>
              <a:t> Pomoc na začatie podnikateľskej činnosti pre malé poľnohospodárske </a:t>
            </a:r>
            <a:r>
              <a:rPr lang="sk-SK" dirty="0" smtClean="0"/>
              <a:t>podniky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V krátkej dobe sa začne aj s </a:t>
            </a:r>
            <a:r>
              <a:rPr lang="sk-SK" dirty="0">
                <a:solidFill>
                  <a:srgbClr val="FFC000"/>
                </a:solidFill>
              </a:rPr>
              <a:t>preplácaním žiadostí o platbu </a:t>
            </a:r>
            <a:r>
              <a:rPr lang="sk-SK" dirty="0"/>
              <a:t>- v rámci integrovaných projektov spolupráce </a:t>
            </a:r>
            <a:r>
              <a:rPr lang="sk-SK" b="1" dirty="0"/>
              <a:t>16.4. </a:t>
            </a:r>
            <a:r>
              <a:rPr lang="sk-SK" dirty="0"/>
              <a:t>– kde na platforme vytvorenia krátkeho dodávateľského reťazca alebo miestneho trhu sú príjemcom podpôr aj farmári – </a:t>
            </a:r>
            <a:r>
              <a:rPr lang="sk-SK" dirty="0">
                <a:solidFill>
                  <a:srgbClr val="FFC000"/>
                </a:solidFill>
              </a:rPr>
              <a:t>chovatelia oviec a kôz, spracovanie  a predaj produktov z nich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00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8904"/>
          </a:xfrm>
        </p:spPr>
        <p:txBody>
          <a:bodyPr>
            <a:normAutofit fontScale="90000"/>
          </a:bodyPr>
          <a:lstStyle/>
          <a:p>
            <a:r>
              <a:rPr lang="sk-SK" sz="4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Štátna pomoc</a:t>
            </a:r>
            <a:endParaRPr lang="sk-SK" sz="4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63388" y="2311358"/>
            <a:ext cx="10690412" cy="2543306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Predstavuje formu podpory pre poľnohospodárov, spracovateľov, poľnohospodárskych produktov, rybárov a lesných hospodárov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Cieľ</a:t>
            </a:r>
            <a:r>
              <a:rPr lang="sk-SK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sk-SK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k-SK" dirty="0" smtClean="0"/>
              <a:t>Zvýšiť konkurencieschopnosť podnikateľských subjektov v rezorte pôdohospodárstva a zaručiť ich transparentné fungovanie v rámci jednotného európskeho trhu</a:t>
            </a:r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22</a:t>
            </a:fld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48331" y="6103221"/>
            <a:ext cx="2661292" cy="660604"/>
          </a:xfrm>
          <a:prstGeom prst="rect">
            <a:avLst/>
          </a:prstGeom>
        </p:spPr>
      </p:pic>
      <p:sp>
        <p:nvSpPr>
          <p:cNvPr id="8" name="Oválna bublina 7"/>
          <p:cNvSpPr/>
          <p:nvPr/>
        </p:nvSpPr>
        <p:spPr>
          <a:xfrm>
            <a:off x="6695296" y="376057"/>
            <a:ext cx="3051316" cy="1373487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Financovanie: štátny rozpočet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1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887" y="365126"/>
            <a:ext cx="10904913" cy="632402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Štátna pomoc</a:t>
            </a: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6211" y="1145813"/>
            <a:ext cx="11460741" cy="4793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 roku 2018 sa poskytuje podpora na </a:t>
            </a:r>
            <a:r>
              <a:rPr lang="sk-SK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päť opatrení</a:t>
            </a: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     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1. opatrenie: 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Štátna pomoc na kontrolu úžitkovosti, testovanie a odhad plemennej hodnoty hospodárskych zvierat </a:t>
            </a:r>
            <a:endParaRPr lang="sk-SK" sz="1000" b="1" dirty="0" smtClean="0"/>
          </a:p>
          <a:p>
            <a:pPr marL="0" indent="0">
              <a:buNone/>
            </a:pPr>
            <a:r>
              <a:rPr lang="sk-SK" u="sng" dirty="0" smtClean="0"/>
              <a:t>Schéma pomoci č. SA.46905(2016/XA) </a:t>
            </a:r>
          </a:p>
          <a:p>
            <a:pPr marL="0" indent="0">
              <a:buNone/>
            </a:pPr>
            <a:r>
              <a:rPr lang="sk-SK" u="sng" dirty="0" smtClean="0"/>
              <a:t>Cieľ</a:t>
            </a:r>
            <a:r>
              <a:rPr lang="sk-SK" dirty="0" smtClean="0"/>
              <a:t>: </a:t>
            </a:r>
            <a:r>
              <a:rPr lang="sk-SK" dirty="0"/>
              <a:t>P</a:t>
            </a:r>
            <a:r>
              <a:rPr lang="sk-SK" dirty="0" smtClean="0"/>
              <a:t>oskytnutie podpory podniku prostredníctvom úhrady oprávnených nákladov na kontrolu úžitkovosti , testovanie a odhad plemennej hodnoty hospodárskych zvierat za účelom určenia genetickej kvality a úžitkovosti.</a:t>
            </a:r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23</a:t>
            </a:fld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48331" y="6103221"/>
            <a:ext cx="2661292" cy="660604"/>
          </a:xfrm>
          <a:prstGeom prst="rect">
            <a:avLst/>
          </a:prstGeom>
        </p:spPr>
      </p:pic>
      <p:sp>
        <p:nvSpPr>
          <p:cNvPr id="10" name="Vývojový diagram: dokument 9"/>
          <p:cNvSpPr/>
          <p:nvPr/>
        </p:nvSpPr>
        <p:spPr>
          <a:xfrm>
            <a:off x="1164591" y="4817240"/>
            <a:ext cx="4168346" cy="1268627"/>
          </a:xfrm>
          <a:prstGeom prst="flowChartDocumen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k-SK" dirty="0"/>
              <a:t>Intenzita </a:t>
            </a:r>
            <a:r>
              <a:rPr lang="sk-SK" dirty="0" smtClean="0"/>
              <a:t>pomoci</a:t>
            </a:r>
            <a:r>
              <a:rPr lang="sk-SK" dirty="0"/>
              <a:t> </a:t>
            </a:r>
            <a:r>
              <a:rPr lang="sk-SK" dirty="0" smtClean="0"/>
              <a:t>je</a:t>
            </a:r>
          </a:p>
          <a:p>
            <a:pPr algn="ctr"/>
            <a:r>
              <a:rPr lang="sk-SK" dirty="0" smtClean="0"/>
              <a:t>maximálne </a:t>
            </a:r>
            <a:r>
              <a:rPr lang="sk-SK" b="1" dirty="0"/>
              <a:t>70% </a:t>
            </a:r>
            <a:r>
              <a:rPr lang="sk-SK" dirty="0"/>
              <a:t>oprávnených nákladov na výkon </a:t>
            </a:r>
            <a:r>
              <a:rPr lang="sk-SK" dirty="0" smtClean="0"/>
              <a:t>kontrol.</a:t>
            </a:r>
            <a:endParaRPr lang="sk-SK" dirty="0"/>
          </a:p>
        </p:txBody>
      </p:sp>
      <p:sp>
        <p:nvSpPr>
          <p:cNvPr id="14" name="Vývojový diagram: dokument 13"/>
          <p:cNvSpPr/>
          <p:nvPr/>
        </p:nvSpPr>
        <p:spPr>
          <a:xfrm>
            <a:off x="5736957" y="4834594"/>
            <a:ext cx="4168346" cy="1268627"/>
          </a:xfrm>
          <a:prstGeom prst="flowChartDocumen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k-SK" dirty="0"/>
              <a:t>Pomoc sa poskytuje ako </a:t>
            </a:r>
            <a:r>
              <a:rPr lang="sk-SK" b="1" dirty="0"/>
              <a:t>subvencovaná služba.</a:t>
            </a:r>
          </a:p>
        </p:txBody>
      </p:sp>
    </p:spTree>
    <p:extLst>
      <p:ext uri="{BB962C8B-B14F-4D97-AF65-F5344CB8AC3E}">
        <p14:creationId xmlns:p14="http://schemas.microsoft.com/office/powerpoint/2010/main" val="350833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48887" y="365126"/>
            <a:ext cx="10904913" cy="632402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Štátna pomoc</a:t>
            </a: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60717" y="1305098"/>
            <a:ext cx="10288794" cy="4077785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2. </a:t>
            </a:r>
            <a:r>
              <a:rPr lang="sk-SK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</a:t>
            </a:r>
            <a:r>
              <a:rPr lang="sk-SK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patrenie 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Štátna </a:t>
            </a:r>
            <a:r>
              <a:rPr lang="sk-SK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pomoc na založenie a vedenie plemennej knihy a </a:t>
            </a:r>
            <a:r>
              <a:rPr lang="sk-SK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plemenárskej evidencie</a:t>
            </a:r>
            <a:endParaRPr lang="sk-SK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sk-SK" u="sng" dirty="0" smtClean="0"/>
              <a:t>Schéma pomoci č.SA.46903(2016/XA)</a:t>
            </a:r>
          </a:p>
          <a:p>
            <a:pPr marL="0" indent="0">
              <a:buNone/>
            </a:pPr>
            <a:r>
              <a:rPr lang="sk-SK" u="sng" dirty="0" smtClean="0"/>
              <a:t>Cieľ</a:t>
            </a:r>
            <a:r>
              <a:rPr lang="sk-SK" dirty="0" smtClean="0"/>
              <a:t>: poskytnutie podpory podniku v poľnohospodárskej prvovýrobe na úhradu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oprávnených nákladov na administráciu spojenú so založením a vedením</a:t>
            </a:r>
          </a:p>
          <a:p>
            <a:pPr marL="0" indent="0">
              <a:buNone/>
            </a:pPr>
            <a:r>
              <a:rPr lang="sk-SK" dirty="0" smtClean="0"/>
              <a:t>         plemennej knihy a plemenárskej evidencie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.</a:t>
            </a:r>
          </a:p>
          <a:p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24</a:t>
            </a:fld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48331" y="6103221"/>
            <a:ext cx="2661292" cy="660604"/>
          </a:xfrm>
          <a:prstGeom prst="rect">
            <a:avLst/>
          </a:prstGeom>
        </p:spPr>
      </p:pic>
      <p:sp>
        <p:nvSpPr>
          <p:cNvPr id="9" name="Vývojový diagram: dokument 8"/>
          <p:cNvSpPr/>
          <p:nvPr/>
        </p:nvSpPr>
        <p:spPr>
          <a:xfrm>
            <a:off x="1011069" y="4567857"/>
            <a:ext cx="4168346" cy="1268627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k-SK" dirty="0"/>
              <a:t>Intenzita </a:t>
            </a:r>
            <a:r>
              <a:rPr lang="sk-SK" dirty="0" smtClean="0"/>
              <a:t>pomoci je </a:t>
            </a:r>
          </a:p>
          <a:p>
            <a:pPr algn="ctr"/>
            <a:r>
              <a:rPr lang="sk-SK" b="1" dirty="0" smtClean="0"/>
              <a:t>100</a:t>
            </a:r>
            <a:r>
              <a:rPr lang="sk-SK" b="1" dirty="0"/>
              <a:t>% </a:t>
            </a:r>
            <a:r>
              <a:rPr lang="sk-SK" dirty="0"/>
              <a:t>oprávnených </a:t>
            </a:r>
            <a:r>
              <a:rPr lang="sk-SK" dirty="0" smtClean="0"/>
              <a:t>nákladov.</a:t>
            </a:r>
            <a:endParaRPr lang="sk-SK" dirty="0"/>
          </a:p>
        </p:txBody>
      </p:sp>
      <p:sp>
        <p:nvSpPr>
          <p:cNvPr id="10" name="Vývojový diagram: dokument 9"/>
          <p:cNvSpPr/>
          <p:nvPr/>
        </p:nvSpPr>
        <p:spPr>
          <a:xfrm>
            <a:off x="5635530" y="4567857"/>
            <a:ext cx="4168346" cy="1268627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k-SK" dirty="0"/>
              <a:t>Pomoc sa poskytuje ako </a:t>
            </a:r>
            <a:r>
              <a:rPr lang="sk-SK" b="1" dirty="0"/>
              <a:t>subvencovaná služba</a:t>
            </a:r>
          </a:p>
        </p:txBody>
      </p:sp>
    </p:spTree>
    <p:extLst>
      <p:ext uri="{BB962C8B-B14F-4D97-AF65-F5344CB8AC3E}">
        <p14:creationId xmlns:p14="http://schemas.microsoft.com/office/powerpoint/2010/main" val="8762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8887" y="1282401"/>
            <a:ext cx="11571316" cy="2847996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3. </a:t>
            </a:r>
            <a:r>
              <a:rPr lang="sk-SK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opatrenie: 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Štátna </a:t>
            </a:r>
            <a:r>
              <a:rPr lang="sk-SK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pomoc na zabezpečenie účasti chovateľov a pestovateľov na </a:t>
            </a:r>
            <a:r>
              <a:rPr lang="sk-SK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výstavách</a:t>
            </a:r>
            <a:endParaRPr lang="sk-SK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sk-SK" u="sng" dirty="0" smtClean="0"/>
              <a:t>Schéma pomoci č.SA.46904(2016/XA)</a:t>
            </a:r>
          </a:p>
          <a:p>
            <a:pPr marL="0" indent="0">
              <a:buNone/>
            </a:pPr>
            <a:endParaRPr lang="sk-SK" sz="900" u="sng" dirty="0" smtClean="0"/>
          </a:p>
          <a:p>
            <a:pPr marL="0" indent="0">
              <a:buNone/>
            </a:pPr>
            <a:r>
              <a:rPr lang="sk-SK" u="sng" dirty="0" smtClean="0"/>
              <a:t>Cieľ</a:t>
            </a:r>
            <a:r>
              <a:rPr lang="sk-SK" dirty="0" smtClean="0"/>
              <a:t>: Podpora chovateľa alebo pestovateľa prostredníctvom zabezpečenia účasti chovateľov a pestovateľov na výstavách na území SR i v zahraničí.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25</a:t>
            </a:fld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48331" y="6103221"/>
            <a:ext cx="2661292" cy="660604"/>
          </a:xfrm>
          <a:prstGeom prst="rect">
            <a:avLst/>
          </a:prstGeom>
        </p:spPr>
      </p:pic>
      <p:sp>
        <p:nvSpPr>
          <p:cNvPr id="9" name="Vývojový diagram: dokument 8"/>
          <p:cNvSpPr/>
          <p:nvPr/>
        </p:nvSpPr>
        <p:spPr>
          <a:xfrm>
            <a:off x="1181066" y="4260073"/>
            <a:ext cx="4168346" cy="1268627"/>
          </a:xfrm>
          <a:prstGeom prst="flowChartDocumen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k-SK" dirty="0"/>
              <a:t>Intenzita </a:t>
            </a:r>
            <a:r>
              <a:rPr lang="sk-SK" dirty="0" smtClean="0"/>
              <a:t>pomoci je </a:t>
            </a:r>
          </a:p>
          <a:p>
            <a:pPr algn="ctr"/>
            <a:r>
              <a:rPr lang="sk-SK" b="1" dirty="0" smtClean="0"/>
              <a:t>100</a:t>
            </a:r>
            <a:r>
              <a:rPr lang="sk-SK" b="1" dirty="0"/>
              <a:t>% </a:t>
            </a:r>
            <a:r>
              <a:rPr lang="sk-SK" dirty="0"/>
              <a:t>oprávnených </a:t>
            </a:r>
            <a:r>
              <a:rPr lang="sk-SK" dirty="0" smtClean="0"/>
              <a:t>nákladov.</a:t>
            </a:r>
            <a:endParaRPr lang="sk-SK" dirty="0"/>
          </a:p>
        </p:txBody>
      </p:sp>
      <p:sp>
        <p:nvSpPr>
          <p:cNvPr id="12" name="Vývojový diagram: dokument 11"/>
          <p:cNvSpPr/>
          <p:nvPr/>
        </p:nvSpPr>
        <p:spPr>
          <a:xfrm>
            <a:off x="6033148" y="4260073"/>
            <a:ext cx="4168346" cy="1268627"/>
          </a:xfrm>
          <a:prstGeom prst="flowChartDocumen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k-SK" dirty="0" smtClean="0"/>
              <a:t>Pomoc sa poskytuje ako </a:t>
            </a:r>
            <a:r>
              <a:rPr lang="sk-SK" b="1" dirty="0" smtClean="0"/>
              <a:t>subvencovaná služba</a:t>
            </a:r>
            <a:r>
              <a:rPr lang="sk-SK" dirty="0" smtClean="0"/>
              <a:t>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48887" y="365126"/>
            <a:ext cx="10904913" cy="632402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Štátna pomoc</a:t>
            </a: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6210" y="1163782"/>
            <a:ext cx="11231594" cy="4477893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4. opatrenie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Minimálna </a:t>
            </a:r>
            <a:r>
              <a:rPr lang="sk-SK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pomoc na účasť spracovateľa  na výstave</a:t>
            </a:r>
          </a:p>
          <a:p>
            <a:pPr marL="0" indent="0">
              <a:buNone/>
            </a:pPr>
            <a:r>
              <a:rPr lang="sk-SK" u="sng" dirty="0" smtClean="0"/>
              <a:t>Schéma pomoci č.DM-3/2014</a:t>
            </a:r>
          </a:p>
          <a:p>
            <a:pPr marL="0" indent="0">
              <a:buNone/>
            </a:pPr>
            <a:r>
              <a:rPr lang="sk-SK" u="sng" dirty="0" smtClean="0"/>
              <a:t>Cieľ</a:t>
            </a:r>
            <a:r>
              <a:rPr lang="sk-SK" dirty="0" smtClean="0"/>
              <a:t>: Poskytovať pomoc na podporu účasti spracovateľa na výstavách, prezentácia spracovaných poľnohospodárskych výrobkov a výrobkov potravinárskeho priemyslu na domácom i zahraničnom trhu.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26</a:t>
            </a:fld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48331" y="6103221"/>
            <a:ext cx="2661292" cy="660604"/>
          </a:xfrm>
          <a:prstGeom prst="rect">
            <a:avLst/>
          </a:prstGeom>
        </p:spPr>
      </p:pic>
      <p:sp>
        <p:nvSpPr>
          <p:cNvPr id="9" name="Vývojový diagram: dokument 8"/>
          <p:cNvSpPr/>
          <p:nvPr/>
        </p:nvSpPr>
        <p:spPr>
          <a:xfrm>
            <a:off x="3078138" y="3904735"/>
            <a:ext cx="5538640" cy="196884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k-SK" dirty="0"/>
              <a:t>Intenzita </a:t>
            </a:r>
            <a:r>
              <a:rPr lang="sk-SK" dirty="0" smtClean="0"/>
              <a:t>pomoci je </a:t>
            </a:r>
            <a:r>
              <a:rPr lang="sk-SK" dirty="0"/>
              <a:t>do výšky </a:t>
            </a:r>
            <a:r>
              <a:rPr lang="sk-SK" b="1" dirty="0"/>
              <a:t>100%</a:t>
            </a:r>
            <a:r>
              <a:rPr lang="sk-SK" dirty="0"/>
              <a:t> oprávnených </a:t>
            </a:r>
            <a:r>
              <a:rPr lang="sk-SK" dirty="0" smtClean="0"/>
              <a:t>nákladov, </a:t>
            </a:r>
            <a:r>
              <a:rPr lang="sk-SK" dirty="0"/>
              <a:t>alebo </a:t>
            </a:r>
            <a:r>
              <a:rPr lang="sk-SK" dirty="0" smtClean="0"/>
              <a:t>výdavkov, najviac však </a:t>
            </a:r>
            <a:r>
              <a:rPr lang="sk-SK" b="1" dirty="0" smtClean="0"/>
              <a:t>do </a:t>
            </a:r>
            <a:r>
              <a:rPr lang="sk-SK" b="1" dirty="0"/>
              <a:t>výšky </a:t>
            </a:r>
            <a:r>
              <a:rPr lang="sk-SK" b="1" dirty="0" smtClean="0"/>
              <a:t>20 </a:t>
            </a:r>
            <a:r>
              <a:rPr lang="sk-SK" b="1" dirty="0"/>
              <a:t>000 EUR </a:t>
            </a:r>
            <a:r>
              <a:rPr lang="sk-SK" dirty="0"/>
              <a:t>na jednu výstavu </a:t>
            </a:r>
            <a:r>
              <a:rPr lang="sk-SK" dirty="0" smtClean="0"/>
              <a:t>v príslušnom </a:t>
            </a:r>
            <a:r>
              <a:rPr lang="sk-SK" dirty="0"/>
              <a:t>rozpočtovom </a:t>
            </a:r>
            <a:r>
              <a:rPr lang="sk-SK" dirty="0" smtClean="0"/>
              <a:t>roku.</a:t>
            </a:r>
            <a:endParaRPr lang="sk-SK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48887" y="365126"/>
            <a:ext cx="10904913" cy="6324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Štátna pomoc</a:t>
            </a: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3184" y="1294391"/>
            <a:ext cx="11471564" cy="2791578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5. opatrenie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Štátna </a:t>
            </a:r>
            <a:r>
              <a:rPr lang="sk-SK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pomoc na prijímanie znevýhodnených pracovníkov vo forme mzdových </a:t>
            </a:r>
            <a:r>
              <a:rPr lang="sk-SK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dotácií</a:t>
            </a:r>
            <a:endParaRPr lang="sk-SK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sk-SK" u="sng" dirty="0"/>
              <a:t>Schéma pomoci č.SA46931</a:t>
            </a:r>
          </a:p>
          <a:p>
            <a:pPr marL="0" indent="0">
              <a:buNone/>
            </a:pPr>
            <a:r>
              <a:rPr lang="sk-SK" u="sng" dirty="0" smtClean="0"/>
              <a:t>Cieľ</a:t>
            </a:r>
            <a:r>
              <a:rPr lang="sk-SK" dirty="0" smtClean="0"/>
              <a:t>: Poskytnúť pomoc subjektom, ktoré zamestnávajú v poľnohospodárskom odvetví či prvovýrobe znevýhodnených alebo značne znevýhodnených zamestnancov.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27</a:t>
            </a:fld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48331" y="6103221"/>
            <a:ext cx="2661292" cy="660604"/>
          </a:xfrm>
          <a:prstGeom prst="rect">
            <a:avLst/>
          </a:prstGeom>
        </p:spPr>
      </p:pic>
      <p:sp>
        <p:nvSpPr>
          <p:cNvPr id="9" name="Vývojový diagram: dokument 8"/>
          <p:cNvSpPr/>
          <p:nvPr/>
        </p:nvSpPr>
        <p:spPr>
          <a:xfrm>
            <a:off x="1043392" y="3753386"/>
            <a:ext cx="4961991" cy="2101166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k-SK" dirty="0"/>
              <a:t>Pomoc sa môže poskytnúť maximálne do výšky </a:t>
            </a:r>
            <a:r>
              <a:rPr lang="sk-SK" b="1" dirty="0"/>
              <a:t>50%</a:t>
            </a:r>
            <a:r>
              <a:rPr lang="sk-SK" dirty="0"/>
              <a:t> oprávnených </a:t>
            </a:r>
            <a:r>
              <a:rPr lang="sk-SK" u="sng" dirty="0"/>
              <a:t>mzdových</a:t>
            </a:r>
            <a:r>
              <a:rPr lang="sk-SK" dirty="0"/>
              <a:t> nákladov a mesačne nesmie presiahnuť sumu </a:t>
            </a:r>
            <a:r>
              <a:rPr lang="sk-SK" b="1" dirty="0"/>
              <a:t>650 EUR </a:t>
            </a:r>
            <a:r>
              <a:rPr lang="sk-SK" dirty="0"/>
              <a:t>na jedno novovytvorené pracovné miesto. </a:t>
            </a:r>
          </a:p>
          <a:p>
            <a:pPr algn="ctr"/>
            <a:endParaRPr lang="sk-SK" dirty="0"/>
          </a:p>
        </p:txBody>
      </p:sp>
      <p:sp>
        <p:nvSpPr>
          <p:cNvPr id="10" name="Vývojový diagram: dokument 9"/>
          <p:cNvSpPr/>
          <p:nvPr/>
        </p:nvSpPr>
        <p:spPr>
          <a:xfrm>
            <a:off x="6757670" y="3758910"/>
            <a:ext cx="3219113" cy="124784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k-SK" dirty="0"/>
              <a:t>Podporované obdobie: </a:t>
            </a:r>
            <a:r>
              <a:rPr lang="sk-SK" dirty="0" smtClean="0"/>
              <a:t>   </a:t>
            </a:r>
            <a:r>
              <a:rPr lang="sk-SK" b="1" dirty="0" smtClean="0"/>
              <a:t>1</a:t>
            </a:r>
            <a:r>
              <a:rPr lang="sk-SK" b="1" dirty="0"/>
              <a:t>. január – 30. november</a:t>
            </a:r>
          </a:p>
          <a:p>
            <a:endParaRPr lang="sk-SK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48887" y="365126"/>
            <a:ext cx="10904913" cy="632402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Štátna pomoc</a:t>
            </a: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28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48331" y="6103221"/>
            <a:ext cx="2661292" cy="660604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48887" y="365126"/>
            <a:ext cx="10904913" cy="632402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Štátna pomoc</a:t>
            </a: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0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364452"/>
              </p:ext>
            </p:extLst>
          </p:nvPr>
        </p:nvGraphicFramePr>
        <p:xfrm>
          <a:off x="596027" y="1384838"/>
          <a:ext cx="11129807" cy="397846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15283">
                  <a:extLst>
                    <a:ext uri="{9D8B030D-6E8A-4147-A177-3AD203B41FA5}">
                      <a16:colId xmlns:a16="http://schemas.microsoft.com/office/drawing/2014/main" xmlns="" val="2964089024"/>
                    </a:ext>
                  </a:extLst>
                </a:gridCol>
                <a:gridCol w="3163614">
                  <a:extLst>
                    <a:ext uri="{9D8B030D-6E8A-4147-A177-3AD203B41FA5}">
                      <a16:colId xmlns:a16="http://schemas.microsoft.com/office/drawing/2014/main" xmlns="" val="861341216"/>
                    </a:ext>
                  </a:extLst>
                </a:gridCol>
                <a:gridCol w="2150910">
                  <a:extLst>
                    <a:ext uri="{9D8B030D-6E8A-4147-A177-3AD203B41FA5}">
                      <a16:colId xmlns:a16="http://schemas.microsoft.com/office/drawing/2014/main" xmlns="" val="2044002439"/>
                    </a:ext>
                  </a:extLst>
                </a:gridCol>
              </a:tblGrid>
              <a:tr h="507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Opatrenie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3" marR="7333" marT="73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Rozpis </a:t>
                      </a:r>
                      <a:r>
                        <a:rPr lang="sk-SK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limitov pri poskytovaní štátnej pomoci v roku 2018 MPRV SR</a:t>
                      </a:r>
                      <a:endParaRPr lang="sk-SK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sk-SK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Poskytnuté </a:t>
                      </a:r>
                      <a:r>
                        <a:rPr lang="sk-SK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finančné prostriedky v roku 2018</a:t>
                      </a:r>
                      <a:endParaRPr lang="sk-SK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25166363"/>
                  </a:ext>
                </a:extLst>
              </a:tr>
              <a:tr h="5629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Zabezpečenie účasti chovateľov a pestovateľov na výstavách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3" marR="7333" marT="73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104 000,00 €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104 000,00 €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 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85284088"/>
                  </a:ext>
                </a:extLst>
              </a:tr>
              <a:tr h="5629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Založenie a vedenie plemennej knihy a plemenárskej evidencie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3" marR="7333" marT="73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450 000,00 €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449 994,70 €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 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692756905"/>
                  </a:ext>
                </a:extLst>
              </a:tr>
              <a:tr h="5629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Kontrola úžitkovosti, testovanie a odhad plemennej hodnoty  hospodárskych zvierat 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3" marR="7333" marT="73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1 200 000,00 €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1 199 994,52 €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 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70388010"/>
                  </a:ext>
                </a:extLst>
              </a:tr>
              <a:tr h="4780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effectLst/>
                        </a:rPr>
                        <a:t>Účasť spracovateľa na výstave (pomoc de minimis)</a:t>
                      </a:r>
                      <a:endParaRPr lang="sk-SK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3" marR="7333" marT="73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300 000,00 €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Prebieha administratívny proces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4438951"/>
                  </a:ext>
                </a:extLst>
              </a:tr>
              <a:tr h="5629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Podpora na prijímanie znevýhodnených pracovníkov vo forme mzdových dotácií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33" marR="7333" marT="73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236 000,00 €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 </a:t>
                      </a:r>
                      <a:endParaRPr lang="sk-SK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Prebieha administratívny proces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03498635"/>
                  </a:ext>
                </a:extLst>
              </a:tr>
              <a:tr h="3186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  <a:effectLst/>
                        </a:rPr>
                        <a:t>    </a:t>
                      </a:r>
                      <a:r>
                        <a:rPr lang="sk-SK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Spolu</a:t>
                      </a:r>
                      <a:endParaRPr lang="sk-SK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4" marR="394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FF0000"/>
                          </a:solidFill>
                          <a:effectLst/>
                        </a:rPr>
                        <a:t>2 290 000,00 €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k-SK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84" marR="394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FF0000"/>
                          </a:solidFill>
                          <a:effectLst/>
                        </a:rPr>
                        <a:t>1 753 989,22 €</a:t>
                      </a:r>
                      <a:endParaRPr lang="sk-SK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484" marR="39484" marT="0" marB="0"/>
                </a:tc>
                <a:extLst>
                  <a:ext uri="{0D108BD9-81ED-4DB2-BD59-A6C34878D82A}">
                    <a16:rowId xmlns:a16="http://schemas.microsoft.com/office/drawing/2014/main" xmlns="" val="335083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29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48331" y="6103221"/>
            <a:ext cx="2661292" cy="660604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48887" y="365126"/>
            <a:ext cx="10904913" cy="632402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Štátna pomoc</a:t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Čo plánujeme na rok 2019?</a:t>
            </a:r>
            <a:endParaRPr lang="sk-SK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35724" y="2171014"/>
            <a:ext cx="10380512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k-SK" sz="2000" dirty="0">
                <a:latin typeface="+mj-lt"/>
                <a:ea typeface="+mj-ea"/>
                <a:cs typeface="+mj-cs"/>
              </a:rPr>
              <a:t>Od roku </a:t>
            </a:r>
            <a:r>
              <a:rPr lang="sk-SK" sz="2000" dirty="0" smtClean="0">
                <a:latin typeface="+mj-lt"/>
                <a:ea typeface="+mj-ea"/>
                <a:cs typeface="+mj-cs"/>
              </a:rPr>
              <a:t>2019 </a:t>
            </a:r>
            <a:r>
              <a:rPr lang="sk-SK" sz="2000" dirty="0">
                <a:latin typeface="+mj-lt"/>
                <a:ea typeface="+mj-ea"/>
                <a:cs typeface="+mj-cs"/>
              </a:rPr>
              <a:t>sa plánuje spustenie </a:t>
            </a:r>
            <a:r>
              <a:rPr lang="sk-SK" sz="20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systémového opatrenia  formou úhrady časti spotrebnej dane z minerálneho oleja</a:t>
            </a:r>
            <a:r>
              <a:rPr lang="sk-SK" sz="2000" dirty="0">
                <a:latin typeface="+mj-lt"/>
                <a:ea typeface="+mj-ea"/>
                <a:cs typeface="+mj-cs"/>
              </a:rPr>
              <a:t>. </a:t>
            </a:r>
            <a:endParaRPr lang="sk-SK" sz="2000" dirty="0" smtClean="0">
              <a:latin typeface="+mj-lt"/>
              <a:ea typeface="+mj-ea"/>
              <a:cs typeface="+mj-cs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sk-SK" sz="20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k-SK" sz="2000" dirty="0" smtClean="0">
                <a:latin typeface="+mj-lt"/>
                <a:ea typeface="+mj-ea"/>
                <a:cs typeface="+mj-cs"/>
              </a:rPr>
              <a:t>Podpora </a:t>
            </a:r>
            <a:r>
              <a:rPr lang="sk-SK" sz="2000" dirty="0">
                <a:latin typeface="+mj-lt"/>
                <a:ea typeface="+mj-ea"/>
                <a:cs typeface="+mj-cs"/>
              </a:rPr>
              <a:t>bude vychádzať z normatívu spotreby minerálneho oleja na vybraté komodity v rastlinnej výrobe a zvieratá v živočíšnej výrobe – dojnice, teľatá, jalovice, ošípané (prasnice, odchov, výkrm), </a:t>
            </a:r>
            <a:r>
              <a:rPr lang="sk-SK" sz="2000" u="sng" dirty="0">
                <a:latin typeface="+mj-lt"/>
                <a:ea typeface="+mj-ea"/>
                <a:cs typeface="+mj-cs"/>
              </a:rPr>
              <a:t>ovce , kozy</a:t>
            </a:r>
            <a:r>
              <a:rPr lang="sk-SK" sz="2000" dirty="0">
                <a:latin typeface="+mj-lt"/>
                <a:ea typeface="+mj-ea"/>
                <a:cs typeface="+mj-cs"/>
              </a:rPr>
              <a:t>, kone, hydina.   </a:t>
            </a:r>
          </a:p>
        </p:txBody>
      </p:sp>
    </p:spTree>
    <p:extLst>
      <p:ext uri="{BB962C8B-B14F-4D97-AF65-F5344CB8AC3E}">
        <p14:creationId xmlns:p14="http://schemas.microsoft.com/office/powerpoint/2010/main" val="28703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Priame podpory</a:t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Prehľad počtu podaných žiadostí – </a:t>
            </a:r>
            <a:r>
              <a:rPr lang="sk-SK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národné podpory</a:t>
            </a:r>
            <a:endParaRPr lang="sk-SK" sz="2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3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  <p:sp>
        <p:nvSpPr>
          <p:cNvPr id="11" name="BlokTextu 10"/>
          <p:cNvSpPr txBox="1">
            <a:spLocks noChangeArrowheads="1"/>
          </p:cNvSpPr>
          <p:nvPr/>
        </p:nvSpPr>
        <p:spPr bwMode="auto">
          <a:xfrm>
            <a:off x="533398" y="1461521"/>
            <a:ext cx="874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sk-SK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DJ</a:t>
            </a:r>
            <a:endParaRPr lang="sk-SK" altLang="sk-SK" sz="1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BlokTextu 10"/>
          <p:cNvSpPr txBox="1">
            <a:spLocks noChangeArrowheads="1"/>
          </p:cNvSpPr>
          <p:nvPr/>
        </p:nvSpPr>
        <p:spPr bwMode="auto">
          <a:xfrm>
            <a:off x="482455" y="3760350"/>
            <a:ext cx="97320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sk-SK" sz="1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 toho OVKO</a:t>
            </a:r>
            <a:endParaRPr lang="sk-SK" altLang="sk-SK" sz="1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8" y="1881518"/>
            <a:ext cx="10980096" cy="17018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8" y="4241709"/>
            <a:ext cx="10980096" cy="1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7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Agrárne a trhové informácie Slovenska (ATIS)  </a:t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sk-SK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46111" y="2086331"/>
            <a:ext cx="11024557" cy="2647034"/>
          </a:xfrm>
        </p:spPr>
        <p:txBody>
          <a:bodyPr>
            <a:normAutofit/>
          </a:bodyPr>
          <a:lstStyle/>
          <a:p>
            <a:pPr algn="just"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sk-SK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Agrárne trhové informácie Slovenska (ATIS)</a:t>
            </a:r>
            <a:r>
              <a:rPr lang="sk-SK" dirty="0"/>
              <a:t> vznikli v roku 1995 na základe projektu PHARE "Reštrukturalizácia vybraných odvetví potravinárskeho priemyslu".</a:t>
            </a:r>
          </a:p>
          <a:p>
            <a:pPr algn="just"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sk-SK" dirty="0"/>
              <a:t>Cieľom bolo napomôcť pri vytváraní </a:t>
            </a:r>
            <a:r>
              <a:rPr lang="sk-SK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transparentného trhového prostredia.</a:t>
            </a:r>
          </a:p>
          <a:p>
            <a:pPr algn="just"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sk-SK" dirty="0"/>
              <a:t>Po ukončení projektu PHARE bol ATIS v roku 1996 organizačne začlenený do Výskumného ústavu ekonomiky poľnohospodárstva a potravinárstva.</a:t>
            </a:r>
          </a:p>
          <a:p>
            <a:pPr algn="just"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sk-SK" dirty="0"/>
              <a:t>Od </a:t>
            </a:r>
            <a:r>
              <a:rPr lang="sk-SK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júla 2004 </a:t>
            </a:r>
            <a:r>
              <a:rPr lang="sk-SK" dirty="0"/>
              <a:t>sa ATIS stal súčasťou </a:t>
            </a:r>
            <a:r>
              <a:rPr lang="sk-SK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Pôdohospodárskej platobnej agentúry.</a:t>
            </a:r>
            <a:endParaRPr lang="sk-SK" alt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30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ATIS</a:t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činnosť </a:t>
            </a:r>
            <a:endParaRPr lang="sk-SK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46111" y="1712259"/>
            <a:ext cx="11024557" cy="4455459"/>
          </a:xfrm>
        </p:spPr>
        <p:txBody>
          <a:bodyPr>
            <a:normAutofit fontScale="92500" lnSpcReduction="10000"/>
          </a:bodyPr>
          <a:lstStyle/>
          <a:p>
            <a:pPr marL="85725" indent="6350">
              <a:buClr>
                <a:srgbClr val="F0A22E"/>
              </a:buClr>
              <a:buSzPct val="70000"/>
              <a:buNone/>
              <a:defRPr/>
            </a:pPr>
            <a:r>
              <a:rPr lang="sk-SK" sz="2400" dirty="0"/>
              <a:t>Oddelenie ATIS monitoruje agrárny trh, poskytuje cenové informácie Európskej komisii a vydáva správy o trhu a cenové prehľady s nasledujúcimi komoditami:</a:t>
            </a:r>
          </a:p>
          <a:p>
            <a:pPr>
              <a:buClr>
                <a:srgbClr val="F0A22E"/>
              </a:buClr>
              <a:buSzPct val="70000"/>
              <a:buNone/>
              <a:defRPr/>
            </a:pPr>
            <a:endParaRPr lang="sk-SK" sz="2400" dirty="0"/>
          </a:p>
          <a:p>
            <a:pPr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sk-SK" sz="2400" dirty="0"/>
              <a:t>Hovädzí dobytok, ošípané, </a:t>
            </a:r>
            <a:r>
              <a:rPr lang="sk-SK" sz="2400" b="1" u="sng" dirty="0"/>
              <a:t>ovce</a:t>
            </a:r>
          </a:p>
          <a:p>
            <a:pPr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sk-SK" sz="2400" dirty="0"/>
              <a:t>Ovocie a zelenina</a:t>
            </a:r>
          </a:p>
          <a:p>
            <a:pPr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sk-SK" sz="2400" dirty="0"/>
              <a:t>Obilniny a zemiaky</a:t>
            </a:r>
          </a:p>
          <a:p>
            <a:pPr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sk-SK" sz="2400" dirty="0"/>
              <a:t>Mlieko a mliečne výrobky</a:t>
            </a:r>
          </a:p>
          <a:p>
            <a:pPr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sk-SK" sz="2400" dirty="0"/>
              <a:t>Hydina a vajcia</a:t>
            </a:r>
          </a:p>
          <a:p>
            <a:pPr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sk-SK" sz="2400" dirty="0"/>
              <a:t>Víno</a:t>
            </a:r>
          </a:p>
          <a:p>
            <a:pPr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sk-SK" sz="2400" dirty="0"/>
              <a:t>Cukor</a:t>
            </a:r>
          </a:p>
          <a:p>
            <a:pPr algn="just"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endParaRPr lang="sk-SK" altLang="sk-SK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31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704974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Agrárne a trhové informácie Slovenska (ATIS) </a:t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altLang="sk-SK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Formulár na nahlasovanie týždenných nákupných cien jatočných jahniat a oviec</a:t>
            </a:r>
            <a:r>
              <a:rPr lang="sk-SK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br>
              <a:rPr lang="sk-SK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32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  <p:pic>
        <p:nvPicPr>
          <p:cNvPr id="9" name="Zástupný symbol obsah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0167" y="2065880"/>
            <a:ext cx="3011503" cy="4697945"/>
          </a:xfrm>
        </p:spPr>
      </p:pic>
      <p:sp>
        <p:nvSpPr>
          <p:cNvPr id="11" name="Vývojový diagram: dokument 10"/>
          <p:cNvSpPr/>
          <p:nvPr/>
        </p:nvSpPr>
        <p:spPr>
          <a:xfrm>
            <a:off x="4933228" y="2203040"/>
            <a:ext cx="6723676" cy="1705572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sk-SK" altLang="sk-SK" dirty="0">
                <a:solidFill>
                  <a:schemeClr val="bg1"/>
                </a:solidFill>
              </a:rPr>
              <a:t>P</a:t>
            </a:r>
            <a:r>
              <a:rPr lang="sk-SK" altLang="sk-SK" dirty="0" smtClean="0">
                <a:solidFill>
                  <a:schemeClr val="bg1"/>
                </a:solidFill>
              </a:rPr>
              <a:t>ovinnosť </a:t>
            </a:r>
            <a:r>
              <a:rPr lang="sk-SK" altLang="sk-SK" dirty="0">
                <a:solidFill>
                  <a:schemeClr val="bg1"/>
                </a:solidFill>
              </a:rPr>
              <a:t>vypĺňať formulár ATIS 1 OV 5 - 52 majú všetky bitúnky určené platobnou agentúrou, ktoré nakupujú a zabíjajú jatočné ovce a jahňatá bez ohľadu na počet zamestnancov a právnu formu </a:t>
            </a:r>
            <a:r>
              <a:rPr lang="sk-SK" altLang="sk-SK" dirty="0" smtClean="0">
                <a:solidFill>
                  <a:schemeClr val="bg1"/>
                </a:solidFill>
              </a:rPr>
              <a:t>podnikania.</a:t>
            </a:r>
            <a:endParaRPr lang="sk-SK" altLang="sk-SK" dirty="0">
              <a:solidFill>
                <a:schemeClr val="bg1"/>
              </a:solidFill>
            </a:endParaRPr>
          </a:p>
        </p:txBody>
      </p:sp>
      <p:sp>
        <p:nvSpPr>
          <p:cNvPr id="12" name="Vývojový diagram: dokument 11"/>
          <p:cNvSpPr/>
          <p:nvPr/>
        </p:nvSpPr>
        <p:spPr>
          <a:xfrm>
            <a:off x="4933228" y="4139950"/>
            <a:ext cx="6723676" cy="169607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sk-SK" altLang="sk-SK" dirty="0">
                <a:solidFill>
                  <a:schemeClr val="bg1"/>
                </a:solidFill>
              </a:rPr>
              <a:t>V</a:t>
            </a:r>
            <a:r>
              <a:rPr lang="sk-SK" altLang="sk-SK" dirty="0" smtClean="0">
                <a:solidFill>
                  <a:schemeClr val="bg1"/>
                </a:solidFill>
              </a:rPr>
              <a:t>yplnený </a:t>
            </a:r>
            <a:r>
              <a:rPr lang="sk-SK" altLang="sk-SK" dirty="0">
                <a:solidFill>
                  <a:schemeClr val="bg1"/>
                </a:solidFill>
              </a:rPr>
              <a:t>výkaz s údajmi za predchádzajúci týždeň sú bitúnky povinné pravidelne elektronicky zasielať na emailovú adresu </a:t>
            </a:r>
            <a:r>
              <a:rPr lang="sk-SK" altLang="sk-SK" dirty="0">
                <a:solidFill>
                  <a:schemeClr val="tx2">
                    <a:lumMod val="25000"/>
                  </a:schemeClr>
                </a:solidFill>
                <a:hlinkClick r:id="rId4"/>
              </a:rPr>
              <a:t>atis@apa.sk</a:t>
            </a:r>
            <a:r>
              <a:rPr lang="sk-SK" altLang="sk-SK" dirty="0">
                <a:solidFill>
                  <a:schemeClr val="bg1"/>
                </a:solidFill>
              </a:rPr>
              <a:t> každý utorok najneskôr do 12.00 hod.</a:t>
            </a:r>
          </a:p>
        </p:txBody>
      </p:sp>
    </p:spTree>
    <p:extLst>
      <p:ext uri="{BB962C8B-B14F-4D97-AF65-F5344CB8AC3E}">
        <p14:creationId xmlns:p14="http://schemas.microsoft.com/office/powerpoint/2010/main" val="6851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770877" cy="1815353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Agrárne a trhové informácie Slovenska (ATIS) </a:t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Poskytovanie informácií o cenách Európskej </a:t>
            </a:r>
            <a:r>
              <a:rPr lang="sk-SK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komisii</a:t>
            </a:r>
            <a:br>
              <a:rPr lang="sk-SK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altLang="sk-SK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Celkový </a:t>
            </a:r>
            <a:r>
              <a:rPr lang="sk-SK" altLang="sk-SK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prehľad počtu hlásení do EK za rok 2017</a:t>
            </a:r>
            <a:r>
              <a:rPr lang="sk-SK" altLang="sk-SK" sz="1800" dirty="0">
                <a:solidFill>
                  <a:schemeClr val="tx1"/>
                </a:solidFill>
              </a:rPr>
              <a:t/>
            </a:r>
            <a:br>
              <a:rPr lang="sk-SK" altLang="sk-SK" sz="1800" dirty="0">
                <a:solidFill>
                  <a:schemeClr val="tx1"/>
                </a:solidFill>
              </a:rPr>
            </a:br>
            <a:r>
              <a:rPr lang="sk-SK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sk-SK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33</a:t>
            </a:fld>
            <a:endParaRPr lang="sk-SK"/>
          </a:p>
        </p:txBody>
      </p:sp>
      <p:graphicFrame>
        <p:nvGraphicFramePr>
          <p:cNvPr id="10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089540"/>
              </p:ext>
            </p:extLst>
          </p:nvPr>
        </p:nvGraphicFramePr>
        <p:xfrm>
          <a:off x="332403" y="2425058"/>
          <a:ext cx="9599506" cy="4240798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207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07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49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3988">
                <a:tc>
                  <a:txBody>
                    <a:bodyPr/>
                    <a:lstStyle/>
                    <a:p>
                      <a:endParaRPr lang="sk-SK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Hlásenia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Počet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ATIS 1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Týždenné hlásenia cien hovädzieho dobytka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52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Týždenné hlásenia cien ošípaných a odstavčiat 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52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Týždenné hlásenia cien </a:t>
                      </a:r>
                      <a:r>
                        <a:rPr lang="sk-SK" sz="1600" dirty="0">
                          <a:solidFill>
                            <a:srgbClr val="FFC000"/>
                          </a:solidFill>
                          <a:effectLst/>
                        </a:rPr>
                        <a:t>jahniat</a:t>
                      </a:r>
                      <a:endParaRPr lang="sk-SK" sz="1600" b="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52</a:t>
                      </a:r>
                      <a:endParaRPr lang="sk-SK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Ročné hlásenie – zoznam bitúnkov hlásiacich ceny HD, prehľad počtu zabití HD za SR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1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ATIS 2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Denné hlásenie cien ovocia a zeleniny z dovozu aj nulové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247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Týždenné hlásenia cien banánov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52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ATIS 3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Týždenné hlásenia cien obilnín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52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ATIS 4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Týždenné hlásenia cien mlieka, masla a mliečnych výrobkov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52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Mesačné hlásenia cien surového kravského mlieka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12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Mesačné hlásenie cien syrov - *nové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5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ATIS 5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Týždenné hlásenia cien hydiny a vajec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75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ATIS 8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Mesačné hlásenia cien cukru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</a:rPr>
                        <a:t>12</a:t>
                      </a:r>
                      <a:endParaRPr lang="sk-SK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551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Spolu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664</a:t>
                      </a:r>
                      <a:endParaRPr lang="sk-SK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770877" cy="1734671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Agrárne a trhové informácie Slovenska (ATIS) </a:t>
            </a:r>
            <a:r>
              <a:rPr lang="sk-SK" sz="1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Poskytovanie informácií o cenách Európskej komisii</a:t>
            </a:r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altLang="sk-SK" sz="1800" dirty="0">
                <a:solidFill>
                  <a:schemeClr val="tx1"/>
                </a:solidFill>
              </a:rPr>
              <a:t/>
            </a:r>
            <a:br>
              <a:rPr lang="sk-SK" altLang="sk-SK" sz="1800" dirty="0">
                <a:solidFill>
                  <a:schemeClr val="tx1"/>
                </a:solidFill>
              </a:rPr>
            </a:br>
            <a:r>
              <a:rPr lang="sk-SK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sk-SK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34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646111" y="1812293"/>
            <a:ext cx="10551458" cy="3008471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sk-SK" sz="1900" b="1" dirty="0"/>
              <a:t>Upravuje legislatíva EÚ, uplatňuje sa od 11. 7. 2018:</a:t>
            </a:r>
          </a:p>
          <a:p>
            <a:pPr marL="0" indent="0">
              <a:buFontTx/>
              <a:buNone/>
              <a:defRPr/>
            </a:pPr>
            <a:r>
              <a:rPr lang="sk-SK" sz="1600" dirty="0" smtClean="0"/>
              <a:t>DELEGOVANÉ </a:t>
            </a:r>
            <a:r>
              <a:rPr lang="sk-SK" sz="1600" dirty="0"/>
              <a:t>NARIADENIE KOMISIE (EÚ) 2017/1182 z 20. apríla 2017, ktorým sa dopĺňa nariadenie Európskeho parlamentu a Rady (EÚ) č. 1308/2013, pokiaľ ide o stupnicu Únie na klasifikáciu jatočných tiel hovädzieho dobytka, ošípaných a oviec a o oznamovanie trhových cien určitých kategórií jatočných tiel a živých zvierat (Článok 15</a:t>
            </a:r>
            <a:r>
              <a:rPr lang="sk-SK" sz="1600" dirty="0" smtClean="0"/>
              <a:t>)</a:t>
            </a:r>
            <a:endParaRPr lang="sk-SK" sz="1600" dirty="0"/>
          </a:p>
          <a:p>
            <a:pPr marL="0" indent="0">
              <a:buFontTx/>
              <a:buNone/>
              <a:defRPr/>
            </a:pPr>
            <a:r>
              <a:rPr lang="sk-SK" sz="1600" dirty="0"/>
              <a:t>VYKONÁVACIE NARIADENIE KOMISIE (EÚ) 2017/1184 z 20. apríla 2017, ktorým sa stanovujú pravidlá uplatňovania nariadenia Európskeho parlamentu a Rady (EÚ) č. 1308/2013, pokiaľ ide o stupnicu Únie na klasifikáciu jatočných tiel hovädzieho dobytka, ošípaných a oviec a o nahlasovanie trhových cien určitých kategórií jatočných tiel a živých zvierat</a:t>
            </a:r>
          </a:p>
          <a:p>
            <a:pPr>
              <a:defRPr/>
            </a:pPr>
            <a:r>
              <a:rPr lang="sk-SK" sz="1600" dirty="0"/>
              <a:t>Článok 11 Zaznamenávanie trhových cien jatočných tiel oviec vo veku menej než 12 mesiacov </a:t>
            </a:r>
          </a:p>
          <a:p>
            <a:endParaRPr lang="sk-SK" dirty="0"/>
          </a:p>
        </p:txBody>
      </p:sp>
      <p:sp>
        <p:nvSpPr>
          <p:cNvPr id="7" name="Vývojový diagram: dokument 6"/>
          <p:cNvSpPr/>
          <p:nvPr/>
        </p:nvSpPr>
        <p:spPr>
          <a:xfrm>
            <a:off x="797373" y="4820764"/>
            <a:ext cx="10248934" cy="1741401"/>
          </a:xfrm>
          <a:prstGeom prst="flowChartDocumen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sk-SK" dirty="0">
                <a:solidFill>
                  <a:schemeClr val="bg1"/>
                </a:solidFill>
              </a:rPr>
              <a:t>Trhové ceny sa zaznamenávajú za tieto hmotnostné kategórie:</a:t>
            </a:r>
          </a:p>
          <a:p>
            <a:pPr>
              <a:defRPr/>
            </a:pPr>
            <a:r>
              <a:rPr lang="sk-SK" dirty="0">
                <a:solidFill>
                  <a:schemeClr val="bg1"/>
                </a:solidFill>
              </a:rPr>
              <a:t>	a) jatočné telá </a:t>
            </a:r>
            <a:r>
              <a:rPr lang="sk-SK" b="1" dirty="0">
                <a:solidFill>
                  <a:schemeClr val="bg1"/>
                </a:solidFill>
              </a:rPr>
              <a:t>ľahkých jahniat </a:t>
            </a:r>
            <a:r>
              <a:rPr lang="sk-SK" dirty="0">
                <a:solidFill>
                  <a:schemeClr val="bg1"/>
                </a:solidFill>
              </a:rPr>
              <a:t>s hmotnosťou jatočného tela nižšou než </a:t>
            </a:r>
            <a:r>
              <a:rPr lang="sk-SK" b="1" dirty="0">
                <a:solidFill>
                  <a:schemeClr val="bg1"/>
                </a:solidFill>
              </a:rPr>
              <a:t>13 </a:t>
            </a:r>
            <a:r>
              <a:rPr lang="sk-SK" b="1" dirty="0" smtClean="0">
                <a:solidFill>
                  <a:schemeClr val="bg1"/>
                </a:solidFill>
              </a:rPr>
              <a:t>kg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endParaRPr lang="sk-SK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sk-SK" dirty="0">
                <a:solidFill>
                  <a:schemeClr val="bg1"/>
                </a:solidFill>
              </a:rPr>
              <a:t>	b) jatočné telá </a:t>
            </a:r>
            <a:r>
              <a:rPr lang="sk-SK" b="1" dirty="0">
                <a:solidFill>
                  <a:schemeClr val="bg1"/>
                </a:solidFill>
              </a:rPr>
              <a:t>ťažkých jahniat </a:t>
            </a:r>
            <a:r>
              <a:rPr lang="sk-SK" dirty="0">
                <a:solidFill>
                  <a:schemeClr val="bg1"/>
                </a:solidFill>
              </a:rPr>
              <a:t>s hmotnosťou jatočného tela minimálne </a:t>
            </a:r>
            <a:r>
              <a:rPr lang="sk-SK" b="1" dirty="0">
                <a:solidFill>
                  <a:schemeClr val="bg1"/>
                </a:solidFill>
              </a:rPr>
              <a:t>13 </a:t>
            </a:r>
            <a:r>
              <a:rPr lang="sk-SK" b="1" dirty="0" smtClean="0">
                <a:solidFill>
                  <a:schemeClr val="bg1"/>
                </a:solidFill>
              </a:rPr>
              <a:t>kg</a:t>
            </a:r>
            <a:endParaRPr lang="sk-SK" dirty="0">
              <a:solidFill>
                <a:schemeClr val="bg1"/>
              </a:solidFill>
            </a:endParaRPr>
          </a:p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99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770877" cy="1734671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Agrárne a trhové informácie Slovenska (ATIS)</a:t>
            </a:r>
            <a:r>
              <a:rPr lang="sk-SK" sz="4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k-SK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Vzor týždenného hlásenia cien jatočných jahniat do EK</a:t>
            </a:r>
            <a:br>
              <a:rPr lang="sk-SK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altLang="sk-SK" sz="1800" dirty="0">
                <a:solidFill>
                  <a:schemeClr val="tx1"/>
                </a:solidFill>
              </a:rPr>
              <a:t/>
            </a:r>
            <a:br>
              <a:rPr lang="sk-SK" altLang="sk-SK" sz="1800" dirty="0">
                <a:solidFill>
                  <a:schemeClr val="tx1"/>
                </a:solidFill>
              </a:rPr>
            </a:br>
            <a:r>
              <a:rPr lang="sk-SK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sk-SK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35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  <p:pic>
        <p:nvPicPr>
          <p:cNvPr id="9" name="Obrázok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6510" y="1865219"/>
            <a:ext cx="8871118" cy="3719163"/>
          </a:xfrm>
          <a:noFill/>
        </p:spPr>
      </p:pic>
      <p:sp>
        <p:nvSpPr>
          <p:cNvPr id="10" name="BlokTextu 6"/>
          <p:cNvSpPr txBox="1">
            <a:spLocks noChangeArrowheads="1"/>
          </p:cNvSpPr>
          <p:nvPr/>
        </p:nvSpPr>
        <p:spPr bwMode="auto">
          <a:xfrm>
            <a:off x="1106510" y="5725498"/>
            <a:ext cx="8404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sk-SK" sz="2000" dirty="0" smtClean="0">
                <a:solidFill>
                  <a:schemeClr val="folHlink"/>
                </a:solidFill>
              </a:rPr>
              <a:t>* Týždenné </a:t>
            </a:r>
            <a:r>
              <a:rPr lang="sk-SK" altLang="sk-SK" sz="2000" dirty="0">
                <a:solidFill>
                  <a:schemeClr val="folHlink"/>
                </a:solidFill>
              </a:rPr>
              <a:t>hlásenie cien jatočných jahniat za SR musí byť do EK odoslané vždy v stredu najskôr do 12.00 Bruselského času.</a:t>
            </a:r>
          </a:p>
        </p:txBody>
      </p:sp>
    </p:spTree>
    <p:extLst>
      <p:ext uri="{BB962C8B-B14F-4D97-AF65-F5344CB8AC3E}">
        <p14:creationId xmlns:p14="http://schemas.microsoft.com/office/powerpoint/2010/main" val="192465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770877" cy="1734671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Cenové </a:t>
            </a:r>
            <a:r>
              <a:rPr lang="sk-SK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spravodajstvo</a:t>
            </a:r>
            <a:r>
              <a:rPr lang="sk-SK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sk-SK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altLang="sk-SK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Celkový prehľad počtu vydaných cenových spravodajstiev v roku 2017</a:t>
            </a:r>
            <a:r>
              <a:rPr lang="sk-SK" altLang="sk-SK" sz="1800" dirty="0">
                <a:solidFill>
                  <a:schemeClr val="tx1"/>
                </a:solidFill>
              </a:rPr>
              <a:t/>
            </a:r>
            <a:br>
              <a:rPr lang="sk-SK" altLang="sk-SK" sz="1800" dirty="0">
                <a:solidFill>
                  <a:schemeClr val="tx1"/>
                </a:solidFill>
              </a:rPr>
            </a:br>
            <a:r>
              <a:rPr lang="sk-SK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sk-SK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sk-SK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altLang="sk-SK" sz="1800" dirty="0">
                <a:solidFill>
                  <a:schemeClr val="tx1"/>
                </a:solidFill>
              </a:rPr>
              <a:t/>
            </a:r>
            <a:br>
              <a:rPr lang="sk-SK" altLang="sk-SK" sz="1800" dirty="0">
                <a:solidFill>
                  <a:schemeClr val="tx1"/>
                </a:solidFill>
              </a:rPr>
            </a:br>
            <a:r>
              <a:rPr lang="sk-SK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sk-SK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sk-SK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36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  <p:graphicFrame>
        <p:nvGraphicFramePr>
          <p:cNvPr id="12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553375"/>
              </p:ext>
            </p:extLst>
          </p:nvPr>
        </p:nvGraphicFramePr>
        <p:xfrm>
          <a:off x="1345324" y="2085686"/>
          <a:ext cx="9207063" cy="280416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850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0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48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0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2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 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Správa</a:t>
                      </a:r>
                      <a:endParaRPr lang="sk-SK" sz="20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Frekvencia vydávania</a:t>
                      </a:r>
                      <a:endParaRPr lang="sk-SK" sz="200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Počet</a:t>
                      </a:r>
                      <a:endParaRPr lang="sk-SK" sz="20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ATIS 1</a:t>
                      </a:r>
                      <a:endParaRPr lang="sk-SK" sz="20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Jatočné zvieratá a mäso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dvojtýždenne</a:t>
                      </a:r>
                      <a:endParaRPr lang="sk-SK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25</a:t>
                      </a:r>
                      <a:endParaRPr lang="sk-SK" sz="2000" b="0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ATIS 3</a:t>
                      </a:r>
                      <a:endParaRPr lang="sk-SK" sz="20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Obilniny</a:t>
                      </a:r>
                      <a:r>
                        <a:rPr lang="sk-SK" sz="2000" baseline="0" dirty="0" smtClean="0">
                          <a:effectLst/>
                        </a:rPr>
                        <a:t> a zemiaky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mesačne</a:t>
                      </a:r>
                      <a:endParaRPr lang="sk-SK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12</a:t>
                      </a:r>
                      <a:endParaRPr lang="sk-SK" sz="2000" b="0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ATIS 4</a:t>
                      </a:r>
                      <a:endParaRPr lang="sk-SK" sz="20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Mlieko a mliečne výrobky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mesačne</a:t>
                      </a:r>
                      <a:endParaRPr lang="sk-SK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12</a:t>
                      </a:r>
                      <a:endParaRPr lang="sk-SK" sz="2000" b="0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ATIS 5</a:t>
                      </a:r>
                      <a:endParaRPr lang="sk-SK" sz="20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Hydina a vajcia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dvojtýždenne</a:t>
                      </a:r>
                      <a:endParaRPr lang="sk-SK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25</a:t>
                      </a:r>
                      <a:endParaRPr lang="sk-SK" sz="2000" b="0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ATIS 7</a:t>
                      </a:r>
                      <a:endParaRPr lang="sk-SK" sz="20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Víno a hrozno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mesačne</a:t>
                      </a:r>
                      <a:endParaRPr lang="sk-SK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12</a:t>
                      </a:r>
                      <a:endParaRPr lang="sk-SK" sz="2000" b="0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2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Spolu</a:t>
                      </a:r>
                      <a:endParaRPr lang="sk-SK" sz="20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86</a:t>
                      </a:r>
                      <a:endParaRPr lang="sk-SK" sz="2000" b="1" dirty="0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72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2366682"/>
            <a:ext cx="5505821" cy="2410699"/>
          </a:xfrm>
        </p:spPr>
        <p:txBody>
          <a:bodyPr/>
          <a:lstStyle/>
          <a:p>
            <a:r>
              <a:rPr lang="sk-SK" sz="6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Ďakujem za pozornosť</a:t>
            </a:r>
            <a:endParaRPr lang="sk-SK" sz="6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194487" y="4884473"/>
            <a:ext cx="9173304" cy="1156964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Ing</a:t>
            </a:r>
            <a:r>
              <a:rPr lang="sk-SK" dirty="0" smtClean="0"/>
              <a:t>. Juraj </a:t>
            </a:r>
            <a:r>
              <a:rPr lang="sk-SK" dirty="0"/>
              <a:t>Kožuch</a:t>
            </a:r>
            <a:r>
              <a:rPr lang="sk-SK" dirty="0" smtClean="0"/>
              <a:t>, PhD.</a:t>
            </a:r>
          </a:p>
          <a:p>
            <a:r>
              <a:rPr lang="sk-SK" dirty="0"/>
              <a:t>generálny riaditeľ Pôdohospodárskej platobnej </a:t>
            </a:r>
            <a:r>
              <a:rPr lang="sk-SK" dirty="0" smtClean="0"/>
              <a:t>agentúry</a:t>
            </a:r>
          </a:p>
          <a:p>
            <a:r>
              <a:rPr lang="sk-SK" cap="none" dirty="0" smtClean="0"/>
              <a:t>www.apa.sk</a:t>
            </a:r>
            <a:endParaRPr lang="sk-SK" cap="none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37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398424" y="6041437"/>
            <a:ext cx="2661292" cy="66060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64" y="303508"/>
            <a:ext cx="3375764" cy="45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9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Priame podpory</a:t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Prehľad počtu podaných žiadostí – národné podpory - </a:t>
            </a:r>
            <a:r>
              <a:rPr lang="sk-SK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OVKO</a:t>
            </a:r>
            <a:endParaRPr lang="sk-SK" sz="2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4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087179"/>
              </p:ext>
            </p:extLst>
          </p:nvPr>
        </p:nvGraphicFramePr>
        <p:xfrm>
          <a:off x="2133600" y="1775013"/>
          <a:ext cx="7917234" cy="3881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123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48317" cy="1400530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Priame podpory</a:t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Prehľad požadovanej a priznanej sumy podpory - národné podpory - </a:t>
            </a:r>
            <a:r>
              <a:rPr lang="sk-SK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OVKO</a:t>
            </a:r>
            <a:endParaRPr lang="sk-SK" sz="2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5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233873"/>
              </p:ext>
            </p:extLst>
          </p:nvPr>
        </p:nvGraphicFramePr>
        <p:xfrm>
          <a:off x="1965435" y="1692165"/>
          <a:ext cx="8145517" cy="419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6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Priame podpory</a:t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Prehľad počtu podaných žiadostí – </a:t>
            </a:r>
            <a:r>
              <a:rPr lang="sk-SK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viazané priame podpory </a:t>
            </a:r>
            <a:endParaRPr lang="sk-SK" sz="2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6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52438" y="1588004"/>
            <a:ext cx="88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VBJK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452438" y="4145582"/>
            <a:ext cx="258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Zálohové platby</a:t>
            </a:r>
            <a:endParaRPr lang="sk-SK" b="1" dirty="0"/>
          </a:p>
        </p:txBody>
      </p:sp>
      <p:graphicFrame>
        <p:nvGraphicFramePr>
          <p:cNvPr id="11" name="Tabuľ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422125"/>
              </p:ext>
            </p:extLst>
          </p:nvPr>
        </p:nvGraphicFramePr>
        <p:xfrm>
          <a:off x="542085" y="4610703"/>
          <a:ext cx="10869987" cy="92948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00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4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8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39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0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518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495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kern="1200" dirty="0" smtClean="0">
                          <a:ln>
                            <a:noFill/>
                          </a:ln>
                        </a:rPr>
                        <a:t> </a:t>
                      </a:r>
                      <a:endParaRPr lang="sk-SK" sz="18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kern="1200" dirty="0">
                          <a:ln>
                            <a:noFill/>
                          </a:ln>
                        </a:rPr>
                        <a:t>Počet žiadostí</a:t>
                      </a:r>
                      <a:endParaRPr lang="sk-SK" sz="18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kern="1200" dirty="0">
                          <a:ln>
                            <a:noFill/>
                          </a:ln>
                        </a:rPr>
                        <a:t>Požadovaná </a:t>
                      </a:r>
                      <a:r>
                        <a:rPr lang="sk-SK" sz="1800" kern="1200" dirty="0" smtClean="0">
                          <a:ln>
                            <a:noFill/>
                          </a:ln>
                        </a:rPr>
                        <a:t>suma </a:t>
                      </a:r>
                      <a:r>
                        <a:rPr lang="sk-SK" sz="1800" kern="1200" dirty="0">
                          <a:ln>
                            <a:noFill/>
                          </a:ln>
                        </a:rPr>
                        <a:t>podpory v EUR</a:t>
                      </a:r>
                      <a:endParaRPr lang="sk-SK" sz="18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kern="1200" dirty="0" smtClean="0">
                          <a:ln>
                            <a:noFill/>
                          </a:ln>
                        </a:rPr>
                        <a:t>Schválený počet žiadostí</a:t>
                      </a:r>
                      <a:endParaRPr lang="sk-SK" sz="18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kern="1200" dirty="0">
                          <a:ln>
                            <a:noFill/>
                          </a:ln>
                        </a:rPr>
                        <a:t>Priznaná </a:t>
                      </a:r>
                      <a:r>
                        <a:rPr lang="pl-PL" sz="1800" kern="1200" dirty="0" smtClean="0">
                          <a:ln>
                            <a:noFill/>
                          </a:ln>
                        </a:rPr>
                        <a:t>suma </a:t>
                      </a:r>
                      <a:r>
                        <a:rPr lang="pl-PL" sz="1800" kern="1200" dirty="0">
                          <a:ln>
                            <a:noFill/>
                          </a:ln>
                        </a:rPr>
                        <a:t>podpory v EUR</a:t>
                      </a:r>
                      <a:endParaRPr lang="pl-PL" sz="18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kern="1200" dirty="0" smtClean="0">
                          <a:ln>
                            <a:noFill/>
                          </a:ln>
                        </a:rPr>
                        <a:t>% zálohových platieb z požadovanej sumy</a:t>
                      </a:r>
                      <a:endParaRPr lang="sk-SK" sz="1800" b="1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53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kern="1200" dirty="0">
                          <a:ln>
                            <a:noFill/>
                          </a:ln>
                        </a:rPr>
                        <a:t>2017</a:t>
                      </a:r>
                      <a:endParaRPr lang="sk-SK" sz="2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kern="1200" dirty="0" smtClean="0">
                          <a:ln>
                            <a:noFill/>
                          </a:ln>
                        </a:rPr>
                        <a:t>1649</a:t>
                      </a:r>
                      <a:endParaRPr lang="sk-SK" sz="2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kern="1200" dirty="0">
                          <a:ln>
                            <a:noFill/>
                          </a:ln>
                        </a:rPr>
                        <a:t>5 </a:t>
                      </a:r>
                      <a:r>
                        <a:rPr lang="sk-SK" sz="2000" kern="1200" dirty="0" smtClean="0">
                          <a:ln>
                            <a:noFill/>
                          </a:ln>
                        </a:rPr>
                        <a:t>245 791,00</a:t>
                      </a:r>
                      <a:endParaRPr lang="sk-SK" sz="2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kern="1200" dirty="0" smtClean="0">
                          <a:ln>
                            <a:noFill/>
                          </a:ln>
                        </a:rPr>
                        <a:t>1522</a:t>
                      </a:r>
                      <a:endParaRPr lang="sk-SK" sz="2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kern="1200" dirty="0" smtClean="0">
                          <a:ln>
                            <a:noFill/>
                          </a:ln>
                        </a:rPr>
                        <a:t>2 474 437,76</a:t>
                      </a:r>
                      <a:r>
                        <a:rPr lang="sk-SK" sz="2000" kern="1200" dirty="0">
                          <a:ln>
                            <a:noFill/>
                          </a:ln>
                        </a:rPr>
                        <a:t> </a:t>
                      </a:r>
                      <a:endParaRPr lang="sk-SK" sz="2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kern="1200" dirty="0" smtClean="0">
                          <a:ln>
                            <a:noFill/>
                          </a:ln>
                        </a:rPr>
                        <a:t>47,17</a:t>
                      </a:r>
                      <a:endParaRPr lang="sk-SK" sz="20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8" y="2198702"/>
            <a:ext cx="11431555" cy="156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Priame podpory</a:t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Prehľad počtu podaných žiadostí – </a:t>
            </a:r>
            <a:r>
              <a:rPr lang="sk-SK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viazané priame podpory (VBJK)</a:t>
            </a:r>
            <a:endParaRPr lang="sk-SK" sz="2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7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504114"/>
              </p:ext>
            </p:extLst>
          </p:nvPr>
        </p:nvGraphicFramePr>
        <p:xfrm>
          <a:off x="1891554" y="1853248"/>
          <a:ext cx="7360022" cy="3821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78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Priame podpory</a:t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Prehľad počtu podaných žiadostí – </a:t>
            </a:r>
            <a:r>
              <a:rPr lang="sk-SK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PRV</a:t>
            </a:r>
            <a:endParaRPr lang="sk-SK" sz="2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8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  <p:sp>
        <p:nvSpPr>
          <p:cNvPr id="11" name="BlokTextu 10"/>
          <p:cNvSpPr txBox="1">
            <a:spLocks noChangeArrowheads="1"/>
          </p:cNvSpPr>
          <p:nvPr/>
        </p:nvSpPr>
        <p:spPr bwMode="auto">
          <a:xfrm>
            <a:off x="474402" y="2296272"/>
            <a:ext cx="87141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sk-SK" sz="1600" b="1" dirty="0">
                <a:solidFill>
                  <a:schemeClr val="tx1"/>
                </a:solidFill>
                <a:latin typeface="+mn-lt"/>
              </a:rPr>
              <a:t>PRV – AEZ/AKZ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02" y="2823882"/>
            <a:ext cx="11228070" cy="17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3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Priame podpory</a:t>
            </a:r>
            <a:br>
              <a:rPr lang="sk-SK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sk-SK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Prehľad počtu podaných žiadostí – </a:t>
            </a:r>
            <a:r>
              <a:rPr lang="sk-SK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PRV</a:t>
            </a:r>
            <a:endParaRPr lang="sk-SK" sz="2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032-BFE3-4239-A188-6E9A2441C834}" type="slidenum">
              <a:rPr lang="sk-SK" smtClean="0"/>
              <a:t>9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 r="4229" b="14139"/>
          <a:stretch/>
        </p:blipFill>
        <p:spPr>
          <a:xfrm>
            <a:off x="9423618" y="6103221"/>
            <a:ext cx="2661292" cy="660604"/>
          </a:xfrm>
          <a:prstGeom prst="rect">
            <a:avLst/>
          </a:prstGeom>
        </p:spPr>
      </p:pic>
      <p:sp>
        <p:nvSpPr>
          <p:cNvPr id="11" name="BlokTextu 10"/>
          <p:cNvSpPr txBox="1">
            <a:spLocks noChangeArrowheads="1"/>
          </p:cNvSpPr>
          <p:nvPr/>
        </p:nvSpPr>
        <p:spPr bwMode="auto">
          <a:xfrm>
            <a:off x="528190" y="1683971"/>
            <a:ext cx="87141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sk-SK" sz="1800" b="1" dirty="0">
                <a:solidFill>
                  <a:schemeClr val="tx1"/>
                </a:solidFill>
                <a:latin typeface="+mn-lt"/>
              </a:rPr>
              <a:t>PRV – </a:t>
            </a:r>
            <a:r>
              <a:rPr lang="sk-SK" altLang="sk-SK" sz="1800" b="1" dirty="0" smtClean="0">
                <a:solidFill>
                  <a:schemeClr val="tx1"/>
                </a:solidFill>
                <a:latin typeface="+mn-lt"/>
              </a:rPr>
              <a:t>AEZ/AKZ – ovce, kozy</a:t>
            </a:r>
            <a:endParaRPr lang="sk-SK" altLang="sk-SK" sz="1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90" y="2144194"/>
            <a:ext cx="11305636" cy="27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8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2411</TotalTime>
  <Words>1742</Words>
  <Application>Microsoft Office PowerPoint</Application>
  <PresentationFormat>Širokouhlá</PresentationFormat>
  <Paragraphs>367</Paragraphs>
  <Slides>37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37</vt:i4>
      </vt:variant>
    </vt:vector>
  </HeadingPairs>
  <TitlesOfParts>
    <vt:vector size="44" baseType="lpstr">
      <vt:lpstr>Arial</vt:lpstr>
      <vt:lpstr>Calibri</vt:lpstr>
      <vt:lpstr>Century Gothic</vt:lpstr>
      <vt:lpstr>Times New Roman</vt:lpstr>
      <vt:lpstr>Wingdings</vt:lpstr>
      <vt:lpstr>Wingdings 3</vt:lpstr>
      <vt:lpstr>Ión</vt:lpstr>
      <vt:lpstr>Administrovanie podporných schém PPA v roku 2018  s výhľadom na rok 2019 s dôrazom na sektor oviec a kôz</vt:lpstr>
      <vt:lpstr>Priame podpory - rozdelenie</vt:lpstr>
      <vt:lpstr>Priame podpory Prehľad počtu podaných žiadostí – národné podpory</vt:lpstr>
      <vt:lpstr>Priame podpory Prehľad počtu podaných žiadostí – národné podpory - OVKO</vt:lpstr>
      <vt:lpstr>Priame podpory Prehľad požadovanej a priznanej sumy podpory - národné podpory - OVKO</vt:lpstr>
      <vt:lpstr>Priame podpory Prehľad počtu podaných žiadostí – viazané priame podpory </vt:lpstr>
      <vt:lpstr>Priame podpory Prehľad počtu podaných žiadostí – viazané priame podpory (VBJK)</vt:lpstr>
      <vt:lpstr>Priame podpory Prehľad počtu podaných žiadostí – PRV</vt:lpstr>
      <vt:lpstr>Priame podpory Prehľad počtu podaných žiadostí – PRV</vt:lpstr>
      <vt:lpstr>Priame podpory Prehľad počtu podaných žiadostí – PRV</vt:lpstr>
      <vt:lpstr>Priame podpory Prehľad počtu požadovanej a priznanej sumy – PRV</vt:lpstr>
      <vt:lpstr>Priame podpory   Čo je dôvodom vysokej chybovosti žiadostí ? </vt:lpstr>
      <vt:lpstr>Priame podpory Náhrady zvierat</vt:lpstr>
      <vt:lpstr>Priame podpory Kampaň 2018</vt:lpstr>
      <vt:lpstr>Priame podpory Kampaň 2018, Kalendár termínov pre neprojektové opatrenia PRV</vt:lpstr>
      <vt:lpstr>Priame podpory Čo odporúčame žiadateľom?</vt:lpstr>
      <vt:lpstr>Projektové podpory</vt:lpstr>
      <vt:lpstr>Projektové podpory</vt:lpstr>
      <vt:lpstr>Projektové podpory</vt:lpstr>
      <vt:lpstr>Projektové podpory</vt:lpstr>
      <vt:lpstr>Prezentácia programu PowerPoint</vt:lpstr>
      <vt:lpstr>Štátna pomoc</vt:lpstr>
      <vt:lpstr>Štátna pomoc</vt:lpstr>
      <vt:lpstr>Štátna pomoc</vt:lpstr>
      <vt:lpstr>Štátna pomoc</vt:lpstr>
      <vt:lpstr>Prezentácia programu PowerPoint</vt:lpstr>
      <vt:lpstr>Štátna pomoc</vt:lpstr>
      <vt:lpstr>Štátna pomoc</vt:lpstr>
      <vt:lpstr>Štátna pomoc Čo plánujeme na rok 2019?</vt:lpstr>
      <vt:lpstr>Agrárne a trhové informácie Slovenska (ATIS)   </vt:lpstr>
      <vt:lpstr>ATIS činnosť </vt:lpstr>
      <vt:lpstr>Agrárne a trhové informácie Slovenska (ATIS)  Formulár na nahlasovanie týždenných nákupných cien jatočných jahniat a oviec  </vt:lpstr>
      <vt:lpstr>Agrárne a trhové informácie Slovenska (ATIS)  Poskytovanie informácií o cenách Európskej komisii Celkový prehľad počtu hlásení do EK za rok 2017  </vt:lpstr>
      <vt:lpstr>Agrárne a trhové informácie Slovenska (ATIS) Poskytovanie informácií o cenách Európskej komisii   </vt:lpstr>
      <vt:lpstr>Agrárne a trhové informácie Slovenska (ATIS) Vzor týždenného hlásenia cien jatočných jahniat do EK   </vt:lpstr>
      <vt:lpstr>Cenové spravodajstvo Celkový prehľad počtu vydaných cenových spravodajstiev v roku 2017     </vt:lpstr>
      <vt:lpstr>Ďakujem za pozornosť</vt:lpstr>
    </vt:vector>
  </TitlesOfParts>
  <Company>Pôdohospodárska platobná agentúra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Benešová Viktória</dc:creator>
  <cp:lastModifiedBy>Alaxová Lucia</cp:lastModifiedBy>
  <cp:revision>279</cp:revision>
  <dcterms:created xsi:type="dcterms:W3CDTF">2017-10-13T08:38:14Z</dcterms:created>
  <dcterms:modified xsi:type="dcterms:W3CDTF">2018-10-24T08:40:47Z</dcterms:modified>
</cp:coreProperties>
</file>