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64"/>
  </p:notesMasterIdLst>
  <p:sldIdLst>
    <p:sldId id="264" r:id="rId2"/>
    <p:sldId id="308" r:id="rId3"/>
    <p:sldId id="314" r:id="rId4"/>
    <p:sldId id="316" r:id="rId5"/>
    <p:sldId id="471" r:id="rId6"/>
    <p:sldId id="472" r:id="rId7"/>
    <p:sldId id="473" r:id="rId8"/>
    <p:sldId id="422" r:id="rId9"/>
    <p:sldId id="423" r:id="rId10"/>
    <p:sldId id="424" r:id="rId11"/>
    <p:sldId id="425" r:id="rId12"/>
    <p:sldId id="426" r:id="rId13"/>
    <p:sldId id="427" r:id="rId14"/>
    <p:sldId id="436" r:id="rId15"/>
    <p:sldId id="438" r:id="rId16"/>
    <p:sldId id="443" r:id="rId17"/>
    <p:sldId id="444" r:id="rId18"/>
    <p:sldId id="445" r:id="rId19"/>
    <p:sldId id="446" r:id="rId20"/>
    <p:sldId id="448" r:id="rId21"/>
    <p:sldId id="449" r:id="rId22"/>
    <p:sldId id="415" r:id="rId23"/>
    <p:sldId id="416" r:id="rId24"/>
    <p:sldId id="417" r:id="rId25"/>
    <p:sldId id="418" r:id="rId26"/>
    <p:sldId id="419" r:id="rId27"/>
    <p:sldId id="420" r:id="rId28"/>
    <p:sldId id="396" r:id="rId29"/>
    <p:sldId id="397" r:id="rId30"/>
    <p:sldId id="468" r:id="rId31"/>
    <p:sldId id="469" r:id="rId32"/>
    <p:sldId id="457" r:id="rId33"/>
    <p:sldId id="458" r:id="rId34"/>
    <p:sldId id="455" r:id="rId35"/>
    <p:sldId id="463" r:id="rId36"/>
    <p:sldId id="464" r:id="rId37"/>
    <p:sldId id="451" r:id="rId38"/>
    <p:sldId id="465" r:id="rId39"/>
    <p:sldId id="466" r:id="rId40"/>
    <p:sldId id="467" r:id="rId41"/>
    <p:sldId id="460" r:id="rId42"/>
    <p:sldId id="459" r:id="rId43"/>
    <p:sldId id="452" r:id="rId44"/>
    <p:sldId id="453" r:id="rId45"/>
    <p:sldId id="461" r:id="rId46"/>
    <p:sldId id="462" r:id="rId47"/>
    <p:sldId id="470" r:id="rId48"/>
    <p:sldId id="337" r:id="rId49"/>
    <p:sldId id="338" r:id="rId50"/>
    <p:sldId id="409" r:id="rId51"/>
    <p:sldId id="410" r:id="rId52"/>
    <p:sldId id="408" r:id="rId53"/>
    <p:sldId id="411" r:id="rId54"/>
    <p:sldId id="412" r:id="rId55"/>
    <p:sldId id="392" r:id="rId56"/>
    <p:sldId id="285" r:id="rId57"/>
    <p:sldId id="393" r:id="rId58"/>
    <p:sldId id="394" r:id="rId59"/>
    <p:sldId id="395" r:id="rId60"/>
    <p:sldId id="344" r:id="rId61"/>
    <p:sldId id="456" r:id="rId62"/>
    <p:sldId id="384" r:id="rId6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volená sekcia" id="{62B4D852-FFEB-451E-8CCD-DCBA1DD17388}">
          <p14:sldIdLst>
            <p14:sldId id="264"/>
            <p14:sldId id="308"/>
            <p14:sldId id="314"/>
            <p14:sldId id="316"/>
            <p14:sldId id="471"/>
            <p14:sldId id="472"/>
            <p14:sldId id="473"/>
            <p14:sldId id="422"/>
            <p14:sldId id="423"/>
            <p14:sldId id="424"/>
            <p14:sldId id="425"/>
            <p14:sldId id="426"/>
            <p14:sldId id="427"/>
            <p14:sldId id="436"/>
            <p14:sldId id="438"/>
            <p14:sldId id="443"/>
            <p14:sldId id="444"/>
            <p14:sldId id="445"/>
            <p14:sldId id="446"/>
          </p14:sldIdLst>
        </p14:section>
        <p14:section name="Sekcia bez názvu" id="{DA13D1D8-E77B-43C7-B2A1-477CB0A862F2}">
          <p14:sldIdLst>
            <p14:sldId id="448"/>
            <p14:sldId id="449"/>
            <p14:sldId id="415"/>
            <p14:sldId id="416"/>
            <p14:sldId id="417"/>
            <p14:sldId id="418"/>
            <p14:sldId id="419"/>
            <p14:sldId id="420"/>
            <p14:sldId id="396"/>
            <p14:sldId id="397"/>
            <p14:sldId id="468"/>
            <p14:sldId id="469"/>
            <p14:sldId id="457"/>
            <p14:sldId id="458"/>
            <p14:sldId id="455"/>
            <p14:sldId id="463"/>
            <p14:sldId id="464"/>
            <p14:sldId id="451"/>
            <p14:sldId id="465"/>
            <p14:sldId id="466"/>
            <p14:sldId id="467"/>
            <p14:sldId id="460"/>
            <p14:sldId id="459"/>
            <p14:sldId id="452"/>
            <p14:sldId id="453"/>
            <p14:sldId id="461"/>
            <p14:sldId id="462"/>
            <p14:sldId id="470"/>
            <p14:sldId id="337"/>
            <p14:sldId id="338"/>
            <p14:sldId id="409"/>
            <p14:sldId id="410"/>
            <p14:sldId id="408"/>
            <p14:sldId id="411"/>
            <p14:sldId id="412"/>
            <p14:sldId id="392"/>
            <p14:sldId id="285"/>
            <p14:sldId id="393"/>
            <p14:sldId id="394"/>
            <p14:sldId id="395"/>
            <p14:sldId id="344"/>
            <p14:sldId id="456"/>
            <p14:sldId id="3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4400"/>
    <a:srgbClr val="796907"/>
    <a:srgbClr val="A6A6A6"/>
    <a:srgbClr val="B7BEBF"/>
    <a:srgbClr val="007A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4713" autoAdjust="0"/>
  </p:normalViewPr>
  <p:slideViewPr>
    <p:cSldViewPr>
      <p:cViewPr varScale="1">
        <p:scale>
          <a:sx n="108" d="100"/>
          <a:sy n="108" d="100"/>
        </p:scale>
        <p:origin x="132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ulejova\Desktop\TBEV\Dynamika_Bahnova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ulejova\Desktop\TBEV\Dynamika_Bahnov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2.811900210321459E-2"/>
          <c:y val="0.10477064179077727"/>
          <c:w val="0.62770383132776364"/>
          <c:h val="0.8315020204815331"/>
        </c:manualLayout>
      </c:layout>
      <c:lineChart>
        <c:grouping val="standard"/>
        <c:varyColors val="0"/>
        <c:ser>
          <c:idx val="0"/>
          <c:order val="0"/>
          <c:tx>
            <c:strRef>
              <c:f>List1!$F$110</c:f>
              <c:strCache>
                <c:ptCount val="1"/>
                <c:pt idx="0">
                  <c:v>Test stability - syr</c:v>
                </c:pt>
              </c:strCache>
            </c:strRef>
          </c:tx>
          <c:spPr>
            <a:ln w="53975" cap="rnd" cmpd="sng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31750" cap="rnd">
                <a:solidFill>
                  <a:srgbClr val="FF0000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28575" cap="rnd">
                <a:solidFill>
                  <a:schemeClr val="accent1"/>
                </a:solidFill>
                <a:prstDash val="sysDash"/>
              </a:ln>
              <a:effectLst/>
            </c:spPr>
            <c:trendlineType val="exp"/>
            <c:dispRSqr val="0"/>
            <c:dispEq val="0"/>
          </c:trendline>
          <c:cat>
            <c:numRef>
              <c:f>List1!$G$109:$W$109</c:f>
              <c:numCache>
                <c:formatCode>General</c:formatCode>
                <c:ptCount val="1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</c:numCache>
            </c:numRef>
          </c:cat>
          <c:val>
            <c:numRef>
              <c:f>List1!$G$110:$W$110</c:f>
              <c:numCache>
                <c:formatCode>General</c:formatCode>
                <c:ptCount val="17"/>
                <c:pt idx="2">
                  <c:v>6.9160000000000004</c:v>
                </c:pt>
                <c:pt idx="8">
                  <c:v>3.03</c:v>
                </c:pt>
                <c:pt idx="12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FE-4F1D-B5FB-0CF56C8627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321472"/>
        <c:axId val="52900992"/>
      </c:lineChart>
      <c:catAx>
        <c:axId val="49321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52900992"/>
        <c:crosses val="autoZero"/>
        <c:auto val="1"/>
        <c:lblAlgn val="ctr"/>
        <c:lblOffset val="100"/>
        <c:noMultiLvlLbl val="0"/>
      </c:catAx>
      <c:valAx>
        <c:axId val="529009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one"/>
        <c:crossAx val="49321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69985729415621645"/>
          <c:y val="8.1821582865808734E-2"/>
          <c:w val="0.24890788943981032"/>
          <c:h val="0.272303336267008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9.4035307599893689E-2"/>
          <c:y val="0.14747514988422308"/>
          <c:w val="0.90596462398721822"/>
          <c:h val="0.8315020204815331"/>
        </c:manualLayout>
      </c:layout>
      <c:lineChart>
        <c:grouping val="standard"/>
        <c:varyColors val="0"/>
        <c:ser>
          <c:idx val="0"/>
          <c:order val="0"/>
          <c:tx>
            <c:strRef>
              <c:f>List1!$F$110</c:f>
              <c:strCache>
                <c:ptCount val="1"/>
                <c:pt idx="0">
                  <c:v>Test stability - syr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List1!$G$109:$W$109</c:f>
              <c:numCache>
                <c:formatCode>General</c:formatCode>
                <c:ptCount val="1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</c:numCache>
            </c:numRef>
          </c:cat>
          <c:val>
            <c:numRef>
              <c:f>List1!$G$110:$W$110</c:f>
              <c:numCache>
                <c:formatCode>General</c:formatCode>
                <c:ptCount val="17"/>
                <c:pt idx="2">
                  <c:v>6.9160000000000004</c:v>
                </c:pt>
                <c:pt idx="8">
                  <c:v>3.03</c:v>
                </c:pt>
                <c:pt idx="12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4F6-447C-95C6-B6DFE89494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533504"/>
        <c:axId val="94535040"/>
      </c:lineChart>
      <c:catAx>
        <c:axId val="94533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94535040"/>
        <c:crosses val="autoZero"/>
        <c:auto val="1"/>
        <c:lblAlgn val="ctr"/>
        <c:lblOffset val="100"/>
        <c:noMultiLvlLbl val="0"/>
      </c:catAx>
      <c:valAx>
        <c:axId val="945350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one"/>
        <c:crossAx val="94533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anchor="t" anchorCtr="0"/>
          <a:lstStyle/>
          <a:p>
            <a:pPr>
              <a:defRPr/>
            </a:pPr>
            <a:r>
              <a:rPr lang="sk-SK" sz="1400">
                <a:latin typeface="Times New Roman" panose="02020603050405020304" pitchFamily="18" charset="0"/>
                <a:cs typeface="Times New Roman" panose="02020603050405020304" pitchFamily="18" charset="0"/>
              </a:rPr>
              <a:t>Distribúcia genotypov v rizikových skupinách v</a:t>
            </a:r>
            <a:r>
              <a:rPr lang="sk-SK" sz="14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jednotlivých rokoch (2004 - 2021</a:t>
            </a:r>
            <a:r>
              <a:rPr lang="sk-SK" sz="16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sk-SK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677347222222222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8516199819284886E-2"/>
          <c:y val="5.675715744736929E-2"/>
          <c:w val="0.87181675279931092"/>
          <c:h val="0.809156280909990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'CHP-DATA (2)'!$A$2</c:f>
              <c:strCache>
                <c:ptCount val="1"/>
                <c:pt idx="0">
                  <c:v>2004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7783012779140312E-2"/>
                  <c:y val="-2.513474780087643E-2"/>
                </c:manualLayout>
              </c:layout>
              <c:tx>
                <c:rich>
                  <a:bodyPr/>
                  <a:lstStyle/>
                  <a:p>
                    <a:r>
                      <a:rPr lang="en-US" sz="1100" b="1"/>
                      <a:t>2004
18,3%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1874-4A52-9489-57FB84101904}"/>
                </c:ext>
              </c:extLst>
            </c:dLbl>
            <c:dLbl>
              <c:idx val="1"/>
              <c:layout>
                <c:manualLayout>
                  <c:x val="9.5714900947459092E-3"/>
                  <c:y val="-8.1651829871414436E-2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2004
39,9%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874-4A52-9489-57FB84101904}"/>
                </c:ext>
              </c:extLst>
            </c:dLbl>
            <c:dLbl>
              <c:idx val="2"/>
              <c:layout>
                <c:manualLayout>
                  <c:x val="1.5032270556344391E-2"/>
                  <c:y val="-1.2561855500280038E-2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2004
7,0%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1874-4A52-9489-57FB84101904}"/>
                </c:ext>
              </c:extLst>
            </c:dLbl>
            <c:dLbl>
              <c:idx val="3"/>
              <c:layout>
                <c:manualLayout>
                  <c:x val="1.640826873385013E-2"/>
                  <c:y val="-1.2561819980217607E-2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2004
5,4%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874-4A52-9489-57FB84101904}"/>
                </c:ext>
              </c:extLst>
            </c:dLbl>
            <c:dLbl>
              <c:idx val="4"/>
              <c:layout>
                <c:manualLayout>
                  <c:x val="1.9103416376231658E-2"/>
                  <c:y val="-1.2564985339175699E-2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2004
9,0%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1874-4A52-9489-57FB84101904}"/>
                </c:ext>
              </c:extLst>
            </c:dLbl>
            <c:spPr>
              <a:solidFill>
                <a:schemeClr val="tx2">
                  <a:lumMod val="40000"/>
                  <a:lumOff val="60000"/>
                </a:schemeClr>
              </a:solidFill>
            </c:spPr>
            <c:txPr>
              <a:bodyPr/>
              <a:lstStyle/>
              <a:p>
                <a:pPr>
                  <a:defRPr sz="1100" b="1"/>
                </a:pPr>
                <a:endParaRPr lang="sk-SK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(2)'!$B$2:$F$2</c:f>
              <c:numCache>
                <c:formatCode>0.0</c:formatCode>
                <c:ptCount val="5"/>
                <c:pt idx="0">
                  <c:v>18.298192771084338</c:v>
                </c:pt>
                <c:pt idx="1">
                  <c:v>39.853162650602407</c:v>
                </c:pt>
                <c:pt idx="2">
                  <c:v>7.0218373493975905</c:v>
                </c:pt>
                <c:pt idx="3">
                  <c:v>5.4405120481927716</c:v>
                </c:pt>
                <c:pt idx="4">
                  <c:v>9.0361445783132535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874-4A52-9489-57FB84101904}"/>
            </c:ext>
          </c:extLst>
        </c:ser>
        <c:ser>
          <c:idx val="1"/>
          <c:order val="1"/>
          <c:tx>
            <c:strRef>
              <c:f>'CHP-DATA (2)'!$A$3</c:f>
              <c:strCache>
                <c:ptCount val="1"/>
                <c:pt idx="0">
                  <c:v>2005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(2)'!$B$3:$F$3</c:f>
              <c:numCache>
                <c:formatCode>0.0</c:formatCode>
                <c:ptCount val="5"/>
                <c:pt idx="0">
                  <c:v>20.589936379410066</c:v>
                </c:pt>
                <c:pt idx="1">
                  <c:v>36.84210526315789</c:v>
                </c:pt>
                <c:pt idx="2">
                  <c:v>7.518796992481203</c:v>
                </c:pt>
                <c:pt idx="3">
                  <c:v>3.35454019664546</c:v>
                </c:pt>
                <c:pt idx="4">
                  <c:v>8.675534991324465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874-4A52-9489-57FB84101904}"/>
            </c:ext>
          </c:extLst>
        </c:ser>
        <c:ser>
          <c:idx val="2"/>
          <c:order val="2"/>
          <c:tx>
            <c:strRef>
              <c:f>'CHP-DATA (2)'!$A$4</c:f>
              <c:strCache>
                <c:ptCount val="1"/>
                <c:pt idx="0">
                  <c:v>2006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(2)'!$B$4:$F$4</c:f>
              <c:numCache>
                <c:formatCode>0.0</c:formatCode>
                <c:ptCount val="5"/>
                <c:pt idx="0">
                  <c:v>23.019431988041852</c:v>
                </c:pt>
                <c:pt idx="1">
                  <c:v>43.460388639760836</c:v>
                </c:pt>
                <c:pt idx="2">
                  <c:v>7.5112107623318378</c:v>
                </c:pt>
                <c:pt idx="3">
                  <c:v>4.5590433482810164</c:v>
                </c:pt>
                <c:pt idx="4">
                  <c:v>4.2974588938714495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874-4A52-9489-57FB84101904}"/>
            </c:ext>
          </c:extLst>
        </c:ser>
        <c:ser>
          <c:idx val="3"/>
          <c:order val="3"/>
          <c:tx>
            <c:strRef>
              <c:f>'CHP-DATA (2)'!$A$5</c:f>
              <c:strCache>
                <c:ptCount val="1"/>
                <c:pt idx="0">
                  <c:v>2007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(2)'!$B$5:$F$5</c:f>
              <c:numCache>
                <c:formatCode>0.0</c:formatCode>
                <c:ptCount val="5"/>
                <c:pt idx="0">
                  <c:v>28.792235801581594</c:v>
                </c:pt>
                <c:pt idx="1">
                  <c:v>45.111430625449316</c:v>
                </c:pt>
                <c:pt idx="2">
                  <c:v>5.0323508267433503</c:v>
                </c:pt>
                <c:pt idx="3">
                  <c:v>3.5226455787203452</c:v>
                </c:pt>
                <c:pt idx="4">
                  <c:v>3.3788641265276782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874-4A52-9489-57FB84101904}"/>
            </c:ext>
          </c:extLst>
        </c:ser>
        <c:ser>
          <c:idx val="4"/>
          <c:order val="4"/>
          <c:tx>
            <c:strRef>
              <c:f>'CHP-DATA (2)'!$A$6</c:f>
              <c:strCache>
                <c:ptCount val="1"/>
                <c:pt idx="0">
                  <c:v>2008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(2)'!$B$6:$F$6</c:f>
              <c:numCache>
                <c:formatCode>0.0</c:formatCode>
                <c:ptCount val="5"/>
                <c:pt idx="0">
                  <c:v>33.359163115071681</c:v>
                </c:pt>
                <c:pt idx="1">
                  <c:v>45.718713676869434</c:v>
                </c:pt>
                <c:pt idx="2">
                  <c:v>3.6807438977140645</c:v>
                </c:pt>
                <c:pt idx="3">
                  <c:v>4.0294459511817129</c:v>
                </c:pt>
                <c:pt idx="4">
                  <c:v>2.3634250290585044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874-4A52-9489-57FB84101904}"/>
            </c:ext>
          </c:extLst>
        </c:ser>
        <c:ser>
          <c:idx val="5"/>
          <c:order val="5"/>
          <c:tx>
            <c:strRef>
              <c:f>'CHP-DATA (2)'!$A$7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(2)'!$B$7:$F$7</c:f>
              <c:numCache>
                <c:formatCode>0.0</c:formatCode>
                <c:ptCount val="5"/>
                <c:pt idx="0">
                  <c:v>36.526054590570723</c:v>
                </c:pt>
                <c:pt idx="1">
                  <c:v>46.650124069478913</c:v>
                </c:pt>
                <c:pt idx="2">
                  <c:v>2.8287841191066998</c:v>
                </c:pt>
                <c:pt idx="3">
                  <c:v>4.0694789081885858</c:v>
                </c:pt>
                <c:pt idx="4">
                  <c:v>1.6873449131513649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874-4A52-9489-57FB84101904}"/>
            </c:ext>
          </c:extLst>
        </c:ser>
        <c:ser>
          <c:idx val="6"/>
          <c:order val="6"/>
          <c:tx>
            <c:strRef>
              <c:f>'CHP-DATA (2)'!$A$8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(2)'!$B$8:$F$8</c:f>
              <c:numCache>
                <c:formatCode>0.0</c:formatCode>
                <c:ptCount val="5"/>
                <c:pt idx="0">
                  <c:v>44.548593981253084</c:v>
                </c:pt>
                <c:pt idx="1">
                  <c:v>42.723236309817466</c:v>
                </c:pt>
                <c:pt idx="2">
                  <c:v>2.3680315737543167</c:v>
                </c:pt>
                <c:pt idx="3">
                  <c:v>3.2067094227923039</c:v>
                </c:pt>
                <c:pt idx="4">
                  <c:v>1.2826837691169217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874-4A52-9489-57FB84101904}"/>
            </c:ext>
          </c:extLst>
        </c:ser>
        <c:ser>
          <c:idx val="7"/>
          <c:order val="7"/>
          <c:tx>
            <c:strRef>
              <c:f>'CHP-DATA (2)'!$A$9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(2)'!$B$9:$F$9</c:f>
              <c:numCache>
                <c:formatCode>0.0</c:formatCode>
                <c:ptCount val="5"/>
                <c:pt idx="0">
                  <c:v>46.697626418988648</c:v>
                </c:pt>
                <c:pt idx="1">
                  <c:v>43.550051599587206</c:v>
                </c:pt>
                <c:pt idx="2">
                  <c:v>1.4963880288957687</c:v>
                </c:pt>
                <c:pt idx="3">
                  <c:v>3.7667698658410735</c:v>
                </c:pt>
                <c:pt idx="4">
                  <c:v>0.82559339525283792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874-4A52-9489-57FB84101904}"/>
            </c:ext>
          </c:extLst>
        </c:ser>
        <c:ser>
          <c:idx val="8"/>
          <c:order val="8"/>
          <c:tx>
            <c:strRef>
              <c:f>'CHP-DATA (2)'!$A$10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(2)'!$B$10:$F$10</c:f>
              <c:numCache>
                <c:formatCode>0.0</c:formatCode>
                <c:ptCount val="5"/>
                <c:pt idx="0">
                  <c:v>51.262349066959388</c:v>
                </c:pt>
                <c:pt idx="1">
                  <c:v>40.175631174533478</c:v>
                </c:pt>
                <c:pt idx="2">
                  <c:v>1.5367727771679474</c:v>
                </c:pt>
                <c:pt idx="3">
                  <c:v>2.9637760702524698</c:v>
                </c:pt>
                <c:pt idx="4">
                  <c:v>0.54884742041712409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1874-4A52-9489-57FB84101904}"/>
            </c:ext>
          </c:extLst>
        </c:ser>
        <c:ser>
          <c:idx val="9"/>
          <c:order val="9"/>
          <c:tx>
            <c:strRef>
              <c:f>'CHP-DATA (2)'!$A$11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(2)'!$B$11:$F$11</c:f>
              <c:numCache>
                <c:formatCode>0.0</c:formatCode>
                <c:ptCount val="5"/>
                <c:pt idx="0">
                  <c:v>58.406524466750312</c:v>
                </c:pt>
                <c:pt idx="1">
                  <c:v>34.253450439146796</c:v>
                </c:pt>
                <c:pt idx="2">
                  <c:v>1.2547051442910917</c:v>
                </c:pt>
                <c:pt idx="3">
                  <c:v>2.7603513174404015</c:v>
                </c:pt>
                <c:pt idx="4">
                  <c:v>0.18820577164366373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874-4A52-9489-57FB84101904}"/>
            </c:ext>
          </c:extLst>
        </c:ser>
        <c:ser>
          <c:idx val="10"/>
          <c:order val="10"/>
          <c:tx>
            <c:strRef>
              <c:f>'CHP-DATA (2)'!$A$12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(2)'!$B$12:$F$12</c:f>
              <c:numCache>
                <c:formatCode>0.0</c:formatCode>
                <c:ptCount val="5"/>
                <c:pt idx="0">
                  <c:v>63.458856345885636</c:v>
                </c:pt>
                <c:pt idx="1">
                  <c:v>31.938633193863318</c:v>
                </c:pt>
                <c:pt idx="2">
                  <c:v>0.97629009762900976</c:v>
                </c:pt>
                <c:pt idx="3">
                  <c:v>1.2552301255230125</c:v>
                </c:pt>
                <c:pt idx="4">
                  <c:v>0.48814504881450488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1874-4A52-9489-57FB84101904}"/>
            </c:ext>
          </c:extLst>
        </c:ser>
        <c:ser>
          <c:idx val="11"/>
          <c:order val="11"/>
          <c:tx>
            <c:strRef>
              <c:f>'CHP-DATA (2)'!$A$13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(2)'!$B$13:$F$13</c:f>
              <c:numCache>
                <c:formatCode>0.0</c:formatCode>
                <c:ptCount val="5"/>
                <c:pt idx="0">
                  <c:v>64.734774066797641</c:v>
                </c:pt>
                <c:pt idx="1">
                  <c:v>31.532416502946951</c:v>
                </c:pt>
                <c:pt idx="2">
                  <c:v>0.88408644400785852</c:v>
                </c:pt>
                <c:pt idx="3">
                  <c:v>1.4734774066797642</c:v>
                </c:pt>
                <c:pt idx="4">
                  <c:v>0.39292730844793711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874-4A52-9489-57FB84101904}"/>
            </c:ext>
          </c:extLst>
        </c:ser>
        <c:ser>
          <c:idx val="12"/>
          <c:order val="12"/>
          <c:tx>
            <c:strRef>
              <c:f>'CHP-DATA (2)'!$A$14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(2)'!$B$14:$F$14</c:f>
              <c:numCache>
                <c:formatCode>0.0</c:formatCode>
                <c:ptCount val="5"/>
                <c:pt idx="0">
                  <c:v>70.431211498973298</c:v>
                </c:pt>
                <c:pt idx="1">
                  <c:v>26.009582477754961</c:v>
                </c:pt>
                <c:pt idx="2">
                  <c:v>0.68446269678302529</c:v>
                </c:pt>
                <c:pt idx="3">
                  <c:v>1.1635865845311431</c:v>
                </c:pt>
                <c:pt idx="4">
                  <c:v>0.13689253935660506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1874-4A52-9489-57FB84101904}"/>
            </c:ext>
          </c:extLst>
        </c:ser>
        <c:ser>
          <c:idx val="13"/>
          <c:order val="13"/>
          <c:tx>
            <c:strRef>
              <c:f>'CHP-DATA (2)'!$A$15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3665165509832123E-2"/>
                  <c:y val="-0.13182190707836916"/>
                </c:manualLayout>
              </c:layout>
              <c:tx>
                <c:rich>
                  <a:bodyPr/>
                  <a:lstStyle/>
                  <a:p>
                    <a:r>
                      <a:rPr lang="en-US" sz="1100" b="1"/>
                      <a:t>2020
79,5%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1874-4A52-9489-57FB84101904}"/>
                </c:ext>
              </c:extLst>
            </c:dLbl>
            <c:dLbl>
              <c:idx val="1"/>
              <c:layout>
                <c:manualLayout>
                  <c:x val="3.582031754227443E-5"/>
                  <c:y val="-1.039683062629723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2020
19,4%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1874-4A52-9489-57FB8410190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874-4A52-9489-57FB8410190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874-4A52-9489-57FB8410190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1874-4A52-9489-57FB84101904}"/>
                </c:ext>
              </c:extLst>
            </c:dLbl>
            <c:spPr>
              <a:solidFill>
                <a:srgbClr val="7CBBCF"/>
              </a:solidFill>
            </c:spPr>
            <c:txPr>
              <a:bodyPr/>
              <a:lstStyle/>
              <a:p>
                <a:pPr>
                  <a:defRPr sz="1100" b="1"/>
                </a:pPr>
                <a:endParaRPr lang="sk-SK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(2)'!$B$15:$F$15</c:f>
              <c:numCache>
                <c:formatCode>0.0</c:formatCode>
                <c:ptCount val="5"/>
                <c:pt idx="0">
                  <c:v>65.282505105513948</c:v>
                </c:pt>
                <c:pt idx="1">
                  <c:v>30.428863172226006</c:v>
                </c:pt>
                <c:pt idx="2">
                  <c:v>0.88495575221238942</c:v>
                </c:pt>
                <c:pt idx="3">
                  <c:v>1.1572498298162015</c:v>
                </c:pt>
                <c:pt idx="4">
                  <c:v>0.13614703880190604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1874-4A52-9489-57FB84101904}"/>
            </c:ext>
          </c:extLst>
        </c:ser>
        <c:ser>
          <c:idx val="14"/>
          <c:order val="14"/>
          <c:tx>
            <c:strRef>
              <c:f>'CHP-DATA (2)'!$A$16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4248093191091871E-2"/>
                  <c:y val="-6.0442611447889101E-2"/>
                </c:manualLayout>
              </c:layout>
              <c:tx>
                <c:rich>
                  <a:bodyPr vertOverflow="overflow" horzOverflow="overflow" wrap="square" lIns="36000" tIns="46800" rIns="36000" bIns="46800" anchor="ctr">
                    <a:noAutofit/>
                  </a:bodyPr>
                  <a:lstStyle/>
                  <a:p>
                    <a:pPr>
                      <a:defRPr sz="1100" b="1"/>
                    </a:pPr>
                    <a:r>
                      <a:rPr lang="en-US" sz="1100" b="1" baseline="0" dirty="0"/>
                      <a:t>2021</a:t>
                    </a:r>
                  </a:p>
                  <a:p>
                    <a:pPr>
                      <a:defRPr sz="1100" b="1"/>
                    </a:pPr>
                    <a:r>
                      <a:rPr lang="en-US" sz="1100" b="1" i="0" u="none" strike="noStrike" kern="1200" baseline="0" dirty="0">
                        <a:solidFill>
                          <a:sysClr val="windowText" lastClr="000000"/>
                        </a:solidFill>
                      </a:rPr>
                      <a:t>84,2%</a:t>
                    </a:r>
                  </a:p>
                </c:rich>
              </c:tx>
              <c:spPr>
                <a:solidFill>
                  <a:srgbClr val="F8AA79"/>
                </a:solidFill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5.0437152777777779E-2"/>
                      <c:h val="5.7433888888888882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8-1874-4A52-9489-57FB84101904}"/>
                </c:ext>
              </c:extLst>
            </c:dLbl>
            <c:dLbl>
              <c:idx val="1"/>
              <c:layout>
                <c:manualLayout>
                  <c:x val="3.7827646275260675E-2"/>
                  <c:y val="2.6150687124709054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2021</a:t>
                    </a:r>
                  </a:p>
                  <a:p>
                    <a:r>
                      <a:rPr lang="en-US" sz="1100" b="1" i="0" u="none" strike="noStrike" kern="1200" baseline="0" dirty="0">
                        <a:solidFill>
                          <a:sysClr val="windowText" lastClr="000000"/>
                        </a:solidFill>
                      </a:rPr>
                      <a:t>15,3%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5.4876388888888891E-2"/>
                      <c:h val="6.085851851851850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9-1874-4A52-9489-57FB84101904}"/>
                </c:ext>
              </c:extLst>
            </c:dLbl>
            <c:dLbl>
              <c:idx val="2"/>
              <c:layout>
                <c:manualLayout>
                  <c:x val="5.4645884428379879E-3"/>
                  <c:y val="-9.4141435772411297E-3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2021</a:t>
                    </a:r>
                  </a:p>
                  <a:p>
                    <a:r>
                      <a:rPr lang="en-US" sz="1100" b="1" i="0" u="none" strike="noStrike" kern="1200" baseline="0">
                        <a:solidFill>
                          <a:sysClr val="windowText" lastClr="000000"/>
                        </a:solidFill>
                      </a:rPr>
                      <a:t>0,3%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4.4794651693128525E-2"/>
                      <c:h val="5.667446380917865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A-1874-4A52-9489-57FB84101904}"/>
                </c:ext>
              </c:extLst>
            </c:dLbl>
            <c:dLbl>
              <c:idx val="3"/>
              <c:layout>
                <c:manualLayout>
                  <c:x val="2.7322942214189436E-3"/>
                  <c:y val="-8.368200836820237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2021</a:t>
                    </a:r>
                    <a:endParaRPr lang="en-US" baseline="0"/>
                  </a:p>
                  <a:p>
                    <a:r>
                      <a:rPr lang="en-US"/>
                      <a:t>0,2</a:t>
                    </a:r>
                    <a:r>
                      <a:rPr lang="en-US" sz="1100" b="1" i="0" u="none" strike="noStrike" kern="1200" baseline="0">
                        <a:solidFill>
                          <a:sysClr val="windowText" lastClr="000000"/>
                        </a:solidFill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4.2062411255970045E-2"/>
                      <c:h val="5.458241359997364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B-1874-4A52-9489-57FB84101904}"/>
                </c:ext>
              </c:extLst>
            </c:dLbl>
            <c:dLbl>
              <c:idx val="4"/>
              <c:layout>
                <c:manualLayout>
                  <c:x val="-2.8688524590164036E-2"/>
                  <c:y val="-1.882845188284518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2021</a:t>
                    </a:r>
                    <a:endParaRPr lang="en-US" baseline="0"/>
                  </a:p>
                  <a:p>
                    <a:r>
                      <a:rPr lang="en-US" sz="1100" b="1" i="0" u="none" strike="noStrike" kern="1200" baseline="0">
                        <a:solidFill>
                          <a:sysClr val="windowText" lastClr="000000"/>
                        </a:solidFill>
                      </a:rPr>
                      <a:t>0%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4.2062411255970045E-2"/>
                      <c:h val="5.458241359997364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C-1874-4A52-9489-57FB84101904}"/>
                </c:ext>
              </c:extLst>
            </c:dLbl>
            <c:spPr>
              <a:solidFill>
                <a:srgbClr val="F8AA79"/>
              </a:solidFill>
              <a:ln>
                <a:noFill/>
              </a:ln>
              <a:effectLst/>
            </c:spPr>
            <c:txPr>
              <a:bodyPr vertOverflow="overflow" horzOverflow="overflow" wrap="square" lIns="36000" tIns="46800" rIns="36000" bIns="46800" anchor="ctr">
                <a:noAutofit/>
              </a:bodyPr>
              <a:lstStyle/>
              <a:p>
                <a:pPr>
                  <a:defRPr sz="1100" b="1"/>
                </a:pPr>
                <a:endParaRPr lang="sk-SK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(2)'!$B$16:$F$16</c:f>
              <c:numCache>
                <c:formatCode>0.0</c:formatCode>
                <c:ptCount val="5"/>
                <c:pt idx="0">
                  <c:v>71.709999999999994</c:v>
                </c:pt>
                <c:pt idx="1">
                  <c:v>24.73</c:v>
                </c:pt>
                <c:pt idx="2">
                  <c:v>0.7</c:v>
                </c:pt>
                <c:pt idx="3">
                  <c:v>1.31</c:v>
                </c:pt>
                <c:pt idx="4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1874-4A52-9489-57FB84101904}"/>
            </c:ext>
          </c:extLst>
        </c:ser>
        <c:ser>
          <c:idx val="15"/>
          <c:order val="15"/>
          <c:tx>
            <c:strRef>
              <c:f>'CHP-DATA (2)'!$A$17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(2)'!$B$17:$F$17</c:f>
              <c:numCache>
                <c:formatCode>0.0</c:formatCode>
                <c:ptCount val="5"/>
                <c:pt idx="0">
                  <c:v>79.349999999999994</c:v>
                </c:pt>
                <c:pt idx="1">
                  <c:v>19.03</c:v>
                </c:pt>
                <c:pt idx="2">
                  <c:v>0.93</c:v>
                </c:pt>
                <c:pt idx="3">
                  <c:v>0.7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1874-4A52-9489-57FB84101904}"/>
            </c:ext>
          </c:extLst>
        </c:ser>
        <c:ser>
          <c:idx val="16"/>
          <c:order val="16"/>
          <c:tx>
            <c:strRef>
              <c:f>'CHP-DATA (2)'!$A$18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(2)'!$B$18:$F$18</c:f>
              <c:numCache>
                <c:formatCode>0.0</c:formatCode>
                <c:ptCount val="5"/>
                <c:pt idx="0">
                  <c:v>79.52</c:v>
                </c:pt>
                <c:pt idx="1">
                  <c:v>19.420000000000002</c:v>
                </c:pt>
                <c:pt idx="2">
                  <c:v>0.3</c:v>
                </c:pt>
                <c:pt idx="3">
                  <c:v>0.68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1874-4A52-9489-57FB84101904}"/>
            </c:ext>
          </c:extLst>
        </c:ser>
        <c:ser>
          <c:idx val="17"/>
          <c:order val="17"/>
          <c:tx>
            <c:strRef>
              <c:f>'CHP-DATA (2)'!$A$19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8AA79"/>
            </a:solidFill>
          </c:spPr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(2)'!$B$19:$F$19</c:f>
              <c:numCache>
                <c:formatCode>0.0</c:formatCode>
                <c:ptCount val="5"/>
                <c:pt idx="0">
                  <c:v>84.22</c:v>
                </c:pt>
                <c:pt idx="1">
                  <c:v>15.29</c:v>
                </c:pt>
                <c:pt idx="2">
                  <c:v>0.28999999999999998</c:v>
                </c:pt>
                <c:pt idx="3">
                  <c:v>0.2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1874-4A52-9489-57FB841019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9918976"/>
        <c:axId val="243175808"/>
      </c:barChart>
      <c:valAx>
        <c:axId val="243175808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49918976"/>
        <c:crosses val="autoZero"/>
        <c:crossBetween val="between"/>
      </c:valAx>
      <c:catAx>
        <c:axId val="249918976"/>
        <c:scaling>
          <c:orientation val="minMax"/>
        </c:scaling>
        <c:delete val="0"/>
        <c:axPos val="b"/>
        <c:title>
          <c:tx>
            <c:rich>
              <a:bodyPr anchor="b" anchorCtr="0"/>
              <a:lstStyle/>
              <a:p>
                <a:pPr algn="ctr">
                  <a:defRPr/>
                </a:pPr>
                <a:r>
                  <a:rPr lang="sk-SK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RIZIKOVÁ SKUPINA</a:t>
                </a:r>
              </a:p>
            </c:rich>
          </c:tx>
          <c:layout>
            <c:manualLayout>
              <c:xMode val="edge"/>
              <c:yMode val="edge"/>
              <c:x val="0.41498557278208442"/>
              <c:y val="0.9434718100890208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sk-SK"/>
          </a:p>
        </c:txPr>
        <c:crossAx val="243175808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93032766203703698"/>
          <c:y val="6.2238148148148147E-2"/>
          <c:w val="6.5511595886579746E-2"/>
          <c:h val="0.80397193028695679"/>
        </c:manualLayout>
      </c:layout>
      <c:overlay val="0"/>
      <c:txPr>
        <a:bodyPr/>
        <a:lstStyle/>
        <a:p>
          <a:pPr>
            <a:defRPr sz="1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6350">
      <a:solidFill>
        <a:srgbClr val="A6A6A6"/>
      </a:solidFill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anchor="ctr" anchorCtr="0"/>
          <a:lstStyle/>
          <a:p>
            <a:pPr algn="ctr">
              <a:defRPr sz="1600"/>
            </a:pPr>
            <a:r>
              <a:rPr lang="sk-SK" sz="1400"/>
              <a:t>Počet a d</a:t>
            </a:r>
            <a:r>
              <a:rPr lang="en-US" sz="1400"/>
              <a:t>istribúcia genotypov u zvierat z chovov </a:t>
            </a:r>
            <a:r>
              <a:rPr lang="sk-SK" sz="1400"/>
              <a:t>v</a:t>
            </a:r>
            <a:r>
              <a:rPr lang="sk-SK" sz="1400" baseline="0"/>
              <a:t> rámci CHP </a:t>
            </a:r>
            <a:r>
              <a:rPr lang="en-US" sz="1400"/>
              <a:t>(2004 - 20</a:t>
            </a:r>
            <a:r>
              <a:rPr lang="sk-SK" sz="1400"/>
              <a:t>21</a:t>
            </a:r>
            <a:r>
              <a:rPr lang="en-US" sz="1400"/>
              <a:t>)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0294092336818548E-2"/>
          <c:y val="6.7341119493954479E-2"/>
          <c:w val="0.87787040128315175"/>
          <c:h val="0.66582947389112912"/>
        </c:manualLayout>
      </c:layout>
      <c:barChart>
        <c:barDir val="col"/>
        <c:grouping val="clustered"/>
        <c:varyColors val="0"/>
        <c:ser>
          <c:idx val="0"/>
          <c:order val="0"/>
          <c:tx>
            <c:v>OVCE</c:v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cat>
            <c:multiLvlStrRef>
              <c:f>('CHP-DATA_do31.12.2021'!$B$5:$C$5,'CHP-DATA_do31.12.2021'!$B$7:$C$9,'CHP-DATA_do31.12.2021'!$B$11:$C$16,'CHP-DATA_do31.12.2021'!$B$18:$C$18,'CHP-DATA_do31.12.2021'!$B$20:$C$23)</c:f>
              <c:multiLvlStrCache>
                <c:ptCount val="15"/>
                <c:lvl>
                  <c:pt idx="0">
                    <c:v>ARR/ARR</c:v>
                  </c:pt>
                  <c:pt idx="1">
                    <c:v>ARR/AHQ</c:v>
                  </c:pt>
                  <c:pt idx="2">
                    <c:v>ARR/ARH</c:v>
                  </c:pt>
                  <c:pt idx="3">
                    <c:v>ARR/ARQ</c:v>
                  </c:pt>
                  <c:pt idx="4">
                    <c:v>ARH/ARH</c:v>
                  </c:pt>
                  <c:pt idx="5">
                    <c:v>AHQ/AHQ</c:v>
                  </c:pt>
                  <c:pt idx="6">
                    <c:v>AHQ/ARH</c:v>
                  </c:pt>
                  <c:pt idx="7">
                    <c:v>ARQ/AHQ</c:v>
                  </c:pt>
                  <c:pt idx="8">
                    <c:v>ARQ/ARH</c:v>
                  </c:pt>
                  <c:pt idx="9">
                    <c:v>ARQ/ARQ</c:v>
                  </c:pt>
                  <c:pt idx="10">
                    <c:v>ARR/VRQ</c:v>
                  </c:pt>
                  <c:pt idx="11">
                    <c:v>AHQ/VRQ</c:v>
                  </c:pt>
                  <c:pt idx="12">
                    <c:v>ARH/VRQ</c:v>
                  </c:pt>
                  <c:pt idx="13">
                    <c:v>ARQ/VRQ</c:v>
                  </c:pt>
                  <c:pt idx="14">
                    <c:v>VRQ/VRQ</c:v>
                  </c:pt>
                </c:lvl>
                <c:lvl>
                  <c:pt idx="0">
                    <c:v>I.</c:v>
                  </c:pt>
                  <c:pt idx="1">
                    <c:v>II.</c:v>
                  </c:pt>
                  <c:pt idx="4">
                    <c:v>III.</c:v>
                  </c:pt>
                  <c:pt idx="9">
                    <c:v>III.*</c:v>
                  </c:pt>
                  <c:pt idx="10">
                    <c:v>IV.</c:v>
                  </c:pt>
                  <c:pt idx="11">
                    <c:v>V.</c:v>
                  </c:pt>
                </c:lvl>
              </c:multiLvlStrCache>
            </c:multiLvlStrRef>
          </c:cat>
          <c:val>
            <c:numRef>
              <c:f>('CHP-DATA_do31.12.2021'!$D$5,'CHP-DATA_do31.12.2021'!$D$7:$D$9,'CHP-DATA_do31.12.2021'!$D$11:$D$16,'CHP-DATA_do31.12.2021'!$D$18,'CHP-DATA_do31.12.2021'!$D$20:$D$23)</c:f>
              <c:numCache>
                <c:formatCode>General</c:formatCode>
                <c:ptCount val="15"/>
                <c:pt idx="0">
                  <c:v>7808</c:v>
                </c:pt>
                <c:pt idx="1">
                  <c:v>854</c:v>
                </c:pt>
                <c:pt idx="2">
                  <c:v>205</c:v>
                </c:pt>
                <c:pt idx="3">
                  <c:v>6513</c:v>
                </c:pt>
                <c:pt idx="4">
                  <c:v>0</c:v>
                </c:pt>
                <c:pt idx="5">
                  <c:v>35</c:v>
                </c:pt>
                <c:pt idx="6">
                  <c:v>4</c:v>
                </c:pt>
                <c:pt idx="7">
                  <c:v>303</c:v>
                </c:pt>
                <c:pt idx="8">
                  <c:v>45</c:v>
                </c:pt>
                <c:pt idx="9">
                  <c:v>1215</c:v>
                </c:pt>
                <c:pt idx="10">
                  <c:v>671</c:v>
                </c:pt>
                <c:pt idx="11">
                  <c:v>18</c:v>
                </c:pt>
                <c:pt idx="12">
                  <c:v>5</c:v>
                </c:pt>
                <c:pt idx="13">
                  <c:v>211</c:v>
                </c:pt>
                <c:pt idx="1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A1-4A8C-990A-5660C2F41E4A}"/>
            </c:ext>
          </c:extLst>
        </c:ser>
        <c:ser>
          <c:idx val="1"/>
          <c:order val="1"/>
          <c:tx>
            <c:v>BARANY</c:v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cat>
            <c:multiLvlStrRef>
              <c:f>('CHP-DATA_do31.12.2021'!$B$5:$C$5,'CHP-DATA_do31.12.2021'!$B$7:$C$9,'CHP-DATA_do31.12.2021'!$B$11:$C$16,'CHP-DATA_do31.12.2021'!$B$18:$C$18,'CHP-DATA_do31.12.2021'!$B$20:$C$23)</c:f>
              <c:multiLvlStrCache>
                <c:ptCount val="15"/>
                <c:lvl>
                  <c:pt idx="0">
                    <c:v>ARR/ARR</c:v>
                  </c:pt>
                  <c:pt idx="1">
                    <c:v>ARR/AHQ</c:v>
                  </c:pt>
                  <c:pt idx="2">
                    <c:v>ARR/ARH</c:v>
                  </c:pt>
                  <c:pt idx="3">
                    <c:v>ARR/ARQ</c:v>
                  </c:pt>
                  <c:pt idx="4">
                    <c:v>ARH/ARH</c:v>
                  </c:pt>
                  <c:pt idx="5">
                    <c:v>AHQ/AHQ</c:v>
                  </c:pt>
                  <c:pt idx="6">
                    <c:v>AHQ/ARH</c:v>
                  </c:pt>
                  <c:pt idx="7">
                    <c:v>ARQ/AHQ</c:v>
                  </c:pt>
                  <c:pt idx="8">
                    <c:v>ARQ/ARH</c:v>
                  </c:pt>
                  <c:pt idx="9">
                    <c:v>ARQ/ARQ</c:v>
                  </c:pt>
                  <c:pt idx="10">
                    <c:v>ARR/VRQ</c:v>
                  </c:pt>
                  <c:pt idx="11">
                    <c:v>AHQ/VRQ</c:v>
                  </c:pt>
                  <c:pt idx="12">
                    <c:v>ARH/VRQ</c:v>
                  </c:pt>
                  <c:pt idx="13">
                    <c:v>ARQ/VRQ</c:v>
                  </c:pt>
                  <c:pt idx="14">
                    <c:v>VRQ/VRQ</c:v>
                  </c:pt>
                </c:lvl>
                <c:lvl>
                  <c:pt idx="0">
                    <c:v>I.</c:v>
                  </c:pt>
                  <c:pt idx="1">
                    <c:v>II.</c:v>
                  </c:pt>
                  <c:pt idx="4">
                    <c:v>III.</c:v>
                  </c:pt>
                  <c:pt idx="9">
                    <c:v>III.*</c:v>
                  </c:pt>
                  <c:pt idx="10">
                    <c:v>IV.</c:v>
                  </c:pt>
                  <c:pt idx="11">
                    <c:v>V.</c:v>
                  </c:pt>
                </c:lvl>
              </c:multiLvlStrCache>
            </c:multiLvlStrRef>
          </c:cat>
          <c:val>
            <c:numRef>
              <c:f>('CHP-DATA_do31.12.2021'!$E$5,'CHP-DATA_do31.12.2021'!$E$7:$E$9,'CHP-DATA_do31.12.2021'!$E$11:$E$16,'CHP-DATA_do31.12.2021'!$E$18,'CHP-DATA_do31.12.2021'!$E$20:$E$23)</c:f>
              <c:numCache>
                <c:formatCode>General</c:formatCode>
                <c:ptCount val="15"/>
                <c:pt idx="0">
                  <c:v>15274</c:v>
                </c:pt>
                <c:pt idx="1">
                  <c:v>1374</c:v>
                </c:pt>
                <c:pt idx="2">
                  <c:v>285</c:v>
                </c:pt>
                <c:pt idx="3">
                  <c:v>11172</c:v>
                </c:pt>
                <c:pt idx="4">
                  <c:v>3</c:v>
                </c:pt>
                <c:pt idx="5">
                  <c:v>101</c:v>
                </c:pt>
                <c:pt idx="6">
                  <c:v>14</c:v>
                </c:pt>
                <c:pt idx="7">
                  <c:v>917</c:v>
                </c:pt>
                <c:pt idx="8">
                  <c:v>149</c:v>
                </c:pt>
                <c:pt idx="9">
                  <c:v>3204</c:v>
                </c:pt>
                <c:pt idx="10">
                  <c:v>1092</c:v>
                </c:pt>
                <c:pt idx="11">
                  <c:v>109</c:v>
                </c:pt>
                <c:pt idx="12">
                  <c:v>11</c:v>
                </c:pt>
                <c:pt idx="13">
                  <c:v>821</c:v>
                </c:pt>
                <c:pt idx="14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A1-4A8C-990A-5660C2F41E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50043008"/>
        <c:axId val="250048896"/>
      </c:barChart>
      <c:lineChart>
        <c:grouping val="standard"/>
        <c:varyColors val="0"/>
        <c:ser>
          <c:idx val="2"/>
          <c:order val="2"/>
          <c:tx>
            <c:strRef>
              <c:f>'CHP-DATA_do31.12.2021'!$G$3:$G$4</c:f>
              <c:strCache>
                <c:ptCount val="2"/>
                <c:pt idx="0">
                  <c:v>Frekvencia výskytu jednotlivých genotypov (%)</c:v>
                </c:pt>
              </c:strCache>
            </c:strRef>
          </c:tx>
          <c:spPr>
            <a:ln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1.6732229689121976E-2"/>
                  <c:y val="-3.14800870147255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7A1-4A8C-990A-5660C2F41E4A}"/>
                </c:ext>
              </c:extLst>
            </c:dLbl>
            <c:dLbl>
              <c:idx val="1"/>
              <c:layout>
                <c:manualLayout>
                  <c:x val="-3.0764248530340977E-3"/>
                  <c:y val="-3.15200606340853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7A1-4A8C-990A-5660C2F41E4A}"/>
                </c:ext>
              </c:extLst>
            </c:dLbl>
            <c:dLbl>
              <c:idx val="3"/>
              <c:layout>
                <c:manualLayout>
                  <c:x val="-2.9708244550073759E-2"/>
                  <c:y val="-4.19385876840696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7A1-4A8C-990A-5660C2F41E4A}"/>
                </c:ext>
              </c:extLst>
            </c:dLbl>
            <c:dLbl>
              <c:idx val="4"/>
              <c:layout>
                <c:manualLayout>
                  <c:x val="-9.9129245264432033E-3"/>
                  <c:y val="-4.40861977639532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7A1-4A8C-990A-5660C2F41E4A}"/>
                </c:ext>
              </c:extLst>
            </c:dLbl>
            <c:dLbl>
              <c:idx val="8"/>
              <c:layout>
                <c:manualLayout>
                  <c:x val="-3.0422423546670522E-2"/>
                  <c:y val="-3.78031291990193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7A1-4A8C-990A-5660C2F41E4A}"/>
                </c:ext>
              </c:extLst>
            </c:dLbl>
            <c:dLbl>
              <c:idx val="9"/>
              <c:layout>
                <c:manualLayout>
                  <c:x val="-3.1789676921428915E-2"/>
                  <c:y val="-4.61646454584743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7A1-4A8C-990A-5660C2F41E4A}"/>
                </c:ext>
              </c:extLst>
            </c:dLbl>
            <c:dLbl>
              <c:idx val="10"/>
              <c:layout>
                <c:manualLayout>
                  <c:x val="-1.1280224461125025E-2"/>
                  <c:y val="-3.36144168223966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7A1-4A8C-990A-5660C2F41E4A}"/>
                </c:ext>
              </c:extLst>
            </c:dLbl>
            <c:dLbl>
              <c:idx val="11"/>
              <c:layout>
                <c:manualLayout>
                  <c:x val="-1.8116724134534232E-2"/>
                  <c:y val="-3.15200606340853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7A1-4A8C-990A-5660C2F41E4A}"/>
                </c:ext>
              </c:extLst>
            </c:dLbl>
            <c:spPr>
              <a:solidFill>
                <a:srgbClr val="FFFF00"/>
              </a:solidFill>
            </c:spPr>
            <c:txPr>
              <a:bodyPr/>
              <a:lstStyle/>
              <a:p>
                <a:pPr>
                  <a:defRPr sz="1400" b="1"/>
                </a:pPr>
                <a:endParaRPr lang="sk-SK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('CHP-DATA_do31.12.2021'!$G$5,'CHP-DATA_do31.12.2021'!$G$7:$G$9,'CHP-DATA_do31.12.2021'!$G$11:$G$16,'CHP-DATA_do31.12.2021'!$G$18,'CHP-DATA_do31.12.2021'!$G$20:$G$23)</c:f>
              <c:numCache>
                <c:formatCode>0.0</c:formatCode>
                <c:ptCount val="15"/>
                <c:pt idx="0">
                  <c:v>43.977441603475214</c:v>
                </c:pt>
                <c:pt idx="1">
                  <c:v>4.2449415082117135</c:v>
                </c:pt>
                <c:pt idx="2">
                  <c:v>0.93358228861029602</c:v>
                </c:pt>
                <c:pt idx="3">
                  <c:v>33.694699538924667</c:v>
                </c:pt>
                <c:pt idx="4">
                  <c:v>5.7158099302671182E-3</c:v>
                </c:pt>
                <c:pt idx="5">
                  <c:v>0.25911671683877602</c:v>
                </c:pt>
                <c:pt idx="6">
                  <c:v>3.4294859581602714E-2</c:v>
                </c:pt>
                <c:pt idx="7">
                  <c:v>2.3244293716419619</c:v>
                </c:pt>
                <c:pt idx="8">
                  <c:v>0.369622375490607</c:v>
                </c:pt>
                <c:pt idx="9">
                  <c:v>8.4193880272834658</c:v>
                </c:pt>
                <c:pt idx="10">
                  <c:v>3.3589909690203106</c:v>
                </c:pt>
                <c:pt idx="11">
                  <c:v>0.24196928704797471</c:v>
                </c:pt>
                <c:pt idx="12">
                  <c:v>3.0484319628091304E-2</c:v>
                </c:pt>
                <c:pt idx="13">
                  <c:v>1.9662386160118888</c:v>
                </c:pt>
                <c:pt idx="14">
                  <c:v>0.13908470830316655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37A1-4A8C-990A-5660C2F41E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0051968"/>
        <c:axId val="250050432"/>
      </c:lineChart>
      <c:catAx>
        <c:axId val="2500430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6350"/>
        </c:spPr>
        <c:txPr>
          <a:bodyPr/>
          <a:lstStyle/>
          <a:p>
            <a:pPr>
              <a:defRPr sz="1200" b="1"/>
            </a:pPr>
            <a:endParaRPr lang="sk-SK"/>
          </a:p>
        </c:txPr>
        <c:crossAx val="250048896"/>
        <c:crosses val="autoZero"/>
        <c:auto val="1"/>
        <c:lblAlgn val="ctr"/>
        <c:lblOffset val="100"/>
        <c:noMultiLvlLbl val="0"/>
      </c:catAx>
      <c:valAx>
        <c:axId val="250048896"/>
        <c:scaling>
          <c:orientation val="minMax"/>
          <c:max val="1600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0"/>
        <c:majorTickMark val="none"/>
        <c:minorTickMark val="none"/>
        <c:tickLblPos val="nextTo"/>
        <c:spPr>
          <a:ln w="9525"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1400" b="1">
                <a:ln>
                  <a:noFill/>
                </a:ln>
              </a:defRPr>
            </a:pPr>
            <a:endParaRPr lang="sk-SK"/>
          </a:p>
        </c:txPr>
        <c:crossAx val="250043008"/>
        <c:crosses val="autoZero"/>
        <c:crossBetween val="between"/>
      </c:valAx>
      <c:valAx>
        <c:axId val="250050432"/>
        <c:scaling>
          <c:orientation val="minMax"/>
        </c:scaling>
        <c:delete val="0"/>
        <c:axPos val="r"/>
        <c:majorGridlines/>
        <c:numFmt formatCode="0.0" sourceLinked="1"/>
        <c:majorTickMark val="out"/>
        <c:minorTickMark val="none"/>
        <c:tickLblPos val="nextTo"/>
        <c:spPr>
          <a:solidFill>
            <a:srgbClr val="FFFF00"/>
          </a:solidFill>
        </c:spPr>
        <c:txPr>
          <a:bodyPr/>
          <a:lstStyle/>
          <a:p>
            <a:pPr>
              <a:defRPr sz="1400" b="1"/>
            </a:pPr>
            <a:endParaRPr lang="sk-SK"/>
          </a:p>
        </c:txPr>
        <c:crossAx val="250051968"/>
        <c:crosses val="max"/>
        <c:crossBetween val="between"/>
      </c:valAx>
      <c:catAx>
        <c:axId val="250051968"/>
        <c:scaling>
          <c:orientation val="minMax"/>
        </c:scaling>
        <c:delete val="1"/>
        <c:axPos val="b"/>
        <c:majorTickMark val="out"/>
        <c:minorTickMark val="none"/>
        <c:tickLblPos val="nextTo"/>
        <c:crossAx val="250050432"/>
        <c:crosses val="autoZero"/>
        <c:auto val="1"/>
        <c:lblAlgn val="ctr"/>
        <c:lblOffset val="100"/>
        <c:noMultiLvlLbl val="0"/>
      </c:catAx>
      <c:spPr>
        <a:noFill/>
      </c:spPr>
    </c:plotArea>
    <c:legend>
      <c:legendPos val="b"/>
      <c:overlay val="0"/>
      <c:txPr>
        <a:bodyPr/>
        <a:lstStyle/>
        <a:p>
          <a:pPr>
            <a:defRPr sz="1400" b="1"/>
          </a:pPr>
          <a:endParaRPr lang="sk-SK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sk-SK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anchor="ctr" anchorCtr="0"/>
          <a:lstStyle/>
          <a:p>
            <a:pPr algn="ctr">
              <a:defRPr sz="1600"/>
            </a:pPr>
            <a:r>
              <a:rPr lang="sk-SK" sz="1400" dirty="0"/>
              <a:t>Počet a d</a:t>
            </a:r>
            <a:r>
              <a:rPr lang="en-US" sz="1400" dirty="0" err="1"/>
              <a:t>istribúcia</a:t>
            </a:r>
            <a:r>
              <a:rPr lang="en-US" sz="1400" dirty="0"/>
              <a:t> </a:t>
            </a:r>
            <a:r>
              <a:rPr lang="en-US" sz="1400" dirty="0" err="1"/>
              <a:t>genotypov</a:t>
            </a:r>
            <a:r>
              <a:rPr lang="en-US" sz="1400" dirty="0"/>
              <a:t> u </a:t>
            </a:r>
            <a:r>
              <a:rPr lang="en-US" sz="1400" dirty="0" err="1"/>
              <a:t>zvierat</a:t>
            </a:r>
            <a:r>
              <a:rPr lang="en-US" sz="1400" dirty="0"/>
              <a:t> z </a:t>
            </a:r>
            <a:r>
              <a:rPr lang="en-US" sz="1400" dirty="0" err="1"/>
              <a:t>chovov</a:t>
            </a:r>
            <a:r>
              <a:rPr lang="en-US" sz="1400" dirty="0"/>
              <a:t> s </a:t>
            </a:r>
            <a:r>
              <a:rPr lang="en-US" sz="1400" dirty="0" err="1"/>
              <a:t>výskytom</a:t>
            </a:r>
            <a:r>
              <a:rPr lang="en-US" sz="1400" dirty="0"/>
              <a:t> scrapie (200</a:t>
            </a:r>
            <a:r>
              <a:rPr lang="sk-SK" sz="1400" dirty="0"/>
              <a:t>3</a:t>
            </a:r>
            <a:r>
              <a:rPr lang="en-US" sz="1400" dirty="0"/>
              <a:t> -</a:t>
            </a:r>
            <a:r>
              <a:rPr lang="sk-SK" sz="1400" dirty="0"/>
              <a:t> </a:t>
            </a:r>
            <a:r>
              <a:rPr lang="en-US" sz="1400" dirty="0"/>
              <a:t>201</a:t>
            </a:r>
            <a:r>
              <a:rPr lang="sk-SK" sz="1400" dirty="0"/>
              <a:t>8</a:t>
            </a:r>
            <a:r>
              <a:rPr lang="en-US" sz="1400" dirty="0"/>
              <a:t>)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4824874178799119E-2"/>
          <c:y val="8.8282390455276749E-2"/>
          <c:w val="0.87787040128315175"/>
          <c:h val="0.66582947389112912"/>
        </c:manualLayout>
      </c:layout>
      <c:barChart>
        <c:barDir val="col"/>
        <c:grouping val="clustered"/>
        <c:varyColors val="0"/>
        <c:ser>
          <c:idx val="0"/>
          <c:order val="0"/>
          <c:tx>
            <c:v>OVCE</c:v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cat>
            <c:multiLvlStrRef>
              <c:f>('ERADIKÁCIA-DATA'!$M$5:$N$5,'ERADIKÁCIA-DATA'!$M$7:$N$9,'ERADIKÁCIA-DATA'!$M$11:$N$15,'ERADIKÁCIA-DATA'!$M$16:$N$16,'ERADIKÁCIA-DATA'!$M$18:$N$18,'ERADIKÁCIA-DATA'!$M$20:$N$23)</c:f>
              <c:multiLvlStrCache>
                <c:ptCount val="15"/>
                <c:lvl>
                  <c:pt idx="0">
                    <c:v>ARR/ARR</c:v>
                  </c:pt>
                  <c:pt idx="1">
                    <c:v>ARR/AHQ</c:v>
                  </c:pt>
                  <c:pt idx="2">
                    <c:v>ARR/ARH</c:v>
                  </c:pt>
                  <c:pt idx="3">
                    <c:v>ARR/ARQ</c:v>
                  </c:pt>
                  <c:pt idx="4">
                    <c:v>ARH/ARH</c:v>
                  </c:pt>
                  <c:pt idx="5">
                    <c:v>AHQ/AHQ</c:v>
                  </c:pt>
                  <c:pt idx="6">
                    <c:v>AHQ/ARH</c:v>
                  </c:pt>
                  <c:pt idx="7">
                    <c:v>ARQ/AHQ</c:v>
                  </c:pt>
                  <c:pt idx="8">
                    <c:v>ARQ/ARH</c:v>
                  </c:pt>
                  <c:pt idx="9">
                    <c:v>ARQ/ARQ</c:v>
                  </c:pt>
                  <c:pt idx="10">
                    <c:v>ARR/VRQ</c:v>
                  </c:pt>
                  <c:pt idx="11">
                    <c:v>AHQ/VRQ</c:v>
                  </c:pt>
                  <c:pt idx="12">
                    <c:v>ARH/VRQ</c:v>
                  </c:pt>
                  <c:pt idx="13">
                    <c:v>ARQ/VRQ</c:v>
                  </c:pt>
                  <c:pt idx="14">
                    <c:v>VRQ/VRQ</c:v>
                  </c:pt>
                </c:lvl>
                <c:lvl>
                  <c:pt idx="0">
                    <c:v>I.</c:v>
                  </c:pt>
                  <c:pt idx="1">
                    <c:v>II.</c:v>
                  </c:pt>
                  <c:pt idx="4">
                    <c:v>III.</c:v>
                  </c:pt>
                  <c:pt idx="9">
                    <c:v>III.*</c:v>
                  </c:pt>
                  <c:pt idx="10">
                    <c:v>IV.</c:v>
                  </c:pt>
                  <c:pt idx="11">
                    <c:v>V.</c:v>
                  </c:pt>
                </c:lvl>
              </c:multiLvlStrCache>
            </c:multiLvlStrRef>
          </c:cat>
          <c:val>
            <c:numRef>
              <c:f>('ERADIKÁCIA-DATA'!$O$5,'ERADIKÁCIA-DATA'!$O$7:$O$9,'ERADIKÁCIA-DATA'!$O$11:$O$15,'ERADIKÁCIA-DATA'!$O$16,'ERADIKÁCIA-DATA'!$O$18,'ERADIKÁCIA-DATA'!$O$20:$O$23)</c:f>
              <c:numCache>
                <c:formatCode>General</c:formatCode>
                <c:ptCount val="15"/>
                <c:pt idx="0">
                  <c:v>3412</c:v>
                </c:pt>
                <c:pt idx="1">
                  <c:v>733</c:v>
                </c:pt>
                <c:pt idx="2">
                  <c:v>145</c:v>
                </c:pt>
                <c:pt idx="3">
                  <c:v>4223</c:v>
                </c:pt>
                <c:pt idx="4">
                  <c:v>3</c:v>
                </c:pt>
                <c:pt idx="5">
                  <c:v>67</c:v>
                </c:pt>
                <c:pt idx="6">
                  <c:v>24</c:v>
                </c:pt>
                <c:pt idx="7">
                  <c:v>635</c:v>
                </c:pt>
                <c:pt idx="8">
                  <c:v>123</c:v>
                </c:pt>
                <c:pt idx="9">
                  <c:v>1716</c:v>
                </c:pt>
                <c:pt idx="10">
                  <c:v>399</c:v>
                </c:pt>
                <c:pt idx="11">
                  <c:v>65</c:v>
                </c:pt>
                <c:pt idx="12">
                  <c:v>11</c:v>
                </c:pt>
                <c:pt idx="13">
                  <c:v>335</c:v>
                </c:pt>
                <c:pt idx="1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51-4351-9FAF-B8AF90041733}"/>
            </c:ext>
          </c:extLst>
        </c:ser>
        <c:ser>
          <c:idx val="1"/>
          <c:order val="1"/>
          <c:tx>
            <c:v>BARANY</c:v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cat>
            <c:multiLvlStrRef>
              <c:f>('ERADIKÁCIA-DATA'!$M$5:$N$5,'ERADIKÁCIA-DATA'!$M$7:$N$9,'ERADIKÁCIA-DATA'!$M$11:$N$15,'ERADIKÁCIA-DATA'!$M$16:$N$16,'ERADIKÁCIA-DATA'!$M$18:$N$18,'ERADIKÁCIA-DATA'!$M$20:$N$23)</c:f>
              <c:multiLvlStrCache>
                <c:ptCount val="15"/>
                <c:lvl>
                  <c:pt idx="0">
                    <c:v>ARR/ARR</c:v>
                  </c:pt>
                  <c:pt idx="1">
                    <c:v>ARR/AHQ</c:v>
                  </c:pt>
                  <c:pt idx="2">
                    <c:v>ARR/ARH</c:v>
                  </c:pt>
                  <c:pt idx="3">
                    <c:v>ARR/ARQ</c:v>
                  </c:pt>
                  <c:pt idx="4">
                    <c:v>ARH/ARH</c:v>
                  </c:pt>
                  <c:pt idx="5">
                    <c:v>AHQ/AHQ</c:v>
                  </c:pt>
                  <c:pt idx="6">
                    <c:v>AHQ/ARH</c:v>
                  </c:pt>
                  <c:pt idx="7">
                    <c:v>ARQ/AHQ</c:v>
                  </c:pt>
                  <c:pt idx="8">
                    <c:v>ARQ/ARH</c:v>
                  </c:pt>
                  <c:pt idx="9">
                    <c:v>ARQ/ARQ</c:v>
                  </c:pt>
                  <c:pt idx="10">
                    <c:v>ARR/VRQ</c:v>
                  </c:pt>
                  <c:pt idx="11">
                    <c:v>AHQ/VRQ</c:v>
                  </c:pt>
                  <c:pt idx="12">
                    <c:v>ARH/VRQ</c:v>
                  </c:pt>
                  <c:pt idx="13">
                    <c:v>ARQ/VRQ</c:v>
                  </c:pt>
                  <c:pt idx="14">
                    <c:v>VRQ/VRQ</c:v>
                  </c:pt>
                </c:lvl>
                <c:lvl>
                  <c:pt idx="0">
                    <c:v>I.</c:v>
                  </c:pt>
                  <c:pt idx="1">
                    <c:v>II.</c:v>
                  </c:pt>
                  <c:pt idx="4">
                    <c:v>III.</c:v>
                  </c:pt>
                  <c:pt idx="9">
                    <c:v>III.*</c:v>
                  </c:pt>
                  <c:pt idx="10">
                    <c:v>IV.</c:v>
                  </c:pt>
                  <c:pt idx="11">
                    <c:v>V.</c:v>
                  </c:pt>
                </c:lvl>
              </c:multiLvlStrCache>
            </c:multiLvlStrRef>
          </c:cat>
          <c:val>
            <c:numRef>
              <c:f>('ERADIKÁCIA-DATA'!$P$5,'ERADIKÁCIA-DATA'!$P$7:$P$9,'ERADIKÁCIA-DATA'!$P$11:$P$16,'ERADIKÁCIA-DATA'!$P$18,'ERADIKÁCIA-DATA'!$P$20:$P$23)</c:f>
              <c:numCache>
                <c:formatCode>General</c:formatCode>
                <c:ptCount val="15"/>
                <c:pt idx="0">
                  <c:v>272</c:v>
                </c:pt>
                <c:pt idx="1">
                  <c:v>41</c:v>
                </c:pt>
                <c:pt idx="2">
                  <c:v>5</c:v>
                </c:pt>
                <c:pt idx="3">
                  <c:v>275</c:v>
                </c:pt>
                <c:pt idx="4">
                  <c:v>1</c:v>
                </c:pt>
                <c:pt idx="5">
                  <c:v>6</c:v>
                </c:pt>
                <c:pt idx="6">
                  <c:v>0</c:v>
                </c:pt>
                <c:pt idx="7">
                  <c:v>52</c:v>
                </c:pt>
                <c:pt idx="8">
                  <c:v>5</c:v>
                </c:pt>
                <c:pt idx="9">
                  <c:v>131</c:v>
                </c:pt>
                <c:pt idx="10">
                  <c:v>22</c:v>
                </c:pt>
                <c:pt idx="11">
                  <c:v>6</c:v>
                </c:pt>
                <c:pt idx="12">
                  <c:v>0</c:v>
                </c:pt>
                <c:pt idx="13">
                  <c:v>25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51-4351-9FAF-B8AF900417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68022528"/>
        <c:axId val="268024064"/>
      </c:barChart>
      <c:lineChart>
        <c:grouping val="standard"/>
        <c:varyColors val="0"/>
        <c:ser>
          <c:idx val="2"/>
          <c:order val="2"/>
          <c:tx>
            <c:strRef>
              <c:f>'ERADIKÁCIA-DATA'!$R$3:$R$4</c:f>
              <c:strCache>
                <c:ptCount val="2"/>
                <c:pt idx="0">
                  <c:v>Frekvencia výskytu jednotlivých genotypov (%)</c:v>
                </c:pt>
              </c:strCache>
            </c:strRef>
          </c:tx>
          <c:spPr>
            <a:ln>
              <a:solidFill>
                <a:schemeClr val="accent2">
                  <a:lumMod val="75000"/>
                </a:schemeClr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2.9708244550073769E-2"/>
                  <c:y val="-5.86721887550201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F51-4351-9FAF-B8AF90041733}"/>
                </c:ext>
              </c:extLst>
            </c:dLbl>
            <c:dLbl>
              <c:idx val="1"/>
              <c:layout>
                <c:manualLayout>
                  <c:x val="-8.5456245917613829E-3"/>
                  <c:y val="-3.36144168223966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51-4351-9FAF-B8AF90041733}"/>
                </c:ext>
              </c:extLst>
            </c:dLbl>
            <c:dLbl>
              <c:idx val="2"/>
              <c:layout>
                <c:manualLayout>
                  <c:x val="-3.5891623285397835E-2"/>
                  <c:y val="-5.03692663288871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F51-4351-9FAF-B8AF90041733}"/>
                </c:ext>
              </c:extLst>
            </c:dLbl>
            <c:dLbl>
              <c:idx val="3"/>
              <c:layout>
                <c:manualLayout>
                  <c:x val="-6.4880074304758785E-3"/>
                  <c:y val="-3.14800870147255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F51-4351-9FAF-B8AF90041733}"/>
                </c:ext>
              </c:extLst>
            </c:dLbl>
            <c:dLbl>
              <c:idx val="4"/>
              <c:layout>
                <c:manualLayout>
                  <c:x val="-8.5456245917613829E-3"/>
                  <c:y val="-5.03692663288871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F51-4351-9FAF-B8AF90041733}"/>
                </c:ext>
              </c:extLst>
            </c:dLbl>
            <c:dLbl>
              <c:idx val="6"/>
              <c:layout>
                <c:manualLayout>
                  <c:x val="-2.6320523742625057E-2"/>
                  <c:y val="-3.9897485387330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F51-4351-9FAF-B8AF90041733}"/>
                </c:ext>
              </c:extLst>
            </c:dLbl>
            <c:dLbl>
              <c:idx val="8"/>
              <c:layout>
                <c:manualLayout>
                  <c:x val="-3.1789723481352346E-2"/>
                  <c:y val="-4.61805539522644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F51-4351-9FAF-B8AF90041733}"/>
                </c:ext>
              </c:extLst>
            </c:dLbl>
            <c:dLbl>
              <c:idx val="9"/>
              <c:layout>
                <c:manualLayout>
                  <c:x val="-3.3805933453532208E-2"/>
                  <c:y val="-5.03053882195448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F51-4351-9FAF-B8AF90041733}"/>
                </c:ext>
              </c:extLst>
            </c:dLbl>
            <c:dLbl>
              <c:idx val="10"/>
              <c:layout>
                <c:manualLayout>
                  <c:x val="-1.4014824330488668E-2"/>
                  <c:y val="-3.98974853873306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F51-4351-9FAF-B8AF90041733}"/>
                </c:ext>
              </c:extLst>
            </c:dLbl>
            <c:numFmt formatCode="#,##0.0" sourceLinked="0"/>
            <c:spPr>
              <a:solidFill>
                <a:srgbClr val="FFFF00"/>
              </a:solidFill>
            </c:spPr>
            <c:txPr>
              <a:bodyPr/>
              <a:lstStyle/>
              <a:p>
                <a:pPr>
                  <a:defRPr sz="1400" b="1"/>
                </a:pPr>
                <a:endParaRPr lang="sk-SK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('ERADIKÁCIA-DATA'!$R$5,'ERADIKÁCIA-DATA'!$R$7:$R$9,'ERADIKÁCIA-DATA'!$R$11:$R$16,'ERADIKÁCIA-DATA'!$R$18,'ERADIKÁCIA-DATA'!$R$20:$R$23)</c:f>
              <c:numCache>
                <c:formatCode>0.0</c:formatCode>
                <c:ptCount val="15"/>
                <c:pt idx="0">
                  <c:v>28.896384030120011</c:v>
                </c:pt>
                <c:pt idx="1">
                  <c:v>6.0710643972076239</c:v>
                </c:pt>
                <c:pt idx="2">
                  <c:v>1.1765628676758961</c:v>
                </c:pt>
                <c:pt idx="3">
                  <c:v>35.281198525374542</c:v>
                </c:pt>
                <c:pt idx="4">
                  <c:v>3.137500980469056E-2</c:v>
                </c:pt>
                <c:pt idx="5">
                  <c:v>0.57259392893560279</c:v>
                </c:pt>
                <c:pt idx="6">
                  <c:v>0.18825005882814339</c:v>
                </c:pt>
                <c:pt idx="7">
                  <c:v>5.3886579339556047</c:v>
                </c:pt>
                <c:pt idx="8">
                  <c:v>1.0040003137500979</c:v>
                </c:pt>
                <c:pt idx="9">
                  <c:v>14.487410777315867</c:v>
                </c:pt>
                <c:pt idx="10">
                  <c:v>3.3022197819436818</c:v>
                </c:pt>
                <c:pt idx="11">
                  <c:v>0.55690642403325752</c:v>
                </c:pt>
                <c:pt idx="12">
                  <c:v>8.6281276962899056E-2</c:v>
                </c:pt>
                <c:pt idx="13">
                  <c:v>2.8237508824221509</c:v>
                </c:pt>
                <c:pt idx="14">
                  <c:v>0.1333437916699349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AF51-4351-9FAF-B8AF900417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8035584"/>
        <c:axId val="268034048"/>
      </c:lineChart>
      <c:catAx>
        <c:axId val="2680225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6350"/>
        </c:spPr>
        <c:txPr>
          <a:bodyPr/>
          <a:lstStyle/>
          <a:p>
            <a:pPr>
              <a:defRPr sz="1200" b="1"/>
            </a:pPr>
            <a:endParaRPr lang="sk-SK"/>
          </a:p>
        </c:txPr>
        <c:crossAx val="268024064"/>
        <c:crosses val="autoZero"/>
        <c:auto val="1"/>
        <c:lblAlgn val="ctr"/>
        <c:lblOffset val="100"/>
        <c:noMultiLvlLbl val="0"/>
      </c:catAx>
      <c:valAx>
        <c:axId val="268024064"/>
        <c:scaling>
          <c:orientation val="minMax"/>
          <c:max val="450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400" b="1"/>
            </a:pPr>
            <a:endParaRPr lang="sk-SK"/>
          </a:p>
        </c:txPr>
        <c:crossAx val="268022528"/>
        <c:crosses val="autoZero"/>
        <c:crossBetween val="between"/>
      </c:valAx>
      <c:valAx>
        <c:axId val="268034048"/>
        <c:scaling>
          <c:orientation val="minMax"/>
        </c:scaling>
        <c:delete val="0"/>
        <c:axPos val="r"/>
        <c:majorGridlines/>
        <c:numFmt formatCode="0.0" sourceLinked="1"/>
        <c:majorTickMark val="out"/>
        <c:minorTickMark val="none"/>
        <c:tickLblPos val="nextTo"/>
        <c:spPr>
          <a:solidFill>
            <a:srgbClr val="FFFF00"/>
          </a:solidFill>
        </c:spPr>
        <c:txPr>
          <a:bodyPr/>
          <a:lstStyle/>
          <a:p>
            <a:pPr>
              <a:defRPr sz="1400" b="1"/>
            </a:pPr>
            <a:endParaRPr lang="sk-SK"/>
          </a:p>
        </c:txPr>
        <c:crossAx val="268035584"/>
        <c:crosses val="max"/>
        <c:crossBetween val="between"/>
      </c:valAx>
      <c:catAx>
        <c:axId val="268035584"/>
        <c:scaling>
          <c:orientation val="minMax"/>
        </c:scaling>
        <c:delete val="1"/>
        <c:axPos val="b"/>
        <c:majorTickMark val="out"/>
        <c:minorTickMark val="none"/>
        <c:tickLblPos val="nextTo"/>
        <c:crossAx val="268034048"/>
        <c:crosses val="autoZero"/>
        <c:auto val="1"/>
        <c:lblAlgn val="ctr"/>
        <c:lblOffset val="100"/>
        <c:noMultiLvlLbl val="0"/>
      </c:catAx>
      <c:spPr>
        <a:noFill/>
      </c:spPr>
    </c:plotArea>
    <c:legend>
      <c:legendPos val="b"/>
      <c:overlay val="0"/>
      <c:txPr>
        <a:bodyPr/>
        <a:lstStyle/>
        <a:p>
          <a:pPr>
            <a:defRPr sz="1400" b="1"/>
          </a:pPr>
          <a:endParaRPr lang="sk-SK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6350">
      <a:solidFill>
        <a:sysClr val="window" lastClr="FFFFFF">
          <a:lumMod val="65000"/>
        </a:sysClr>
      </a:solidFill>
    </a:ln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sk-SK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sz="1800"/>
            </a:pPr>
            <a:r>
              <a:rPr lang="sk-SK" sz="1600" b="1" i="0" baseline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Počet a d</a:t>
            </a:r>
            <a:r>
              <a:rPr lang="en-US" sz="1600" b="1" i="0" baseline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istribúcia genotypov</a:t>
            </a:r>
            <a:r>
              <a:rPr lang="sk-SK" sz="1600" b="1" i="0" baseline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600" b="1" i="0" baseline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scrapie </a:t>
            </a:r>
            <a:r>
              <a:rPr lang="sk-SK" sz="1600" b="1" i="0" baseline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pozitívnych zvierat </a:t>
            </a:r>
            <a:r>
              <a:rPr lang="en-US" sz="1600" b="1" i="0" baseline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(200</a:t>
            </a:r>
            <a:r>
              <a:rPr lang="sk-SK" sz="1600" b="1" i="0" baseline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b="1" i="0" baseline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sk-SK" sz="1600" b="1" i="0" baseline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baseline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sk-SK" sz="1600" b="1" i="0" baseline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1600" b="1" i="0" baseline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sk-SK" sz="160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8.1232473394980978E-2"/>
          <c:y val="7.8260813639239063E-2"/>
          <c:w val="0.82536166967347036"/>
          <c:h val="0.75484010662416823"/>
        </c:manualLayout>
      </c:layout>
      <c:barChart>
        <c:barDir val="col"/>
        <c:grouping val="clustered"/>
        <c:varyColors val="0"/>
        <c:ser>
          <c:idx val="1"/>
          <c:order val="0"/>
          <c:tx>
            <c:v>Počet pozitívnych prípadov</c:v>
          </c:tx>
          <c:spPr>
            <a:solidFill>
              <a:schemeClr val="accent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1.8267784225231044E-2"/>
                  <c:y val="1.85804533630620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93A-4929-B0D5-F20FB6A00488}"/>
                </c:ext>
              </c:extLst>
            </c:dLbl>
            <c:dLbl>
              <c:idx val="1"/>
              <c:layout>
                <c:manualLayout>
                  <c:x val="-1.826778422523103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93A-4929-B0D5-F20FB6A00488}"/>
                </c:ext>
              </c:extLst>
            </c:dLbl>
            <c:dLbl>
              <c:idx val="2"/>
              <c:layout>
                <c:manualLayout>
                  <c:x val="-1.9342359767891684E-2"/>
                  <c:y val="9.29022668153102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93A-4929-B0D5-F20FB6A00488}"/>
                </c:ext>
              </c:extLst>
            </c:dLbl>
            <c:dLbl>
              <c:idx val="3"/>
              <c:layout>
                <c:manualLayout>
                  <c:x val="-1.9342359767891684E-2"/>
                  <c:y val="5.57413600891861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93A-4929-B0D5-F20FB6A00488}"/>
                </c:ext>
              </c:extLst>
            </c:dLbl>
            <c:dLbl>
              <c:idx val="4"/>
              <c:layout>
                <c:manualLayout>
                  <c:x val="-1.7193208682570384E-2"/>
                  <c:y val="3.71609067261241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93A-4929-B0D5-F20FB6A00488}"/>
                </c:ext>
              </c:extLst>
            </c:dLbl>
            <c:dLbl>
              <c:idx val="5"/>
              <c:layout>
                <c:manualLayout>
                  <c:x val="-1.9342359767891684E-2"/>
                  <c:y val="5.57413600891861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93A-4929-B0D5-F20FB6A00488}"/>
                </c:ext>
              </c:extLst>
            </c:dLbl>
            <c:dLbl>
              <c:idx val="6"/>
              <c:layout>
                <c:manualLayout>
                  <c:x val="-3.9651698105772813E-2"/>
                  <c:y val="2.30379180714244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93A-4929-B0D5-F20FB6A00488}"/>
                </c:ext>
              </c:extLst>
            </c:dLbl>
            <c:dLbl>
              <c:idx val="7"/>
              <c:layout>
                <c:manualLayout>
                  <c:x val="-1.719320868257046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93A-4929-B0D5-F20FB6A00488}"/>
                </c:ext>
              </c:extLst>
            </c:dLbl>
            <c:dLbl>
              <c:idx val="9"/>
              <c:layout>
                <c:manualLayout>
                  <c:x val="-3.0088115194498173E-2"/>
                  <c:y val="5.57413600891861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93A-4929-B0D5-F20FB6A00488}"/>
                </c:ext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'POZIT-DATA'!$A$4:$B$13</c:f>
              <c:multiLvlStrCache>
                <c:ptCount val="10"/>
                <c:lvl>
                  <c:pt idx="0">
                    <c:v>ARR/ARR*</c:v>
                  </c:pt>
                  <c:pt idx="1">
                    <c:v>ARR/AHQ*</c:v>
                  </c:pt>
                  <c:pt idx="2">
                    <c:v>ARR/ARQ**</c:v>
                  </c:pt>
                  <c:pt idx="3">
                    <c:v>ARQ/AHQ*</c:v>
                  </c:pt>
                  <c:pt idx="4">
                    <c:v>AHQ/AHQ</c:v>
                  </c:pt>
                  <c:pt idx="5">
                    <c:v>ARQ/ARH</c:v>
                  </c:pt>
                  <c:pt idx="6">
                    <c:v>ARQ/ARQ**</c:v>
                  </c:pt>
                  <c:pt idx="7">
                    <c:v>ARH/VRQ</c:v>
                  </c:pt>
                  <c:pt idx="8">
                    <c:v>ARQ/VRQ</c:v>
                  </c:pt>
                  <c:pt idx="9">
                    <c:v>VRQ/VRQ</c:v>
                  </c:pt>
                </c:lvl>
                <c:lvl>
                  <c:pt idx="0">
                    <c:v>I.</c:v>
                  </c:pt>
                  <c:pt idx="1">
                    <c:v>II.</c:v>
                  </c:pt>
                  <c:pt idx="3">
                    <c:v>III.</c:v>
                  </c:pt>
                  <c:pt idx="6">
                    <c:v>III.*</c:v>
                  </c:pt>
                  <c:pt idx="7">
                    <c:v>V.</c:v>
                  </c:pt>
                </c:lvl>
              </c:multiLvlStrCache>
            </c:multiLvlStrRef>
          </c:cat>
          <c:val>
            <c:numRef>
              <c:f>'POZIT-DATA'!$C$4:$C$13</c:f>
              <c:numCache>
                <c:formatCode>General</c:formatCode>
                <c:ptCount val="10"/>
                <c:pt idx="0">
                  <c:v>8</c:v>
                </c:pt>
                <c:pt idx="1">
                  <c:v>15</c:v>
                </c:pt>
                <c:pt idx="2">
                  <c:v>11</c:v>
                </c:pt>
                <c:pt idx="3">
                  <c:v>10</c:v>
                </c:pt>
                <c:pt idx="4">
                  <c:v>4</c:v>
                </c:pt>
                <c:pt idx="5">
                  <c:v>6</c:v>
                </c:pt>
                <c:pt idx="6">
                  <c:v>99</c:v>
                </c:pt>
                <c:pt idx="7">
                  <c:v>3</c:v>
                </c:pt>
                <c:pt idx="8">
                  <c:v>30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93A-4929-B0D5-F20FB6A004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50067200"/>
        <c:axId val="267722752"/>
      </c:barChart>
      <c:lineChart>
        <c:grouping val="standard"/>
        <c:varyColors val="0"/>
        <c:ser>
          <c:idx val="0"/>
          <c:order val="1"/>
          <c:tx>
            <c:v>Frekvencia výskytu (%)</c:v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circle"/>
            <c:size val="4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4.2983021706425959E-3"/>
                  <c:y val="-3.1586770717205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93A-4929-B0D5-F20FB6A00488}"/>
                </c:ext>
              </c:extLst>
            </c:dLbl>
            <c:dLbl>
              <c:idx val="1"/>
              <c:layout>
                <c:manualLayout>
                  <c:x val="7.5219798847570712E-3"/>
                  <c:y val="-2.8343235625295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93A-4929-B0D5-F20FB6A00488}"/>
                </c:ext>
              </c:extLst>
            </c:dLbl>
            <c:dLbl>
              <c:idx val="2"/>
              <c:layout>
                <c:manualLayout>
                  <c:x val="-1.8012646793134598E-3"/>
                  <c:y val="-3.0206953642384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93A-4929-B0D5-F20FB6A00488}"/>
                </c:ext>
              </c:extLst>
            </c:dLbl>
            <c:dLbl>
              <c:idx val="3"/>
              <c:layout>
                <c:manualLayout>
                  <c:x val="1.1916611068519061E-2"/>
                  <c:y val="-2.6248879436984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93A-4929-B0D5-F20FB6A00488}"/>
                </c:ext>
              </c:extLst>
            </c:dLbl>
            <c:dLbl>
              <c:idx val="4"/>
              <c:layout>
                <c:manualLayout>
                  <c:x val="4.2983021706425959E-3"/>
                  <c:y val="-3.1586770717205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93A-4929-B0D5-F20FB6A00488}"/>
                </c:ext>
              </c:extLst>
            </c:dLbl>
            <c:dLbl>
              <c:idx val="5"/>
              <c:layout>
                <c:manualLayout>
                  <c:x val="5.3728777133032453E-3"/>
                  <c:y val="-2.41545893719806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93A-4929-B0D5-F20FB6A00488}"/>
                </c:ext>
              </c:extLst>
            </c:dLbl>
            <c:dLbl>
              <c:idx val="6"/>
              <c:layout>
                <c:manualLayout>
                  <c:x val="2.364057732628690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93A-4929-B0D5-F20FB6A00488}"/>
                </c:ext>
              </c:extLst>
            </c:dLbl>
            <c:dLbl>
              <c:idx val="7"/>
              <c:layout>
                <c:manualLayout>
                  <c:x val="2.0416935310552331E-2"/>
                  <c:y val="-2.6012634708286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93A-4929-B0D5-F20FB6A00488}"/>
                </c:ext>
              </c:extLst>
            </c:dLbl>
            <c:dLbl>
              <c:idx val="8"/>
              <c:layout>
                <c:manualLayout>
                  <c:x val="2.2566086395873632E-2"/>
                  <c:y val="1.85804533630620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93A-4929-B0D5-F20FB6A00488}"/>
                </c:ext>
              </c:extLst>
            </c:dLbl>
            <c:dLbl>
              <c:idx val="9"/>
              <c:layout>
                <c:manualLayout>
                  <c:x val="-2.5382254535479226E-3"/>
                  <c:y val="-2.64851953753976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93A-4929-B0D5-F20FB6A00488}"/>
                </c:ext>
              </c:extLst>
            </c:dLbl>
            <c:spPr>
              <a:solidFill>
                <a:srgbClr val="FFFF00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'POZIT-DATA'!$A$4:$B$13</c:f>
              <c:multiLvlStrCache>
                <c:ptCount val="10"/>
                <c:lvl>
                  <c:pt idx="0">
                    <c:v>ARR/ARR*</c:v>
                  </c:pt>
                  <c:pt idx="1">
                    <c:v>ARR/AHQ*</c:v>
                  </c:pt>
                  <c:pt idx="2">
                    <c:v>ARR/ARQ**</c:v>
                  </c:pt>
                  <c:pt idx="3">
                    <c:v>ARQ/AHQ*</c:v>
                  </c:pt>
                  <c:pt idx="4">
                    <c:v>AHQ/AHQ</c:v>
                  </c:pt>
                  <c:pt idx="5">
                    <c:v>ARQ/ARH</c:v>
                  </c:pt>
                  <c:pt idx="6">
                    <c:v>ARQ/ARQ**</c:v>
                  </c:pt>
                  <c:pt idx="7">
                    <c:v>ARH/VRQ</c:v>
                  </c:pt>
                  <c:pt idx="8">
                    <c:v>ARQ/VRQ</c:v>
                  </c:pt>
                  <c:pt idx="9">
                    <c:v>VRQ/VRQ</c:v>
                  </c:pt>
                </c:lvl>
                <c:lvl>
                  <c:pt idx="0">
                    <c:v>I.</c:v>
                  </c:pt>
                  <c:pt idx="1">
                    <c:v>II.</c:v>
                  </c:pt>
                  <c:pt idx="3">
                    <c:v>III.</c:v>
                  </c:pt>
                  <c:pt idx="6">
                    <c:v>III.*</c:v>
                  </c:pt>
                  <c:pt idx="7">
                    <c:v>V.</c:v>
                  </c:pt>
                </c:lvl>
              </c:multiLvlStrCache>
            </c:multiLvlStrRef>
          </c:cat>
          <c:val>
            <c:numRef>
              <c:f>'POZIT-DATA'!$D$4:$D$13</c:f>
              <c:numCache>
                <c:formatCode>0.0</c:formatCode>
                <c:ptCount val="10"/>
                <c:pt idx="0">
                  <c:v>4.2553191489361701</c:v>
                </c:pt>
                <c:pt idx="1">
                  <c:v>7.9787234042553195</c:v>
                </c:pt>
                <c:pt idx="2">
                  <c:v>5.8510638297872344</c:v>
                </c:pt>
                <c:pt idx="3">
                  <c:v>5.3191489361702127</c:v>
                </c:pt>
                <c:pt idx="4">
                  <c:v>2.1276595744680851</c:v>
                </c:pt>
                <c:pt idx="5">
                  <c:v>3.1914893617021276</c:v>
                </c:pt>
                <c:pt idx="6">
                  <c:v>52.659574468085104</c:v>
                </c:pt>
                <c:pt idx="7">
                  <c:v>1.5957446808510638</c:v>
                </c:pt>
                <c:pt idx="8">
                  <c:v>15.957446808510639</c:v>
                </c:pt>
                <c:pt idx="9">
                  <c:v>1.0638297872340425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593A-4929-B0D5-F20FB6A004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7724672"/>
        <c:axId val="267726208"/>
      </c:lineChart>
      <c:catAx>
        <c:axId val="250067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sk-SK"/>
          </a:p>
        </c:txPr>
        <c:crossAx val="267722752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2677227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 b="1" i="0" u="none" strike="noStrike" kern="1200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sk-SK" sz="1400" b="1" i="0" baseline="0">
                    <a:effectLst/>
                  </a:rPr>
                  <a:t>Počet zvierat</a:t>
                </a:r>
                <a:endParaRPr lang="sk-SK" sz="1400">
                  <a:effectLst/>
                </a:endParaRPr>
              </a:p>
            </c:rich>
          </c:tx>
          <c:layout>
            <c:manualLayout>
              <c:xMode val="edge"/>
              <c:yMode val="edge"/>
              <c:x val="8.2034065005868271E-3"/>
              <c:y val="0.3895358138967188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solidFill>
            <a:schemeClr val="accent6">
              <a:lumMod val="40000"/>
              <a:lumOff val="60000"/>
            </a:schemeClr>
          </a:solidFill>
          <a:ln w="25400">
            <a:noFill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sk-SK"/>
          </a:p>
        </c:txPr>
        <c:crossAx val="250067200"/>
        <c:crosses val="autoZero"/>
        <c:crossBetween val="between"/>
      </c:valAx>
      <c:catAx>
        <c:axId val="2677246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67726208"/>
        <c:crosses val="autoZero"/>
        <c:auto val="0"/>
        <c:lblAlgn val="ctr"/>
        <c:lblOffset val="100"/>
        <c:noMultiLvlLbl val="0"/>
      </c:catAx>
      <c:valAx>
        <c:axId val="267726208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sk-SK"/>
                  <a:t>Frekvencia výskytu %</a:t>
                </a:r>
              </a:p>
            </c:rich>
          </c:tx>
          <c:layout>
            <c:manualLayout>
              <c:xMode val="edge"/>
              <c:yMode val="edge"/>
              <c:x val="0.96526616754118233"/>
              <c:y val="0.31086133119258247"/>
            </c:manualLayout>
          </c:layout>
          <c:overlay val="0"/>
        </c:title>
        <c:numFmt formatCode="0.0" sourceLinked="1"/>
        <c:majorTickMark val="cross"/>
        <c:minorTickMark val="none"/>
        <c:tickLblPos val="nextTo"/>
        <c:spPr>
          <a:solidFill>
            <a:srgbClr val="FFFF00"/>
          </a:solidFill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sk-SK"/>
          </a:p>
        </c:txPr>
        <c:crossAx val="267724672"/>
        <c:crosses val="max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5.5422264746087559E-2"/>
          <c:y val="0.94584423662860762"/>
          <c:w val="0.87500833030176739"/>
          <c:h val="4.486550385215226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3175">
      <a:solidFill>
        <a:srgbClr val="000000"/>
      </a:solidFill>
      <a:prstDash val="solid"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sk-SK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0.00545</cdr:x>
      <cdr:y>0.90265</cdr:y>
    </cdr:from>
    <cdr:to>
      <cdr:x>0.15031</cdr:x>
      <cdr:y>1</cdr:y>
    </cdr:to>
    <cdr:sp macro="" textlink="">
      <cdr:nvSpPr>
        <cdr:cNvPr id="3" name="BlokTextu 2"/>
        <cdr:cNvSpPr txBox="1"/>
      </cdr:nvSpPr>
      <cdr:spPr>
        <a:xfrm xmlns:a="http://schemas.openxmlformats.org/drawingml/2006/main">
          <a:off x="51302" y="4046236"/>
          <a:ext cx="1364551" cy="4074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sk-SK" sz="1600" b="1" dirty="0"/>
        </a:p>
      </cdr:txBody>
    </cdr:sp>
  </cdr:relSizeAnchor>
  <cdr:relSizeAnchor xmlns:cdr="http://schemas.openxmlformats.org/drawingml/2006/chartDrawing">
    <cdr:from>
      <cdr:x>0.61275</cdr:x>
      <cdr:y>0.37552</cdr:y>
    </cdr:from>
    <cdr:to>
      <cdr:x>1</cdr:x>
      <cdr:y>1</cdr:y>
    </cdr:to>
    <cdr:sp macro="" textlink="">
      <cdr:nvSpPr>
        <cdr:cNvPr id="5" name="BlokTextu 4"/>
        <cdr:cNvSpPr txBox="1"/>
      </cdr:nvSpPr>
      <cdr:spPr>
        <a:xfrm xmlns:a="http://schemas.openxmlformats.org/drawingml/2006/main">
          <a:off x="6755296" y="1841914"/>
          <a:ext cx="3647661" cy="26139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sk-SK" sz="1100" dirty="0"/>
        </a:p>
      </cdr:txBody>
    </cdr:sp>
  </cdr:relSizeAnchor>
  <cdr:relSizeAnchor xmlns:cdr="http://schemas.openxmlformats.org/drawingml/2006/chartDrawing">
    <cdr:from>
      <cdr:x>0.49517</cdr:x>
      <cdr:y>0.39652</cdr:y>
    </cdr:from>
    <cdr:to>
      <cdr:x>0.5361</cdr:x>
      <cdr:y>0.65557</cdr:y>
    </cdr:to>
    <cdr:sp macro="" textlink="">
      <cdr:nvSpPr>
        <cdr:cNvPr id="7" name="Šipka doleva 16"/>
        <cdr:cNvSpPr/>
      </cdr:nvSpPr>
      <cdr:spPr>
        <a:xfrm xmlns:a="http://schemas.openxmlformats.org/drawingml/2006/main" rot="17497878">
          <a:off x="4314808" y="2009191"/>
          <a:ext cx="1084346" cy="385515"/>
        </a:xfrm>
        <a:prstGeom xmlns:a="http://schemas.openxmlformats.org/drawingml/2006/main" prst="leftArrow">
          <a:avLst>
            <a:gd name="adj1" fmla="val 22662"/>
            <a:gd name="adj2" fmla="val 48993"/>
          </a:avLst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sk-SK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sk-SK"/>
        </a:p>
      </cdr:txBody>
    </cdr:sp>
  </cdr:relSizeAnchor>
  <cdr:relSizeAnchor xmlns:cdr="http://schemas.openxmlformats.org/drawingml/2006/chartDrawing">
    <cdr:from>
      <cdr:x>0.35345</cdr:x>
      <cdr:y>0.26589</cdr:y>
    </cdr:from>
    <cdr:to>
      <cdr:x>0.65069</cdr:x>
      <cdr:y>0.45305</cdr:y>
    </cdr:to>
    <cdr:sp macro="" textlink="">
      <cdr:nvSpPr>
        <cdr:cNvPr id="8" name="BlokTextu 7"/>
        <cdr:cNvSpPr txBox="1"/>
      </cdr:nvSpPr>
      <cdr:spPr>
        <a:xfrm xmlns:a="http://schemas.openxmlformats.org/drawingml/2006/main">
          <a:off x="2952328" y="1186869"/>
          <a:ext cx="2482839" cy="8354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sk-SK" sz="1600" b="1" dirty="0"/>
            <a:t>2 dni po uplynutí </a:t>
          </a:r>
        </a:p>
        <a:p xmlns:a="http://schemas.openxmlformats.org/drawingml/2006/main">
          <a:r>
            <a:rPr lang="sk-SK" sz="1600" b="1" dirty="0"/>
            <a:t>dátumu spotreby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F705B-9300-4EC5-B0A4-846FC94623A5}" type="datetimeFigureOut">
              <a:rPr lang="sk-SK" smtClean="0"/>
              <a:t>9. 3. 2022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B3CB6-9122-44D6-A7AB-FAACB8D5F1C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429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3CB6-9122-44D6-A7AB-FAACB8D5F1C3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45345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en-US"/>
          </a:p>
        </p:txBody>
      </p:sp>
      <p:sp>
        <p:nvSpPr>
          <p:cNvPr id="3482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2D3A6F-1A79-4AC6-B65B-A44CF6CA163F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578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3CB6-9122-44D6-A7AB-FAACB8D5F1C3}" type="slidenum">
              <a:rPr lang="sk-SK" smtClean="0"/>
              <a:t>60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80762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Hospitalizovaných</a:t>
            </a:r>
            <a:r>
              <a:rPr lang="sk-SK" baseline="0" dirty="0"/>
              <a:t> bolo 271 pacientov,</a:t>
            </a:r>
          </a:p>
          <a:p>
            <a:r>
              <a:rPr lang="sk-SK" baseline="0" dirty="0"/>
              <a:t>Prvá infekcia zo syra popísaná 1975</a:t>
            </a:r>
          </a:p>
          <a:p>
            <a:r>
              <a:rPr lang="sk-SK" baseline="0" dirty="0"/>
              <a:t>27% bolo spojených s </a:t>
            </a:r>
            <a:r>
              <a:rPr lang="sk-SK" baseline="0" dirty="0" err="1"/>
              <a:t>potravinanmi</a:t>
            </a:r>
            <a:endParaRPr lang="sk-SK" baseline="0" dirty="0"/>
          </a:p>
          <a:p>
            <a:r>
              <a:rPr lang="sk-SK" baseline="0" dirty="0"/>
              <a:t>Po roku 1980 kleslo na 2,5% zmenil sa spôsob chovu na intenzívny </a:t>
            </a:r>
          </a:p>
          <a:p>
            <a:r>
              <a:rPr lang="sk-SK" baseline="0" dirty="0"/>
              <a:t>V posledných rokoch opäť nárast</a:t>
            </a:r>
          </a:p>
          <a:p>
            <a:r>
              <a:rPr lang="sk-SK" baseline="0" dirty="0"/>
              <a:t>A to nie len na Slovensku ale aj PL,LT,LV opäť zmena systému ,RO, SR,BO AL</a:t>
            </a:r>
          </a:p>
          <a:p>
            <a:r>
              <a:rPr lang="sk-SK" dirty="0"/>
              <a:t> </a:t>
            </a: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8E12D-D586-47CA-BFEE-807838E1131A}" type="slidenum">
              <a:rPr lang="sk-SK" smtClean="0">
                <a:solidFill>
                  <a:prstClr val="black"/>
                </a:solidFill>
              </a:rPr>
              <a:pPr/>
              <a:t>13</a:t>
            </a:fld>
            <a:endParaRPr lang="sk-S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34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Replikacia</a:t>
            </a:r>
            <a:r>
              <a:rPr lang="sk-SK" dirty="0"/>
              <a:t> RNK</a:t>
            </a:r>
            <a:r>
              <a:rPr lang="sk-SK" baseline="0" dirty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/>
              <a:t>pH 2,75-11,5 </a:t>
            </a:r>
            <a:r>
              <a:rPr lang="sk-SK" baseline="0" dirty="0"/>
              <a:t>     4C  24 H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8E12D-D586-47CA-BFEE-807838E1131A}" type="slidenum">
              <a:rPr lang="sk-SK" smtClean="0">
                <a:solidFill>
                  <a:prstClr val="black"/>
                </a:solidFill>
              </a:rPr>
              <a:pPr/>
              <a:t>14</a:t>
            </a:fld>
            <a:endParaRPr lang="sk-S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71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Cicanie </a:t>
            </a:r>
            <a:r>
              <a:rPr lang="sk-SK" dirty="0" err="1"/>
              <a:t>kliešťou</a:t>
            </a:r>
            <a:r>
              <a:rPr lang="sk-SK" baseline="0" dirty="0"/>
              <a:t> na </a:t>
            </a:r>
            <a:r>
              <a:rPr lang="sk-SK" baseline="0" dirty="0" err="1"/>
              <a:t>imúmmych</a:t>
            </a:r>
            <a:r>
              <a:rPr lang="sk-SK" baseline="0" dirty="0"/>
              <a:t> zvieratách neovplyvňuje </a:t>
            </a:r>
            <a:r>
              <a:rPr lang="sk-SK" baseline="0" dirty="0" err="1"/>
              <a:t>perzistenciu</a:t>
            </a:r>
            <a:r>
              <a:rPr lang="sk-SK" baseline="0" dirty="0"/>
              <a:t> vírusu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8E12D-D586-47CA-BFEE-807838E1131A}" type="slidenum">
              <a:rPr lang="sk-SK" smtClean="0">
                <a:solidFill>
                  <a:prstClr val="black"/>
                </a:solidFill>
              </a:rPr>
              <a:pPr/>
              <a:t>15</a:t>
            </a:fld>
            <a:endParaRPr lang="sk-S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147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Človek je len náhodným hostiteľom,</a:t>
            </a:r>
            <a:r>
              <a:rPr lang="sk-SK" baseline="0" dirty="0"/>
              <a:t> malé percento klinicky ochorie,</a:t>
            </a:r>
          </a:p>
          <a:p>
            <a:r>
              <a:rPr lang="sk-SK" baseline="0" dirty="0" err="1"/>
              <a:t>Kliešt</a:t>
            </a:r>
            <a:r>
              <a:rPr lang="sk-SK" baseline="0" dirty="0"/>
              <a:t>, mlieko a mliečne výrobky</a:t>
            </a:r>
          </a:p>
          <a:p>
            <a:r>
              <a:rPr lang="sk-SK" baseline="0" dirty="0"/>
              <a:t>Najčastejšie dospelí ľudia </a:t>
            </a:r>
          </a:p>
          <a:p>
            <a:r>
              <a:rPr lang="sk-SK" baseline="0" dirty="0"/>
              <a:t>Vzťah  </a:t>
            </a:r>
            <a:r>
              <a:rPr lang="sk-SK" baseline="0" dirty="0" err="1"/>
              <a:t>pôvodca,vektor</a:t>
            </a:r>
            <a:r>
              <a:rPr lang="sk-SK" baseline="0" dirty="0"/>
              <a:t>, hostiteľ, biotop, vonkajšie prostredie / veľa hlodavcov ,</a:t>
            </a:r>
            <a:r>
              <a:rPr lang="sk-SK" baseline="0" dirty="0" err="1"/>
              <a:t>ektoparazity</a:t>
            </a:r>
            <a:endParaRPr lang="sk-SK" baseline="0" dirty="0"/>
          </a:p>
          <a:p>
            <a:r>
              <a:rPr lang="sk-SK" baseline="0" dirty="0" err="1"/>
              <a:t>Melirácie</a:t>
            </a:r>
            <a:r>
              <a:rPr lang="sk-SK" baseline="0" dirty="0"/>
              <a:t>, rekultivácia pôdy</a:t>
            </a:r>
          </a:p>
          <a:p>
            <a:r>
              <a:rPr lang="sk-SK" baseline="0" dirty="0"/>
              <a:t>Typická lokalita na Slovensku –zmiešané lesy, </a:t>
            </a:r>
            <a:r>
              <a:rPr lang="sk-SK" baseline="0" dirty="0" err="1"/>
              <a:t>lesostepy</a:t>
            </a:r>
            <a:r>
              <a:rPr lang="sk-SK" baseline="0" dirty="0"/>
              <a:t> a pasienkové biotopy 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8E12D-D586-47CA-BFEE-807838E1131A}" type="slidenum">
              <a:rPr lang="sk-SK" smtClean="0">
                <a:solidFill>
                  <a:prstClr val="black"/>
                </a:solidFill>
              </a:rPr>
              <a:pPr/>
              <a:t>16</a:t>
            </a:fld>
            <a:endParaRPr lang="sk-S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631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Horúčka  39-40-</a:t>
            </a:r>
          </a:p>
          <a:p>
            <a:r>
              <a:rPr lang="sk-SK" dirty="0"/>
              <a:t>Objektívny nález – horúčka ,zápal horných ciest dýchacích, pneumónia </a:t>
            </a:r>
            <a:r>
              <a:rPr lang="sk-SK" dirty="0" err="1"/>
              <a:t>nefritída</a:t>
            </a:r>
            <a:r>
              <a:rPr lang="sk-SK" dirty="0"/>
              <a:t>.</a:t>
            </a: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8E12D-D586-47CA-BFEE-807838E1131A}" type="slidenum">
              <a:rPr lang="sk-SK" smtClean="0">
                <a:solidFill>
                  <a:prstClr val="black"/>
                </a:solidFill>
              </a:rPr>
              <a:pPr/>
              <a:t>19</a:t>
            </a:fld>
            <a:endParaRPr lang="sk-S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01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Pri 4</a:t>
            </a:r>
            <a:r>
              <a:rPr lang="sk-SK" baseline="0" dirty="0"/>
              <a:t> C prežíva v masle 60 dní , v tvarohu 14 dní </a:t>
            </a:r>
          </a:p>
          <a:p>
            <a:r>
              <a:rPr lang="sk-SK" baseline="0" dirty="0"/>
              <a:t>V kyslom mlieku min.2 dni</a:t>
            </a:r>
          </a:p>
          <a:p>
            <a:r>
              <a:rPr lang="sk-SK" baseline="0" dirty="0"/>
              <a:t>V kozom mlieku 8-19 dní, </a:t>
            </a:r>
            <a:r>
              <a:rPr lang="sk-SK" baseline="0" dirty="0" err="1"/>
              <a:t>zatial</a:t>
            </a:r>
            <a:r>
              <a:rPr lang="sk-SK" baseline="0" dirty="0"/>
              <a:t> najviac 23 dní </a:t>
            </a:r>
            <a:r>
              <a:rPr lang="sk-SK" baseline="0" dirty="0" err="1"/>
              <a:t>vy&amp;lučovanie</a:t>
            </a:r>
            <a:r>
              <a:rPr lang="sk-SK" baseline="0" dirty="0"/>
              <a:t> /</a:t>
            </a:r>
            <a:r>
              <a:rPr lang="sk-SK" baseline="0" dirty="0" err="1"/>
              <a:t>Z.Balogh</a:t>
            </a:r>
            <a:r>
              <a:rPr lang="sk-SK" baseline="0" dirty="0"/>
              <a:t>/</a:t>
            </a:r>
          </a:p>
          <a:p>
            <a:r>
              <a:rPr lang="sk-SK" baseline="0" dirty="0"/>
              <a:t>Pri izbovej teplote kozie mlieko 2 dni</a:t>
            </a:r>
          </a:p>
          <a:p>
            <a:r>
              <a:rPr lang="sk-SK" baseline="0" dirty="0"/>
              <a:t>Pri veľkom obsahu vírusu 65 nie je bezpečná</a:t>
            </a:r>
          </a:p>
          <a:p>
            <a:r>
              <a:rPr lang="sk-SK" baseline="0" dirty="0"/>
              <a:t>V </a:t>
            </a:r>
            <a:r>
              <a:rPr lang="sk-SK" baseline="0" dirty="0" err="1"/>
              <a:t>madarsku</a:t>
            </a:r>
            <a:r>
              <a:rPr lang="sk-SK" baseline="0" dirty="0"/>
              <a:t> potvrdená epidémia z mlieka kráv</a:t>
            </a:r>
          </a:p>
          <a:p>
            <a:r>
              <a:rPr lang="sk-SK" baseline="0" dirty="0" err="1"/>
              <a:t>Imunizácia</a:t>
            </a:r>
            <a:r>
              <a:rPr lang="sk-SK" baseline="0" dirty="0"/>
              <a:t> zvierat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8E12D-D586-47CA-BFEE-807838E1131A}" type="slidenum">
              <a:rPr lang="sk-SK" smtClean="0">
                <a:solidFill>
                  <a:prstClr val="black"/>
                </a:solidFill>
              </a:rPr>
              <a:pPr/>
              <a:t>21</a:t>
            </a:fld>
            <a:endParaRPr lang="sk-S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835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en-US"/>
          </a:p>
        </p:txBody>
      </p:sp>
      <p:sp>
        <p:nvSpPr>
          <p:cNvPr id="3482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2D3A6F-1A79-4AC6-B65B-A44CF6CA163F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748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en-US"/>
          </a:p>
        </p:txBody>
      </p:sp>
      <p:sp>
        <p:nvSpPr>
          <p:cNvPr id="3482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2D3A6F-1A79-4AC6-B65B-A44CF6CA163F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224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>
                <a:solidFill>
                  <a:srgbClr val="000000"/>
                </a:solidFill>
              </a:rPr>
              <a:t>Mojmovce 2019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074A8-D951-4DA4-A967-F530BBF40FD7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93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>
                <a:solidFill>
                  <a:srgbClr val="000000"/>
                </a:solidFill>
              </a:rPr>
              <a:t>Mojmovce 2019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59920-9494-4837-A8F8-15C87DBF5353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208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>
                <a:solidFill>
                  <a:srgbClr val="000000"/>
                </a:solidFill>
              </a:rPr>
              <a:t>Mojmovce 2019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E7CB4-0B5B-4C53-800B-DE8A948573CF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599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ext a dva objek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>
                <a:solidFill>
                  <a:srgbClr val="000000"/>
                </a:solidFill>
              </a:rPr>
              <a:t>Mojmovce 2019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8FD5A-F668-4BE2-ABFD-B12C07D7FE8B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74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ľ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abuľky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sk-SK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>
                <a:solidFill>
                  <a:srgbClr val="000000"/>
                </a:solidFill>
              </a:rPr>
              <a:t>Mojmovce 2019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7F3D4-C580-4843-AECF-4DB4B5BF8C63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440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>
                <a:solidFill>
                  <a:srgbClr val="000000"/>
                </a:solidFill>
              </a:rPr>
              <a:t>Mojmovce 2019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D56E4-3BA9-44C8-B636-6042ABE0C43A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92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B4C65-BD4B-405B-9F0D-F8440589E205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9. 3. 2022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6555-5D70-404A-9DCD-5CD81AEA7C74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756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>
                <a:solidFill>
                  <a:srgbClr val="000000"/>
                </a:solidFill>
              </a:rPr>
              <a:t>Mojmovce 2019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493F4-DCCD-4BE1-99D0-0A652A8A9100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81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>
                <a:solidFill>
                  <a:srgbClr val="000000"/>
                </a:solidFill>
              </a:rPr>
              <a:t>Mojmovce 2019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C1051-0119-4373-A3F7-96A597A10D42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653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>
                <a:solidFill>
                  <a:srgbClr val="000000"/>
                </a:solidFill>
              </a:rPr>
              <a:t>Mojmovce 2019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C1A05-3452-444B-A2E1-2089535007B8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03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>
                <a:solidFill>
                  <a:srgbClr val="000000"/>
                </a:solidFill>
              </a:rPr>
              <a:t>Mojmovce 2019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115DA-4099-46C5-B53A-46CE42BAEE67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586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>
                <a:solidFill>
                  <a:srgbClr val="000000"/>
                </a:solidFill>
              </a:rPr>
              <a:t>Mojmovce 2019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D806C-1C80-4560-9F3B-A96E92F574E5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701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>
                <a:solidFill>
                  <a:srgbClr val="000000"/>
                </a:solidFill>
              </a:rPr>
              <a:t>Mojmovce 2019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7873D-0D97-42B8-8151-A70ACA479026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6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>
                <a:solidFill>
                  <a:srgbClr val="000000"/>
                </a:solidFill>
              </a:rPr>
              <a:t>Mojmovce 2019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9D02F-BDF3-45CB-A909-1C37CDC46FA9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012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>
                <a:solidFill>
                  <a:srgbClr val="000000"/>
                </a:solidFill>
              </a:rPr>
              <a:t>Mojmovce 2019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F5149-3131-460F-A064-BA5E4206FED4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455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A9D1">
            <a:alpha val="3098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k-SK">
                <a:solidFill>
                  <a:srgbClr val="000000"/>
                </a:solidFill>
              </a:rPr>
              <a:t>Mojmovce 2019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E0D52D-6C99-4FF3-86B7-605BE25212D7}" type="slidenum">
              <a:rPr lang="sk-SK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61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55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52.png"/><Relationship Id="rId1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4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49.png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19672" y="620688"/>
            <a:ext cx="6754712" cy="3566160"/>
          </a:xfrm>
        </p:spPr>
        <p:txBody>
          <a:bodyPr>
            <a:noAutofit/>
          </a:bodyPr>
          <a:lstStyle/>
          <a:p>
            <a:pPr algn="ctr"/>
            <a:r>
              <a:rPr lang="sk-SK" sz="5400" b="1" dirty="0">
                <a:solidFill>
                  <a:srgbClr val="FF0000"/>
                </a:solidFill>
              </a:rPr>
              <a:t>Aktuálny zdravotný stav a zdravotná bezpečnosť ovčích a kozích produktov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681992" y="4653136"/>
            <a:ext cx="6466681" cy="1143000"/>
          </a:xfrm>
        </p:spPr>
        <p:txBody>
          <a:bodyPr>
            <a:noAutofit/>
          </a:bodyPr>
          <a:lstStyle/>
          <a:p>
            <a:pPr lvl="0" algn="ctr" defTabSz="342900" ea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18AB3"/>
              </a:buClr>
              <a:buSzPct val="80000"/>
            </a:pPr>
            <a:r>
              <a:rPr lang="sk-SK" altLang="sk-SK" sz="2800" b="1" i="1" kern="0" cap="none" spc="0" dirty="0">
                <a:solidFill>
                  <a:srgbClr val="333399"/>
                </a:solidFill>
              </a:rPr>
              <a:t>prof. MVDr. Jozef Bíreš, DrSc.,</a:t>
            </a:r>
          </a:p>
          <a:p>
            <a:pPr lvl="0" algn="ctr" defTabSz="342900" ea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18AB3"/>
              </a:buClr>
              <a:buSzPct val="80000"/>
            </a:pPr>
            <a:r>
              <a:rPr lang="sk-SK" altLang="sk-SK" sz="2800" b="1" i="1" kern="0" cap="none" spc="0" dirty="0">
                <a:solidFill>
                  <a:srgbClr val="333399"/>
                </a:solidFill>
              </a:rPr>
              <a:t>ústredný riaditeľ ŠVPS SR </a:t>
            </a:r>
          </a:p>
          <a:p>
            <a:pPr lvl="0" algn="ctr" defTabSz="342900" ea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18AB3"/>
              </a:buClr>
              <a:buSzPct val="80000"/>
            </a:pPr>
            <a:r>
              <a:rPr lang="sk-SK" altLang="sk-SK" sz="2800" b="1" i="1" kern="0" cap="none" spc="0" dirty="0">
                <a:solidFill>
                  <a:srgbClr val="333399"/>
                </a:solidFill>
              </a:rPr>
              <a:t>hlavný veterinárny lekár SR</a:t>
            </a:r>
          </a:p>
          <a:p>
            <a:pPr lvl="0" algn="ctr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</a:pPr>
            <a:endParaRPr lang="sk-SK" sz="2800" b="1" cap="none" spc="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endParaRPr lang="sk-SK" sz="2800" b="1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72208" cy="171987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93096"/>
            <a:ext cx="3020922" cy="220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3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62443" y="1165080"/>
            <a:ext cx="5084322" cy="529568"/>
          </a:xfrm>
        </p:spPr>
        <p:txBody>
          <a:bodyPr>
            <a:noAutofit/>
          </a:bodyPr>
          <a:lstStyle/>
          <a:p>
            <a:pPr algn="ctr"/>
            <a:r>
              <a:rPr lang="sk-SK" sz="4000" b="1" dirty="0">
                <a:solidFill>
                  <a:srgbClr val="FF0000"/>
                </a:solidFill>
              </a:rPr>
              <a:t>CHARAKTERISTIKA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323528" y="2293122"/>
            <a:ext cx="8590607" cy="3310408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sk-SK" sz="2400" dirty="0"/>
          </a:p>
          <a:p>
            <a:r>
              <a:rPr lang="sk-SK" i="1" dirty="0">
                <a:solidFill>
                  <a:srgbClr val="0070C0"/>
                </a:solidFill>
              </a:rPr>
              <a:t>vírusové, </a:t>
            </a:r>
            <a:r>
              <a:rPr lang="sk-SK" i="1" dirty="0" err="1">
                <a:solidFill>
                  <a:srgbClr val="0070C0"/>
                </a:solidFill>
              </a:rPr>
              <a:t>transmisívne</a:t>
            </a:r>
            <a:r>
              <a:rPr lang="sk-SK" i="1" dirty="0">
                <a:solidFill>
                  <a:srgbClr val="0070C0"/>
                </a:solidFill>
              </a:rPr>
              <a:t>  ochorenie ľudí, domácich a voľne  žijúcich zvierat</a:t>
            </a:r>
          </a:p>
          <a:p>
            <a:r>
              <a:rPr lang="sk-SK" i="1" dirty="0">
                <a:solidFill>
                  <a:srgbClr val="C00000"/>
                </a:solidFill>
              </a:rPr>
              <a:t>problém veterinárny,  chovateľský a verejného zdravia </a:t>
            </a:r>
          </a:p>
          <a:p>
            <a:r>
              <a:rPr lang="sk-SK" i="1" dirty="0">
                <a:solidFill>
                  <a:srgbClr val="00B050"/>
                </a:solidFill>
              </a:rPr>
              <a:t>fenomén prírodnej </a:t>
            </a:r>
            <a:r>
              <a:rPr lang="sk-SK" i="1" dirty="0" err="1">
                <a:solidFill>
                  <a:srgbClr val="00B050"/>
                </a:solidFill>
              </a:rPr>
              <a:t>ohniskovosti</a:t>
            </a:r>
            <a:endParaRPr lang="sk-SK" i="1" dirty="0">
              <a:solidFill>
                <a:srgbClr val="00B050"/>
              </a:solidFill>
            </a:endParaRPr>
          </a:p>
          <a:p>
            <a:pPr marL="1138428" lvl="5" indent="0">
              <a:buNone/>
            </a:pPr>
            <a:endParaRPr lang="sk-SK" sz="3200" i="1" dirty="0"/>
          </a:p>
          <a:p>
            <a:pPr lvl="5">
              <a:buFont typeface="Arial" panose="020B0604020202020204" pitchFamily="34" charset="0"/>
              <a:buChar char="•"/>
            </a:pPr>
            <a:endParaRPr lang="sk-SK" sz="2400" dirty="0"/>
          </a:p>
          <a:p>
            <a:pPr marL="1138428" lvl="5" indent="0">
              <a:buNone/>
            </a:pPr>
            <a:r>
              <a:rPr lang="sk-SK" sz="2400" dirty="0"/>
              <a:t>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765" y="1230706"/>
            <a:ext cx="1973868" cy="106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0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353086" y="2384406"/>
            <a:ext cx="8297501" cy="3404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25" indent="-428625">
              <a:buFont typeface="Wingdings" panose="05000000000000000000" pitchFamily="2" charset="2"/>
              <a:buChar char="§"/>
            </a:pPr>
            <a:r>
              <a:rPr lang="sk-SK" sz="3075" i="1" dirty="0">
                <a:solidFill>
                  <a:srgbClr val="00B0F0"/>
                </a:solidFill>
              </a:rPr>
              <a:t>vektorom prenášaná choroba – kliešte </a:t>
            </a:r>
          </a:p>
          <a:p>
            <a:pPr marL="428625" indent="-428625">
              <a:buFont typeface="Wingdings" panose="05000000000000000000" pitchFamily="2" charset="2"/>
              <a:buChar char="§"/>
            </a:pPr>
            <a:r>
              <a:rPr lang="sk-SK" sz="3075" i="1" dirty="0">
                <a:solidFill>
                  <a:srgbClr val="7030A0"/>
                </a:solidFill>
              </a:rPr>
              <a:t>sezónny charakter choroby – v našich  chovateľských podmienkach neskorá jar,  leto, jeseň , v niektorých oblastiach počas celého roka </a:t>
            </a:r>
          </a:p>
          <a:p>
            <a:pPr marL="428625" indent="-428625">
              <a:buFont typeface="Wingdings" panose="05000000000000000000" pitchFamily="2" charset="2"/>
              <a:buChar char="§"/>
            </a:pPr>
            <a:r>
              <a:rPr lang="sk-SK" sz="3075" i="1" dirty="0">
                <a:solidFill>
                  <a:schemeClr val="accent4">
                    <a:lumMod val="95000"/>
                    <a:lumOff val="5000"/>
                  </a:schemeClr>
                </a:solidFill>
              </a:rPr>
              <a:t>dvojfázový priebeh –</a:t>
            </a:r>
            <a:r>
              <a:rPr lang="sk-SK" sz="3075" i="1" dirty="0" err="1">
                <a:solidFill>
                  <a:schemeClr val="accent4">
                    <a:lumMod val="95000"/>
                    <a:lumOff val="5000"/>
                  </a:schemeClr>
                </a:solidFill>
              </a:rPr>
              <a:t>virémia</a:t>
            </a:r>
            <a:r>
              <a:rPr lang="sk-SK" sz="3075" i="1" dirty="0">
                <a:solidFill>
                  <a:schemeClr val="accent4">
                    <a:lumMod val="95000"/>
                    <a:lumOff val="5000"/>
                  </a:schemeClr>
                </a:solidFill>
              </a:rPr>
              <a:t>, následne </a:t>
            </a:r>
            <a:r>
              <a:rPr lang="sk-SK" sz="3075" i="1" dirty="0" err="1">
                <a:solidFill>
                  <a:schemeClr val="accent4">
                    <a:lumMod val="95000"/>
                    <a:lumOff val="5000"/>
                  </a:schemeClr>
                </a:solidFill>
              </a:rPr>
              <a:t>meningoencefalitída</a:t>
            </a:r>
            <a:endParaRPr lang="sk-SK" sz="1350" i="1" dirty="0">
              <a:solidFill>
                <a:schemeClr val="accent4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1763688" y="1106742"/>
            <a:ext cx="64068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4000" b="1" dirty="0">
                <a:solidFill>
                  <a:srgbClr val="FF0000"/>
                </a:solidFill>
              </a:rPr>
              <a:t>CHARAKTERISTIKA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739357"/>
            <a:ext cx="3309820" cy="91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4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5887" y="933776"/>
            <a:ext cx="7773338" cy="1197133"/>
          </a:xfrm>
        </p:spPr>
        <p:txBody>
          <a:bodyPr>
            <a:normAutofit/>
          </a:bodyPr>
          <a:lstStyle/>
          <a:p>
            <a:r>
              <a:rPr lang="sk-SK" sz="4000" b="1" dirty="0">
                <a:solidFill>
                  <a:srgbClr val="FF0000"/>
                </a:solidFill>
              </a:rPr>
              <a:t>KLADIVOVÁ ENCEFALITÍTA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42756"/>
            <a:ext cx="6464174" cy="3672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58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5900" y="1063228"/>
            <a:ext cx="5462364" cy="691586"/>
          </a:xfrm>
        </p:spPr>
        <p:txBody>
          <a:bodyPr>
            <a:noAutofit/>
          </a:bodyPr>
          <a:lstStyle/>
          <a:p>
            <a:pPr algn="ctr"/>
            <a:r>
              <a:rPr lang="sk-SK" sz="4000" b="1" dirty="0">
                <a:solidFill>
                  <a:srgbClr val="FF0000"/>
                </a:solidFill>
              </a:rPr>
              <a:t>SLOVENSKO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521706" y="1816240"/>
            <a:ext cx="8006658" cy="377299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k-SK" sz="2400" dirty="0"/>
              <a:t>Slovensko krajina s prírodnou </a:t>
            </a:r>
            <a:r>
              <a:rPr lang="sk-SK" sz="2400" dirty="0" err="1"/>
              <a:t>ohniskovosťou</a:t>
            </a:r>
            <a:r>
              <a:rPr lang="sk-SK" sz="2400" dirty="0"/>
              <a:t> KE Európskeho subtypu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sz="2400" dirty="0">
                <a:solidFill>
                  <a:srgbClr val="C00000"/>
                </a:solidFill>
              </a:rPr>
              <a:t>v roku 1951 epidémia </a:t>
            </a:r>
            <a:r>
              <a:rPr lang="sk-SK" sz="2400" dirty="0" err="1">
                <a:solidFill>
                  <a:srgbClr val="C00000"/>
                </a:solidFill>
              </a:rPr>
              <a:t>meningoencefalitídy</a:t>
            </a:r>
            <a:r>
              <a:rPr lang="sk-SK" sz="2400" dirty="0">
                <a:solidFill>
                  <a:srgbClr val="C00000"/>
                </a:solidFill>
              </a:rPr>
              <a:t> v Rožňave  </a:t>
            </a:r>
          </a:p>
          <a:p>
            <a:pPr marL="562356" lvl="2" indent="0">
              <a:buNone/>
            </a:pPr>
            <a:r>
              <a:rPr lang="sk-SK" dirty="0">
                <a:solidFill>
                  <a:srgbClr val="C00000"/>
                </a:solidFill>
              </a:rPr>
              <a:t> (600 ľudí </a:t>
            </a:r>
            <a:r>
              <a:rPr lang="sk-SK" dirty="0" err="1">
                <a:solidFill>
                  <a:srgbClr val="C00000"/>
                </a:solidFill>
              </a:rPr>
              <a:t>nakazených,nákaza</a:t>
            </a:r>
            <a:r>
              <a:rPr lang="sk-SK" dirty="0">
                <a:solidFill>
                  <a:srgbClr val="C00000"/>
                </a:solidFill>
              </a:rPr>
              <a:t> nepasterizovaným mliekom z miestnej </a:t>
            </a:r>
            <a:r>
              <a:rPr lang="sk-SK" dirty="0" err="1">
                <a:solidFill>
                  <a:srgbClr val="C00000"/>
                </a:solidFill>
              </a:rPr>
              <a:t>mliekárne</a:t>
            </a:r>
            <a:r>
              <a:rPr lang="sk-SK" dirty="0">
                <a:solidFill>
                  <a:srgbClr val="C00000"/>
                </a:solidFill>
              </a:rPr>
              <a:t> )</a:t>
            </a:r>
          </a:p>
          <a:p>
            <a:pPr marL="105156">
              <a:buFont typeface="Wingdings" panose="05000000000000000000" pitchFamily="2" charset="2"/>
              <a:buChar char="§"/>
            </a:pPr>
            <a:r>
              <a:rPr lang="sk-SK" sz="2400" dirty="0">
                <a:solidFill>
                  <a:srgbClr val="00B0F0"/>
                </a:solidFill>
              </a:rPr>
              <a:t>v súčasnosti výskyt na celom území Slovenska (klimatické zmeny, výskyt vektora- kliešťov počas celého roka)</a:t>
            </a:r>
          </a:p>
          <a:p>
            <a:pPr marL="905256" lvl="2" indent="-342900">
              <a:buFont typeface="Wingdings" panose="05000000000000000000" pitchFamily="2" charset="2"/>
              <a:buChar char="§"/>
            </a:pPr>
            <a:endParaRPr lang="sk-SK" dirty="0">
              <a:solidFill>
                <a:srgbClr val="C00000"/>
              </a:solidFill>
            </a:endParaRPr>
          </a:p>
          <a:p>
            <a:pPr marL="848106" lvl="2" indent="-285750">
              <a:buFont typeface="Wingdings" panose="05000000000000000000" pitchFamily="2" charset="2"/>
              <a:buChar char="§"/>
            </a:pPr>
            <a:endParaRPr lang="sk-SK" sz="1800" dirty="0">
              <a:solidFill>
                <a:srgbClr val="C0000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475" y="857250"/>
            <a:ext cx="1628775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9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3658" y="476672"/>
            <a:ext cx="5462364" cy="1170130"/>
          </a:xfrm>
        </p:spPr>
        <p:txBody>
          <a:bodyPr>
            <a:normAutofit fontScale="90000"/>
          </a:bodyPr>
          <a:lstStyle/>
          <a:p>
            <a:br>
              <a:rPr lang="sk-SK" dirty="0"/>
            </a:br>
            <a:r>
              <a:rPr lang="sk-SK" sz="5300" b="1" dirty="0">
                <a:solidFill>
                  <a:srgbClr val="FF0000"/>
                </a:solidFill>
              </a:rPr>
              <a:t>ETIOLÓGIA</a:t>
            </a:r>
            <a:br>
              <a:rPr lang="sk-SK" sz="5300" b="1" dirty="0">
                <a:solidFill>
                  <a:srgbClr val="FF0000"/>
                </a:solidFill>
              </a:rPr>
            </a:br>
            <a:endParaRPr lang="sk-SK" sz="53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547436" y="1646802"/>
            <a:ext cx="7354809" cy="423046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k-SK" sz="2400" dirty="0">
                <a:solidFill>
                  <a:srgbClr val="FFFF00"/>
                </a:solidFill>
              </a:rPr>
              <a:t>RNA vírus z čeľade </a:t>
            </a:r>
            <a:r>
              <a:rPr lang="sk-SK" sz="2400" i="1" dirty="0" err="1">
                <a:solidFill>
                  <a:srgbClr val="FFFF00"/>
                </a:solidFill>
              </a:rPr>
              <a:t>Flaviviridae</a:t>
            </a:r>
            <a:endParaRPr lang="sk-SK" sz="2400" i="1" dirty="0">
              <a:solidFill>
                <a:srgbClr val="FFFF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sk-SK" sz="2400" dirty="0">
                <a:solidFill>
                  <a:schemeClr val="accent2">
                    <a:lumMod val="75000"/>
                  </a:schemeClr>
                </a:solidFill>
              </a:rPr>
              <a:t>oválny tvar, 50-77 nm v priemere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sz="2400" dirty="0">
                <a:solidFill>
                  <a:schemeClr val="accent4">
                    <a:lumMod val="50000"/>
                  </a:schemeClr>
                </a:solidFill>
              </a:rPr>
              <a:t>vírusový obal obsahuje lipidy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sz="2400" dirty="0"/>
              <a:t>citlivý na éter, chloroform </a:t>
            </a:r>
            <a:endParaRPr lang="en-US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56</a:t>
            </a:r>
            <a:r>
              <a:rPr lang="en-US" sz="2400" baseline="300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C/30 min.</a:t>
            </a:r>
            <a:endParaRPr lang="sk-SK" sz="24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sk-SK" sz="2400" dirty="0">
                <a:solidFill>
                  <a:srgbClr val="C00000"/>
                </a:solidFill>
              </a:rPr>
              <a:t>pasterizáciou sa vírus ničí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sz="2400" dirty="0">
                <a:solidFill>
                  <a:srgbClr val="0070C0"/>
                </a:solidFill>
              </a:rPr>
              <a:t>replikácia RNK v cytoplazme , kompletizácia </a:t>
            </a:r>
            <a:r>
              <a:rPr lang="sk-SK" sz="2400" dirty="0" err="1">
                <a:solidFill>
                  <a:srgbClr val="0070C0"/>
                </a:solidFill>
              </a:rPr>
              <a:t>viriónov</a:t>
            </a:r>
            <a:r>
              <a:rPr lang="sk-SK" sz="2400" dirty="0">
                <a:solidFill>
                  <a:srgbClr val="0070C0"/>
                </a:solidFill>
              </a:rPr>
              <a:t> v cytoplazmatických vakuolách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sz="2400" dirty="0">
                <a:solidFill>
                  <a:srgbClr val="00B050"/>
                </a:solidFill>
              </a:rPr>
              <a:t>pH 2,75-11,5</a:t>
            </a:r>
            <a:r>
              <a:rPr lang="en-US" sz="2400" dirty="0">
                <a:solidFill>
                  <a:srgbClr val="00B050"/>
                </a:solidFill>
              </a:rPr>
              <a:t> (re</a:t>
            </a:r>
            <a:r>
              <a:rPr lang="sk-SK" sz="2400" dirty="0" err="1">
                <a:solidFill>
                  <a:srgbClr val="00B050"/>
                </a:solidFill>
              </a:rPr>
              <a:t>zistetný</a:t>
            </a:r>
            <a:r>
              <a:rPr lang="sk-SK" sz="2400" dirty="0">
                <a:solidFill>
                  <a:srgbClr val="00B050"/>
                </a:solidFill>
              </a:rPr>
              <a:t> voči žalúdočnej šťave</a:t>
            </a:r>
            <a:r>
              <a:rPr lang="en-US" sz="2400" dirty="0">
                <a:solidFill>
                  <a:srgbClr val="00B050"/>
                </a:solidFill>
              </a:rPr>
              <a:t>)</a:t>
            </a:r>
            <a:endParaRPr lang="sk-SK" sz="2400" dirty="0">
              <a:solidFill>
                <a:srgbClr val="00B05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093" y="1772816"/>
            <a:ext cx="2285858" cy="177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6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3648" y="447570"/>
            <a:ext cx="6110436" cy="627534"/>
          </a:xfrm>
        </p:spPr>
        <p:txBody>
          <a:bodyPr>
            <a:noAutofit/>
          </a:bodyPr>
          <a:lstStyle/>
          <a:p>
            <a:pPr algn="ctr"/>
            <a:r>
              <a:rPr lang="sk-SK" b="1" dirty="0">
                <a:solidFill>
                  <a:srgbClr val="FF0000"/>
                </a:solidFill>
              </a:rPr>
              <a:t>PRENOS NÁKAZY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1485900" y="1484785"/>
            <a:ext cx="6164442" cy="3967088"/>
          </a:xfrm>
        </p:spPr>
        <p:txBody>
          <a:bodyPr/>
          <a:lstStyle/>
          <a:p>
            <a:pPr marL="27432" indent="0" algn="ctr">
              <a:buNone/>
            </a:pPr>
            <a:r>
              <a:rPr lang="sk-SK" sz="2800" dirty="0">
                <a:solidFill>
                  <a:srgbClr val="00B050"/>
                </a:solidFill>
              </a:rPr>
              <a:t>( </a:t>
            </a:r>
            <a:r>
              <a:rPr lang="sk-SK" sz="2800" dirty="0" err="1">
                <a:solidFill>
                  <a:srgbClr val="00B050"/>
                </a:solidFill>
              </a:rPr>
              <a:t>transštadiálne</a:t>
            </a:r>
            <a:r>
              <a:rPr lang="sk-SK" sz="2800" dirty="0">
                <a:solidFill>
                  <a:srgbClr val="00B050"/>
                </a:solidFill>
              </a:rPr>
              <a:t>, </a:t>
            </a:r>
            <a:r>
              <a:rPr lang="sk-SK" sz="2800" dirty="0" err="1">
                <a:solidFill>
                  <a:srgbClr val="00B050"/>
                </a:solidFill>
              </a:rPr>
              <a:t>transovariálne</a:t>
            </a:r>
            <a:r>
              <a:rPr lang="sk-SK" sz="2800" dirty="0">
                <a:solidFill>
                  <a:srgbClr val="00B050"/>
                </a:solidFill>
              </a:rPr>
              <a:t>) </a:t>
            </a:r>
          </a:p>
          <a:p>
            <a:pPr marL="1611630" lvl="8" indent="0">
              <a:buNone/>
            </a:pPr>
            <a:endParaRPr lang="sk-SK" sz="1800" dirty="0"/>
          </a:p>
          <a:p>
            <a:pPr marL="1611630" lvl="8" indent="0">
              <a:buNone/>
            </a:pPr>
            <a:endParaRPr lang="sk-SK" sz="2400" dirty="0"/>
          </a:p>
          <a:p>
            <a:pPr marL="1611630" lvl="8" indent="0">
              <a:buNone/>
            </a:pPr>
            <a:endParaRPr lang="sk-SK" sz="2400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12" y="2038728"/>
            <a:ext cx="8854289" cy="382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sk-SK" b="1" dirty="0">
                <a:solidFill>
                  <a:srgbClr val="FF0000"/>
                </a:solidFill>
              </a:rPr>
              <a:t>PRENOS NÁKAZY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142492"/>
          </a:xfrm>
        </p:spPr>
      </p:pic>
    </p:spTree>
    <p:extLst>
      <p:ext uri="{BB962C8B-B14F-4D97-AF65-F5344CB8AC3E}">
        <p14:creationId xmlns:p14="http://schemas.microsoft.com/office/powerpoint/2010/main" val="68700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5900" y="116632"/>
            <a:ext cx="4814292" cy="1422158"/>
          </a:xfrm>
        </p:spPr>
        <p:txBody>
          <a:bodyPr>
            <a:noAutofit/>
          </a:bodyPr>
          <a:lstStyle/>
          <a:p>
            <a:pPr algn="ctr"/>
            <a:r>
              <a:rPr lang="sk-SK" b="1" dirty="0">
                <a:solidFill>
                  <a:srgbClr val="FF0000"/>
                </a:solidFill>
              </a:rPr>
              <a:t>PATOGENÉZA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611560" y="1340768"/>
            <a:ext cx="7504191" cy="3913082"/>
          </a:xfrm>
        </p:spPr>
        <p:txBody>
          <a:bodyPr>
            <a:normAutofit/>
          </a:bodyPr>
          <a:lstStyle/>
          <a:p>
            <a:pPr marL="370332" algn="just">
              <a:buFont typeface="Wingdings" panose="05000000000000000000" pitchFamily="2" charset="2"/>
              <a:buChar char="§"/>
            </a:pPr>
            <a:r>
              <a:rPr lang="sk-SK" sz="21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pri prirodzenej infekcii vírus preniká do tela hostiteľa epitelom kože (cicanie kliešťov), alebo cestou dýchacích ciest, spojivky, nosa, rohovky, mandlí...</a:t>
            </a:r>
          </a:p>
          <a:p>
            <a:pPr marL="370332" algn="just">
              <a:buFont typeface="Wingdings" panose="05000000000000000000" pitchFamily="2" charset="2"/>
              <a:buChar char="§"/>
            </a:pPr>
            <a:endParaRPr lang="sk-SK" sz="2100" dirty="0">
              <a:solidFill>
                <a:srgbClr val="C00000"/>
              </a:solidFill>
            </a:endParaRPr>
          </a:p>
          <a:p>
            <a:pPr marL="370332" algn="just">
              <a:buFont typeface="Wingdings" panose="05000000000000000000" pitchFamily="2" charset="2"/>
              <a:buChar char="§"/>
            </a:pPr>
            <a:r>
              <a:rPr lang="sk-SK" sz="2100" dirty="0"/>
              <a:t>pri konzumácii </a:t>
            </a:r>
            <a:r>
              <a:rPr lang="sk-SK" sz="2100" dirty="0" err="1"/>
              <a:t>kontaminovej</a:t>
            </a:r>
            <a:r>
              <a:rPr lang="sk-SK" sz="2100" dirty="0"/>
              <a:t> potraviny sliznicou tráviaceho traktu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77886"/>
            <a:ext cx="3463947" cy="251987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846" y="3777885"/>
            <a:ext cx="4022692" cy="251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1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6690" y="777930"/>
            <a:ext cx="7773338" cy="1197133"/>
          </a:xfrm>
        </p:spPr>
        <p:txBody>
          <a:bodyPr/>
          <a:lstStyle/>
          <a:p>
            <a:pPr algn="ctr"/>
            <a:r>
              <a:rPr lang="sk-SK" b="1" dirty="0">
                <a:solidFill>
                  <a:srgbClr val="FF0000"/>
                </a:solidFill>
              </a:rPr>
              <a:t>KLINICKÁ MANIFESTÁCIA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413726" y="1868975"/>
            <a:ext cx="8589945" cy="378887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k-SK" dirty="0">
                <a:solidFill>
                  <a:schemeClr val="accent4">
                    <a:lumMod val="50000"/>
                  </a:schemeClr>
                </a:solidFill>
              </a:rPr>
              <a:t>ovce,  kozy, HD</a:t>
            </a:r>
          </a:p>
          <a:p>
            <a:pPr marL="0" indent="0">
              <a:buNone/>
            </a:pPr>
            <a:r>
              <a:rPr lang="sk-SK" dirty="0"/>
              <a:t>(</a:t>
            </a:r>
            <a:r>
              <a:rPr lang="sk-SK" dirty="0" err="1"/>
              <a:t>subklinicky</a:t>
            </a:r>
            <a:r>
              <a:rPr lang="sk-SK" dirty="0"/>
              <a:t>, </a:t>
            </a:r>
            <a:r>
              <a:rPr lang="sk-SK" dirty="0" err="1"/>
              <a:t>inaparentne</a:t>
            </a:r>
            <a:r>
              <a:rPr lang="sk-SK" dirty="0"/>
              <a:t> s </a:t>
            </a:r>
            <a:r>
              <a:rPr lang="sk-SK" dirty="0" err="1"/>
              <a:t>virémiou</a:t>
            </a:r>
            <a:r>
              <a:rPr lang="sk-SK" dirty="0"/>
              <a:t>, </a:t>
            </a:r>
            <a:r>
              <a:rPr lang="sk-SK" dirty="0" err="1"/>
              <a:t>virémia</a:t>
            </a:r>
            <a:r>
              <a:rPr lang="sk-SK" dirty="0"/>
              <a:t> 1-6 dní)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>
                <a:solidFill>
                  <a:srgbClr val="0070C0"/>
                </a:solidFill>
              </a:rPr>
              <a:t>vírus sa vylučuje mliekom 7-10 dní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/>
              <a:t> </a:t>
            </a:r>
            <a:r>
              <a:rPr lang="sk-SK" dirty="0">
                <a:solidFill>
                  <a:srgbClr val="C00000"/>
                </a:solidFill>
              </a:rPr>
              <a:t>psi- príznaky postihnutia CNS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/>
              <a:t> srnce- </a:t>
            </a:r>
            <a:r>
              <a:rPr lang="sk-SK" dirty="0" err="1"/>
              <a:t>inaparentne</a:t>
            </a:r>
            <a:r>
              <a:rPr lang="sk-SK" dirty="0"/>
              <a:t> s </a:t>
            </a:r>
            <a:r>
              <a:rPr lang="sk-SK" dirty="0" err="1"/>
              <a:t>virémiou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3" y="4476373"/>
            <a:ext cx="1283117" cy="94743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901" y="182551"/>
            <a:ext cx="1100138" cy="87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5900" y="404664"/>
            <a:ext cx="5462364" cy="1242138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>
                <a:solidFill>
                  <a:schemeClr val="accent4"/>
                </a:solidFill>
              </a:rPr>
              <a:t>      </a:t>
            </a:r>
            <a:r>
              <a:rPr lang="sk-SK" b="1" dirty="0">
                <a:solidFill>
                  <a:srgbClr val="FF0000"/>
                </a:solidFill>
              </a:rPr>
              <a:t>KLINICKÁ MANIFESTÁCIA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624689" y="1836612"/>
            <a:ext cx="8249970" cy="4328692"/>
          </a:xfrm>
        </p:spPr>
        <p:txBody>
          <a:bodyPr>
            <a:noAutofit/>
          </a:bodyPr>
          <a:lstStyle/>
          <a:p>
            <a:pPr marL="27432" indent="0">
              <a:buNone/>
            </a:pPr>
            <a:r>
              <a:rPr lang="sk-SK" sz="2400" dirty="0">
                <a:solidFill>
                  <a:srgbClr val="C00000"/>
                </a:solidFill>
              </a:rPr>
              <a:t>Inkubačná doba  7-14 dní</a:t>
            </a:r>
          </a:p>
          <a:p>
            <a:pPr marL="27432" indent="0">
              <a:buNone/>
            </a:pPr>
            <a:r>
              <a:rPr lang="sk-SK" sz="2400" b="1" i="1" dirty="0"/>
              <a:t>Abortívna forma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sz="2400" dirty="0">
                <a:solidFill>
                  <a:srgbClr val="7030A0"/>
                </a:solidFill>
              </a:rPr>
              <a:t>jednofázový priebeh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sz="2400" dirty="0">
                <a:solidFill>
                  <a:srgbClr val="00B050"/>
                </a:solidFill>
              </a:rPr>
              <a:t>dvojfázový priebeh 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sk-SK" dirty="0"/>
              <a:t> </a:t>
            </a:r>
            <a:r>
              <a:rPr lang="sk-SK" dirty="0">
                <a:solidFill>
                  <a:schemeClr val="accent4">
                    <a:lumMod val="50000"/>
                  </a:schemeClr>
                </a:solidFill>
              </a:rPr>
              <a:t>bolesť hlavy, malátnosť, horúčka, nauzea, bolesti v krížoch 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sk-SK" dirty="0">
                <a:solidFill>
                  <a:schemeClr val="accent4">
                    <a:lumMod val="50000"/>
                  </a:schemeClr>
                </a:solidFill>
              </a:rPr>
              <a:t> po niekoľkých dňoch nastane relatívna úľava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sk-SK" dirty="0">
                <a:solidFill>
                  <a:schemeClr val="accent4">
                    <a:lumMod val="50000"/>
                  </a:schemeClr>
                </a:solidFill>
              </a:rPr>
              <a:t> zvýšenie horúčky,  svetloplachosť, dvojité videnie, zvracanie, </a:t>
            </a:r>
            <a:r>
              <a:rPr lang="sk-SK" dirty="0" err="1">
                <a:solidFill>
                  <a:schemeClr val="accent4">
                    <a:lumMod val="50000"/>
                  </a:schemeClr>
                </a:solidFill>
              </a:rPr>
              <a:t>insomnia</a:t>
            </a:r>
            <a:r>
              <a:rPr lang="sk-SK" dirty="0">
                <a:solidFill>
                  <a:schemeClr val="accent4">
                    <a:lumMod val="50000"/>
                  </a:schemeClr>
                </a:solidFill>
              </a:rPr>
              <a:t>, dezorientácia, poruchy sluchy, v ťažkých prípadoch kóma, delírium</a:t>
            </a:r>
          </a:p>
          <a:p>
            <a:pPr marL="562356" lvl="2" indent="0">
              <a:buNone/>
            </a:pPr>
            <a:r>
              <a:rPr lang="sk-SK" sz="1800" dirty="0"/>
              <a:t> 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414" y="1646802"/>
            <a:ext cx="1845493" cy="120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6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3079" y="404664"/>
            <a:ext cx="7245927" cy="1489364"/>
          </a:xfrm>
        </p:spPr>
        <p:txBody>
          <a:bodyPr>
            <a:noAutofit/>
          </a:bodyPr>
          <a:lstStyle/>
          <a:p>
            <a:pPr algn="ctr"/>
            <a:r>
              <a:rPr lang="sk-SK" sz="5400" b="1" dirty="0">
                <a:solidFill>
                  <a:srgbClr val="C00000"/>
                </a:solidFill>
              </a:rPr>
              <a:t>Aktuálny zdravotný stav oviec a kôz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043608" y="2133600"/>
            <a:ext cx="7490793" cy="42672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sk-SK" sz="2800" i="1" dirty="0">
                <a:solidFill>
                  <a:srgbClr val="00B050"/>
                </a:solidFill>
              </a:rPr>
              <a:t>nediagnostikovala sa choroba s dopadom na ekonomiku chovu malých prežúvavcov na národnej alebo medzinárodnej úrovni (napr. </a:t>
            </a:r>
            <a:r>
              <a:rPr lang="sk-SK" sz="2800" i="1" dirty="0" err="1">
                <a:solidFill>
                  <a:srgbClr val="00B050"/>
                </a:solidFill>
              </a:rPr>
              <a:t>katarálna</a:t>
            </a:r>
            <a:r>
              <a:rPr lang="sk-SK" sz="2800" i="1" dirty="0">
                <a:solidFill>
                  <a:srgbClr val="00B050"/>
                </a:solidFill>
              </a:rPr>
              <a:t> horúčka oviec, </a:t>
            </a:r>
            <a:r>
              <a:rPr lang="sk-SK" sz="2800" i="1" dirty="0" err="1">
                <a:solidFill>
                  <a:srgbClr val="00B050"/>
                </a:solidFill>
              </a:rPr>
              <a:t>nodulárna</a:t>
            </a:r>
            <a:r>
              <a:rPr lang="sk-SK" sz="2800" i="1" dirty="0">
                <a:solidFill>
                  <a:srgbClr val="00B050"/>
                </a:solidFill>
              </a:rPr>
              <a:t> </a:t>
            </a:r>
            <a:r>
              <a:rPr lang="sk-SK" sz="2800" i="1" dirty="0" err="1">
                <a:solidFill>
                  <a:srgbClr val="00B050"/>
                </a:solidFill>
              </a:rPr>
              <a:t>dermatitída,brucelóza</a:t>
            </a:r>
            <a:r>
              <a:rPr lang="sk-SK" sz="2800" i="1" dirty="0">
                <a:solidFill>
                  <a:srgbClr val="00B050"/>
                </a:solidFill>
              </a:rPr>
              <a:t>, atď.,)</a:t>
            </a:r>
            <a:r>
              <a:rPr lang="sk-SK" sz="2800" i="1" dirty="0"/>
              <a:t> </a:t>
            </a:r>
          </a:p>
          <a:p>
            <a:pPr algn="just"/>
            <a:r>
              <a:rPr lang="sk-SK" sz="2800" i="1" dirty="0">
                <a:solidFill>
                  <a:srgbClr val="00B0F0"/>
                </a:solidFill>
              </a:rPr>
              <a:t>nezaznamenala sa choroba so </a:t>
            </a:r>
            <a:r>
              <a:rPr lang="sk-SK" sz="2800" i="1" dirty="0" err="1">
                <a:solidFill>
                  <a:srgbClr val="00B0F0"/>
                </a:solidFill>
              </a:rPr>
              <a:t>zoonotickým</a:t>
            </a:r>
            <a:r>
              <a:rPr lang="sk-SK" sz="2800" i="1" dirty="0">
                <a:solidFill>
                  <a:srgbClr val="00B0F0"/>
                </a:solidFill>
              </a:rPr>
              <a:t> charakterom </a:t>
            </a:r>
            <a:r>
              <a:rPr lang="sk-SK" sz="2800" b="1" i="1" u="sng" dirty="0">
                <a:solidFill>
                  <a:srgbClr val="00B0F0"/>
                </a:solidFill>
              </a:rPr>
              <a:t>(prenos na človeka) </a:t>
            </a:r>
            <a:r>
              <a:rPr lang="sk-SK" sz="2800" i="1" dirty="0">
                <a:solidFill>
                  <a:srgbClr val="00B0F0"/>
                </a:solidFill>
              </a:rPr>
              <a:t>ovplyvňujúca verejné zdravie a verejnú mienku o produktoch a  potravinách z oviec a kôz (napr. kliešťová </a:t>
            </a:r>
            <a:r>
              <a:rPr lang="sk-SK" sz="2800" i="1" dirty="0" err="1">
                <a:solidFill>
                  <a:srgbClr val="00B0F0"/>
                </a:solidFill>
              </a:rPr>
              <a:t>encefatitída</a:t>
            </a:r>
            <a:r>
              <a:rPr lang="sk-SK" sz="2800" i="1" dirty="0">
                <a:solidFill>
                  <a:srgbClr val="00B0F0"/>
                </a:solidFill>
              </a:rPr>
              <a:t>, </a:t>
            </a:r>
            <a:r>
              <a:rPr lang="sk-SK" sz="2800" i="1" dirty="0" err="1">
                <a:solidFill>
                  <a:srgbClr val="00B0F0"/>
                </a:solidFill>
              </a:rPr>
              <a:t>listerióza</a:t>
            </a:r>
            <a:r>
              <a:rPr lang="sk-SK" sz="2800" i="1" dirty="0">
                <a:solidFill>
                  <a:srgbClr val="00B0F0"/>
                </a:solidFill>
              </a:rPr>
              <a:t>, salmonelóza, stafylokoky, atď.,</a:t>
            </a:r>
            <a:r>
              <a:rPr lang="sk-SK" sz="2400" i="1" dirty="0">
                <a:solidFill>
                  <a:srgbClr val="00B0F0"/>
                </a:solidFill>
              </a:rPr>
              <a:t>)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04664"/>
            <a:ext cx="1713352" cy="195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6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5900" y="332656"/>
            <a:ext cx="5678388" cy="1260140"/>
          </a:xfrm>
        </p:spPr>
        <p:txBody>
          <a:bodyPr>
            <a:noAutofit/>
          </a:bodyPr>
          <a:lstStyle/>
          <a:p>
            <a:pPr algn="ctr"/>
            <a:r>
              <a:rPr lang="sk-SK" b="1" dirty="0">
                <a:solidFill>
                  <a:srgbClr val="FF0000"/>
                </a:solidFill>
              </a:rPr>
              <a:t>PREVENCIA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501336" y="1735074"/>
            <a:ext cx="8108510" cy="435822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k-SK" sz="2000" dirty="0">
                <a:solidFill>
                  <a:srgbClr val="C00000"/>
                </a:solidFill>
              </a:rPr>
              <a:t>pravidelná </a:t>
            </a:r>
            <a:r>
              <a:rPr lang="sk-SK" sz="2000" dirty="0" err="1">
                <a:solidFill>
                  <a:srgbClr val="C00000"/>
                </a:solidFill>
              </a:rPr>
              <a:t>dehelmintizácia</a:t>
            </a:r>
            <a:r>
              <a:rPr lang="sk-SK" sz="2000" dirty="0">
                <a:solidFill>
                  <a:srgbClr val="C00000"/>
                </a:solidFill>
              </a:rPr>
              <a:t> vnímavých zvierat  (účinné antiparazitiká, </a:t>
            </a:r>
            <a:r>
              <a:rPr lang="sk-SK" sz="2000" dirty="0" err="1">
                <a:solidFill>
                  <a:srgbClr val="C00000"/>
                </a:solidFill>
              </a:rPr>
              <a:t>repelenciá</a:t>
            </a:r>
            <a:r>
              <a:rPr lang="sk-SK" sz="2000" dirty="0">
                <a:solidFill>
                  <a:srgbClr val="C00000"/>
                </a:solidFill>
              </a:rPr>
              <a:t>)</a:t>
            </a:r>
            <a:endParaRPr lang="sk-SK" sz="2000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sk-SK" sz="2000" dirty="0">
                <a:solidFill>
                  <a:schemeClr val="accent4">
                    <a:lumMod val="75000"/>
                  </a:schemeClr>
                </a:solidFill>
              </a:rPr>
              <a:t>vakcinácia zvierat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sz="2000" dirty="0">
                <a:solidFill>
                  <a:srgbClr val="00B050"/>
                </a:solidFill>
              </a:rPr>
              <a:t>vakcinácia rizikových skupín ľudí (chovatelia zvierat, osoby pohybujúce sa  v prírode, napr. pastieri, zamestnanci pri zbere krmovín, spracovaní mlieka a výrobe mliečnych výrobkov...)</a:t>
            </a:r>
            <a:endParaRPr lang="sk-SK" sz="2000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sk-SK" sz="2000" dirty="0">
                <a:solidFill>
                  <a:srgbClr val="7030A0"/>
                </a:solidFill>
              </a:rPr>
              <a:t>preventívne prešetrovať potencionálne ohniská ako aj monitorovať známe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sz="2000" dirty="0">
                <a:solidFill>
                  <a:srgbClr val="796907"/>
                </a:solidFill>
              </a:rPr>
              <a:t>agrochemickými zásahmi obmedziť prírodne ohniská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sz="2000" dirty="0">
                <a:solidFill>
                  <a:srgbClr val="00B050"/>
                </a:solidFill>
              </a:rPr>
              <a:t>osobná ochrana vhodným oblečením a použitím </a:t>
            </a:r>
            <a:r>
              <a:rPr lang="sk-SK" sz="2000" dirty="0" err="1">
                <a:solidFill>
                  <a:srgbClr val="00B050"/>
                </a:solidFill>
              </a:rPr>
              <a:t>repelencií</a:t>
            </a:r>
            <a:endParaRPr lang="sk-SK" sz="2000" dirty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sk-SK" sz="2000" b="1" dirty="0">
                <a:solidFill>
                  <a:srgbClr val="00B0F0"/>
                </a:solidFill>
              </a:rPr>
              <a:t>pasterizácia mlieka!!!</a:t>
            </a:r>
            <a:r>
              <a:rPr lang="sk-SK" sz="2000" dirty="0"/>
              <a:t>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715485"/>
            <a:ext cx="1973266" cy="105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3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3728" y="857250"/>
            <a:ext cx="7773338" cy="1197133"/>
          </a:xfrm>
        </p:spPr>
        <p:txBody>
          <a:bodyPr>
            <a:normAutofit/>
          </a:bodyPr>
          <a:lstStyle/>
          <a:p>
            <a:pPr algn="ctr"/>
            <a:r>
              <a:rPr lang="sk-SK" b="1" dirty="0">
                <a:solidFill>
                  <a:srgbClr val="FF0000"/>
                </a:solidFill>
              </a:rPr>
              <a:t>PREVENCIA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508788" y="2420888"/>
            <a:ext cx="8277600" cy="381642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k-SK" sz="2800" dirty="0">
                <a:solidFill>
                  <a:srgbClr val="00B0F0"/>
                </a:solidFill>
              </a:rPr>
              <a:t>posúdiť lokalitu nového salaša a pasienk</a:t>
            </a:r>
            <a:r>
              <a:rPr lang="sk-SK" sz="2800" dirty="0">
                <a:solidFill>
                  <a:schemeClr val="accent3">
                    <a:lumMod val="50000"/>
                  </a:schemeClr>
                </a:solidFill>
              </a:rPr>
              <a:t>ov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sz="2800" dirty="0"/>
              <a:t> </a:t>
            </a:r>
            <a:r>
              <a:rPr lang="sk-SK" sz="2800" dirty="0">
                <a:solidFill>
                  <a:srgbClr val="C00000"/>
                </a:solidFill>
              </a:rPr>
              <a:t>vyrubovanie kríkov, postreky, poprašky lesných porastov a krovísk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sz="2800" dirty="0">
                <a:solidFill>
                  <a:schemeClr val="accent4">
                    <a:lumMod val="50000"/>
                  </a:schemeClr>
                </a:solidFill>
              </a:rPr>
              <a:t>vytváranie nevhodných podmienok pre život kliešťov a hlodavcov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kontrola možný prenos potravinami- hlavne surové mlieko , mliečne výrobky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358718"/>
            <a:ext cx="3657600" cy="6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-53538"/>
            <a:ext cx="6741375" cy="1301989"/>
          </a:xfrm>
        </p:spPr>
        <p:txBody>
          <a:bodyPr>
            <a:noAutofit/>
          </a:bodyPr>
          <a:lstStyle/>
          <a:p>
            <a:pPr algn="ctr"/>
            <a:r>
              <a:rPr lang="sk-SK" sz="4400" b="1" dirty="0">
                <a:solidFill>
                  <a:srgbClr val="FF0000"/>
                </a:solidFill>
              </a:rPr>
              <a:t>Celosezónny monitoring</a:t>
            </a:r>
            <a:r>
              <a:rPr lang="sk-SK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k-SK" sz="4400" b="1" dirty="0">
                <a:solidFill>
                  <a:srgbClr val="FF0000"/>
                </a:solidFill>
              </a:rPr>
              <a:t>KE</a:t>
            </a:r>
            <a:r>
              <a:rPr lang="sk-SK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k-SK" sz="4400" b="1" dirty="0">
                <a:solidFill>
                  <a:srgbClr val="FF0000"/>
                </a:solidFill>
              </a:rPr>
              <a:t>v chove</a:t>
            </a:r>
          </a:p>
        </p:txBody>
      </p:sp>
      <p:pic>
        <p:nvPicPr>
          <p:cNvPr id="4" name="Zástupný symbol pro obsah 3" descr="2018-10-07_133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9071" y="1263052"/>
            <a:ext cx="5686302" cy="4098911"/>
          </a:xfrm>
        </p:spPr>
      </p:pic>
      <p:sp useBgFill="1">
        <p:nvSpPr>
          <p:cNvPr id="12" name="Obdélník 11"/>
          <p:cNvSpPr/>
          <p:nvPr/>
        </p:nvSpPr>
        <p:spPr>
          <a:xfrm>
            <a:off x="6076233" y="419021"/>
            <a:ext cx="30786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sk-SK" sz="2000" b="1" dirty="0">
                <a:solidFill>
                  <a:srgbClr val="FF0000"/>
                </a:solidFill>
                <a:latin typeface="Calibri"/>
              </a:rPr>
              <a:t>Zistenia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sk-SK" dirty="0">
                <a:solidFill>
                  <a:schemeClr val="tx2">
                    <a:lumMod val="95000"/>
                    <a:lumOff val="5000"/>
                  </a:schemeClr>
                </a:solidFill>
                <a:latin typeface="Calibri"/>
              </a:rPr>
              <a:t>i</a:t>
            </a:r>
            <a:r>
              <a:rPr lang="sk-SK" dirty="0">
                <a:solidFill>
                  <a:prstClr val="black"/>
                </a:solidFill>
                <a:latin typeface="Calibri"/>
              </a:rPr>
              <a:t>nfekcia bazénovej vzorky mlieka bola spôsobená zakaždým len 1 infikovaným zvieraťom </a:t>
            </a:r>
            <a:r>
              <a:rPr lang="sk-SK" sz="1400" dirty="0">
                <a:solidFill>
                  <a:prstClr val="black"/>
                </a:solidFill>
                <a:latin typeface="Calibri"/>
              </a:rPr>
              <a:t>(v nami sledovanom čase sú odhadované len 3 prípady)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sk-SK" sz="1400" dirty="0">
                <a:solidFill>
                  <a:prstClr val="black"/>
                </a:solidFill>
                <a:latin typeface="Calibri"/>
              </a:rPr>
              <a:t> </a:t>
            </a:r>
            <a:endParaRPr lang="sk-SK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Šipka doleva 14"/>
          <p:cNvSpPr/>
          <p:nvPr/>
        </p:nvSpPr>
        <p:spPr>
          <a:xfrm rot="4431943">
            <a:off x="3133473" y="5279063"/>
            <a:ext cx="630162" cy="502184"/>
          </a:xfrm>
          <a:prstGeom prst="leftArrow">
            <a:avLst>
              <a:gd name="adj1" fmla="val 22662"/>
              <a:gd name="adj2" fmla="val 538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sk-SK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Šipka doleva 15"/>
          <p:cNvSpPr/>
          <p:nvPr/>
        </p:nvSpPr>
        <p:spPr>
          <a:xfrm rot="4675064">
            <a:off x="2334090" y="5278782"/>
            <a:ext cx="639895" cy="522030"/>
          </a:xfrm>
          <a:prstGeom prst="leftArrow">
            <a:avLst>
              <a:gd name="adj1" fmla="val 22662"/>
              <a:gd name="adj2" fmla="val 538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sk-SK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Šipka doleva 16"/>
          <p:cNvSpPr/>
          <p:nvPr/>
        </p:nvSpPr>
        <p:spPr>
          <a:xfrm rot="4481460">
            <a:off x="921026" y="5318456"/>
            <a:ext cx="690849" cy="487715"/>
          </a:xfrm>
          <a:prstGeom prst="leftArrow">
            <a:avLst>
              <a:gd name="adj1" fmla="val 22662"/>
              <a:gd name="adj2" fmla="val 538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sk-SK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966851" y="5804467"/>
            <a:ext cx="953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sk-SK" sz="1600" dirty="0">
                <a:solidFill>
                  <a:prstClr val="black"/>
                </a:solidFill>
                <a:latin typeface="Calibri"/>
              </a:rPr>
              <a:t>1 zviera</a:t>
            </a:r>
          </a:p>
        </p:txBody>
      </p:sp>
      <p:sp>
        <p:nvSpPr>
          <p:cNvPr id="19" name="Obdélník 18"/>
          <p:cNvSpPr/>
          <p:nvPr/>
        </p:nvSpPr>
        <p:spPr>
          <a:xfrm rot="10800000" flipV="1">
            <a:off x="2095034" y="5816072"/>
            <a:ext cx="14989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sk-SK" sz="1600" dirty="0">
                <a:solidFill>
                  <a:prstClr val="black"/>
                </a:solidFill>
                <a:latin typeface="Calibri"/>
              </a:rPr>
              <a:t>1-2 zvieratá?</a:t>
            </a:r>
          </a:p>
        </p:txBody>
      </p:sp>
      <p:sp>
        <p:nvSpPr>
          <p:cNvPr id="20" name="Obdélník 19"/>
          <p:cNvSpPr/>
          <p:nvPr/>
        </p:nvSpPr>
        <p:spPr>
          <a:xfrm rot="10800000" flipV="1">
            <a:off x="3269036" y="5801471"/>
            <a:ext cx="15671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sk-SK" sz="1600" dirty="0">
                <a:solidFill>
                  <a:prstClr val="black"/>
                </a:solidFill>
                <a:latin typeface="Calibri"/>
              </a:rPr>
              <a:t>1 zviera</a:t>
            </a:r>
          </a:p>
        </p:txBody>
      </p:sp>
      <p:sp>
        <p:nvSpPr>
          <p:cNvPr id="21" name="Ľavá zložená zátvorka 20"/>
          <p:cNvSpPr/>
          <p:nvPr/>
        </p:nvSpPr>
        <p:spPr>
          <a:xfrm rot="5400000">
            <a:off x="1723538" y="1622286"/>
            <a:ext cx="237150" cy="1575177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sk-SK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Ľavá zložená zátvorka 21"/>
          <p:cNvSpPr/>
          <p:nvPr/>
        </p:nvSpPr>
        <p:spPr>
          <a:xfrm rot="5400000">
            <a:off x="3365697" y="1622286"/>
            <a:ext cx="237150" cy="1575177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sk-SK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Ľavá zložená zátvorka 22"/>
          <p:cNvSpPr/>
          <p:nvPr/>
        </p:nvSpPr>
        <p:spPr>
          <a:xfrm rot="5400000">
            <a:off x="608273" y="2124383"/>
            <a:ext cx="237150" cy="570983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sk-SK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Ľavá zložená zátvorka 23"/>
          <p:cNvSpPr/>
          <p:nvPr/>
        </p:nvSpPr>
        <p:spPr>
          <a:xfrm rot="5400000">
            <a:off x="5007857" y="1623122"/>
            <a:ext cx="237150" cy="1575177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sk-SK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500704" y="2019459"/>
            <a:ext cx="554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sk-SK" sz="1600" dirty="0">
                <a:solidFill>
                  <a:prstClr val="black"/>
                </a:solidFill>
                <a:latin typeface="Calibri"/>
              </a:rPr>
              <a:t>apríl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1661851" y="2002079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sk-SK" sz="1600" dirty="0">
                <a:solidFill>
                  <a:prstClr val="black"/>
                </a:solidFill>
                <a:latin typeface="Calibri"/>
              </a:rPr>
              <a:t>máj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3303213" y="2006999"/>
            <a:ext cx="449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sk-SK" sz="1600" dirty="0">
                <a:solidFill>
                  <a:prstClr val="black"/>
                </a:solidFill>
                <a:latin typeface="Calibri"/>
              </a:rPr>
              <a:t>jún</a:t>
            </a:r>
          </a:p>
        </p:txBody>
      </p:sp>
      <p:sp>
        <p:nvSpPr>
          <p:cNvPr id="9" name="BlokTextu 8"/>
          <p:cNvSpPr txBox="1"/>
          <p:nvPr/>
        </p:nvSpPr>
        <p:spPr>
          <a:xfrm>
            <a:off x="4979923" y="2019459"/>
            <a:ext cx="388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sk-SK" sz="1600" dirty="0">
                <a:solidFill>
                  <a:prstClr val="black"/>
                </a:solidFill>
                <a:latin typeface="Calibri"/>
              </a:rPr>
              <a:t>júl</a:t>
            </a:r>
          </a:p>
        </p:txBody>
      </p:sp>
      <p:sp>
        <p:nvSpPr>
          <p:cNvPr id="25" name="Obojsmerná vodorovná šípka 24"/>
          <p:cNvSpPr/>
          <p:nvPr/>
        </p:nvSpPr>
        <p:spPr>
          <a:xfrm>
            <a:off x="1054524" y="4720513"/>
            <a:ext cx="385128" cy="162963"/>
          </a:xfrm>
          <a:prstGeom prst="left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sk-SK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Obojsmerná vodorovná šípka 25"/>
          <p:cNvSpPr/>
          <p:nvPr/>
        </p:nvSpPr>
        <p:spPr>
          <a:xfrm>
            <a:off x="2561130" y="2485591"/>
            <a:ext cx="385128" cy="162963"/>
          </a:xfrm>
          <a:prstGeom prst="left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sk-SK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Obojsmerná vodorovná šípka 26"/>
          <p:cNvSpPr/>
          <p:nvPr/>
        </p:nvSpPr>
        <p:spPr>
          <a:xfrm>
            <a:off x="3174821" y="3069290"/>
            <a:ext cx="385128" cy="162963"/>
          </a:xfrm>
          <a:prstGeom prst="left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sk-SK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6215062" y="2242830"/>
            <a:ext cx="2971123" cy="18158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sk-SK" sz="1600" b="1" i="1" dirty="0">
                <a:solidFill>
                  <a:srgbClr val="00B050"/>
                </a:solidFill>
                <a:latin typeface="Calibri"/>
              </a:rPr>
              <a:t>      </a:t>
            </a:r>
            <a:r>
              <a:rPr lang="sk-SK" sz="1600" b="1" i="1" dirty="0" err="1">
                <a:solidFill>
                  <a:srgbClr val="00B050"/>
                </a:solidFill>
                <a:latin typeface="Calibri"/>
              </a:rPr>
              <a:t>prevalencia</a:t>
            </a:r>
            <a:r>
              <a:rPr lang="sk-SK" sz="1600" b="1" i="1" dirty="0">
                <a:solidFill>
                  <a:srgbClr val="00B050"/>
                </a:solidFill>
                <a:latin typeface="Calibri"/>
              </a:rPr>
              <a:t> vírusu </a:t>
            </a:r>
            <a:r>
              <a:rPr lang="sk-SK" sz="1600" i="1" dirty="0">
                <a:solidFill>
                  <a:prstClr val="black"/>
                </a:solidFill>
                <a:latin typeface="Calibri"/>
              </a:rPr>
              <a:t>v populácii    kliešťov varíruje od 0,1% do 5,0% (</a:t>
            </a:r>
            <a:r>
              <a:rPr lang="sk-SK" sz="1600" i="1" dirty="0" err="1">
                <a:solidFill>
                  <a:prstClr val="black"/>
                </a:solidFill>
                <a:latin typeface="Calibri"/>
              </a:rPr>
              <a:t>Kerlik</a:t>
            </a:r>
            <a:r>
              <a:rPr lang="sk-SK" sz="1600" i="1" dirty="0">
                <a:solidFill>
                  <a:prstClr val="black"/>
                </a:solidFill>
                <a:latin typeface="Calibri"/>
              </a:rPr>
              <a:t> a kol., 2016), preto pravdepodobnosť </a:t>
            </a:r>
            <a:r>
              <a:rPr lang="sk-SK" sz="1600" i="1" dirty="0" err="1">
                <a:solidFill>
                  <a:prstClr val="black"/>
                </a:solidFill>
                <a:latin typeface="Calibri"/>
              </a:rPr>
              <a:t>infestácie</a:t>
            </a:r>
            <a:r>
              <a:rPr lang="sk-SK" sz="1600" i="1" dirty="0">
                <a:solidFill>
                  <a:prstClr val="black"/>
                </a:solidFill>
                <a:latin typeface="Calibri"/>
              </a:rPr>
              <a:t> infikovanými kliešťami u viacerých zvierat  synchrónne/ naraz je malá.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6221581" y="4097818"/>
            <a:ext cx="2741459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sk-SK" sz="1600" i="1" dirty="0">
                <a:solidFill>
                  <a:prstClr val="black"/>
                </a:solidFill>
                <a:latin typeface="Calibri"/>
              </a:rPr>
              <a:t>výsledky získané z </a:t>
            </a:r>
            <a:r>
              <a:rPr lang="sk-SK" sz="1600" b="1" i="1" dirty="0">
                <a:solidFill>
                  <a:srgbClr val="00B050"/>
                </a:solidFill>
                <a:latin typeface="Calibri"/>
              </a:rPr>
              <a:t>analýzy </a:t>
            </a:r>
            <a:r>
              <a:rPr lang="sk-SK" sz="1600" b="1" i="1" dirty="0" err="1">
                <a:solidFill>
                  <a:srgbClr val="00B050"/>
                </a:solidFill>
                <a:latin typeface="Calibri"/>
              </a:rPr>
              <a:t>odstrekov</a:t>
            </a:r>
            <a:r>
              <a:rPr lang="sk-SK" sz="1600" i="1" dirty="0">
                <a:solidFill>
                  <a:srgbClr val="00B050"/>
                </a:solidFill>
                <a:latin typeface="Calibri"/>
              </a:rPr>
              <a:t>, kde sa zistil len jeden pozitívny nález zo súboru 98 individuálnych </a:t>
            </a:r>
            <a:r>
              <a:rPr lang="sk-SK" sz="1600" i="1" dirty="0" err="1">
                <a:solidFill>
                  <a:srgbClr val="00B050"/>
                </a:solidFill>
                <a:latin typeface="Calibri"/>
              </a:rPr>
              <a:t>odstrekov</a:t>
            </a:r>
            <a:endParaRPr lang="sk-SK" sz="1600" i="1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8088406" y="456191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endParaRPr lang="sk-SK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6221581" y="5375991"/>
            <a:ext cx="2915817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sk-SK" sz="1600" b="1" i="1" dirty="0">
                <a:solidFill>
                  <a:srgbClr val="00B050"/>
                </a:solidFill>
                <a:latin typeface="Calibri"/>
              </a:rPr>
              <a:t>vylučovanie mlieka trvá približne 3-7 dní </a:t>
            </a:r>
            <a:r>
              <a:rPr lang="sk-SK" sz="1600" i="1" dirty="0">
                <a:solidFill>
                  <a:prstClr val="black"/>
                </a:solidFill>
                <a:latin typeface="Calibri"/>
              </a:rPr>
              <a:t>(</a:t>
            </a:r>
            <a:r>
              <a:rPr lang="sk-SK" sz="1600" i="1" dirty="0" err="1">
                <a:solidFill>
                  <a:prstClr val="black"/>
                </a:solidFill>
                <a:latin typeface="Calibri"/>
              </a:rPr>
              <a:t>Geršíková</a:t>
            </a:r>
            <a:r>
              <a:rPr lang="sk-SK" sz="1600" i="1" dirty="0">
                <a:solidFill>
                  <a:prstClr val="black"/>
                </a:solidFill>
                <a:latin typeface="Calibri"/>
              </a:rPr>
              <a:t>, 1958) </a:t>
            </a:r>
          </a:p>
        </p:txBody>
      </p:sp>
    </p:spTree>
    <p:extLst>
      <p:ext uri="{BB962C8B-B14F-4D97-AF65-F5344CB8AC3E}">
        <p14:creationId xmlns:p14="http://schemas.microsoft.com/office/powerpoint/2010/main" val="22755872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5" grpId="0" animBg="1"/>
      <p:bldP spid="26" grpId="0" animBg="1"/>
      <p:bldP spid="27" grpId="0" animBg="1"/>
      <p:bldP spid="29" grpId="0" animBg="1"/>
      <p:bldP spid="30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9716" y="75032"/>
            <a:ext cx="7886700" cy="1409752"/>
          </a:xfrm>
        </p:spPr>
        <p:txBody>
          <a:bodyPr>
            <a:noAutofit/>
          </a:bodyPr>
          <a:lstStyle/>
          <a:p>
            <a:pPr algn="ctr"/>
            <a:r>
              <a:rPr lang="sk-SK" sz="4400" b="1" dirty="0">
                <a:solidFill>
                  <a:srgbClr val="FF0000"/>
                </a:solidFill>
              </a:rPr>
              <a:t>Metóda na testovanie čerstvého syra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911922"/>
            <a:ext cx="4121960" cy="3700604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4716016" y="2636912"/>
            <a:ext cx="45842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sk-SK" sz="1350" b="1" dirty="0">
              <a:solidFill>
                <a:srgbClr val="70AD47"/>
              </a:solidFill>
              <a:latin typeface="Calibri"/>
            </a:endParaRPr>
          </a:p>
          <a:p>
            <a:pPr defTabSz="685800"/>
            <a:endParaRPr lang="sk-SK" sz="1350" b="1" i="1" dirty="0">
              <a:solidFill>
                <a:srgbClr val="70AD47"/>
              </a:solidFill>
              <a:latin typeface="Calibri"/>
            </a:endParaRPr>
          </a:p>
          <a:p>
            <a:pPr defTabSz="685800"/>
            <a:endParaRPr lang="sk-SK" sz="1350" b="1" i="1" dirty="0">
              <a:solidFill>
                <a:srgbClr val="70AD47"/>
              </a:solidFill>
              <a:latin typeface="Calibri"/>
            </a:endParaRPr>
          </a:p>
          <a:p>
            <a:pPr defTabSz="685800"/>
            <a:endParaRPr lang="sk-SK" sz="1350" b="1" i="1" dirty="0">
              <a:solidFill>
                <a:srgbClr val="70AD47"/>
              </a:solidFill>
              <a:latin typeface="Calibri"/>
            </a:endParaRPr>
          </a:p>
          <a:p>
            <a:pPr defTabSz="685800"/>
            <a:endParaRPr lang="sk-SK" sz="16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572001" y="1785505"/>
            <a:ext cx="3744415" cy="1346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85800">
              <a:buFont typeface="Wingdings" panose="05000000000000000000" pitchFamily="2" charset="2"/>
              <a:buChar char="§"/>
            </a:pPr>
            <a:r>
              <a:rPr lang="sk-SK" sz="2000" b="1" i="1" dirty="0">
                <a:solidFill>
                  <a:prstClr val="black"/>
                </a:solidFill>
                <a:latin typeface="Calibri"/>
              </a:rPr>
              <a:t>Analýza: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sk-SK" sz="1600" i="1" dirty="0">
                <a:solidFill>
                  <a:prstClr val="black"/>
                </a:solidFill>
                <a:latin typeface="Calibri"/>
              </a:rPr>
              <a:t>Odskúšalo sa niekoľko metód na spracovanie syra a niekoľko na izoláciu NK </a:t>
            </a:r>
            <a:r>
              <a:rPr lang="sk-SK" sz="1600" b="1" i="1" dirty="0">
                <a:solidFill>
                  <a:srgbClr val="FF0000"/>
                </a:solidFill>
                <a:latin typeface="Calibri"/>
              </a:rPr>
              <a:t>v mlieku, syre a srvátke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sk-SK" sz="135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587805" y="3952211"/>
            <a:ext cx="40005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sk-SK" sz="2000" b="1" i="1" dirty="0">
                <a:solidFill>
                  <a:prstClr val="black"/>
                </a:solidFill>
                <a:latin typeface="Calibri"/>
              </a:rPr>
              <a:t>Zistenie: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sk-SK" sz="1600" i="1" dirty="0">
                <a:solidFill>
                  <a:prstClr val="black"/>
                </a:solidFill>
                <a:latin typeface="Calibri"/>
              </a:rPr>
              <a:t>v </a:t>
            </a:r>
            <a:r>
              <a:rPr lang="sk-SK" sz="1600" b="1" i="1" dirty="0">
                <a:solidFill>
                  <a:srgbClr val="70AD47"/>
                </a:solidFill>
                <a:latin typeface="Calibri"/>
              </a:rPr>
              <a:t>syre</a:t>
            </a:r>
            <a:r>
              <a:rPr lang="sk-SK" sz="1600" i="1" dirty="0">
                <a:solidFill>
                  <a:prstClr val="black"/>
                </a:solidFill>
                <a:latin typeface="Calibri"/>
              </a:rPr>
              <a:t> boli pozorované mierne </a:t>
            </a:r>
            <a:r>
              <a:rPr lang="sk-SK" sz="1600" b="1" i="1" dirty="0">
                <a:solidFill>
                  <a:srgbClr val="70AD47"/>
                </a:solidFill>
                <a:latin typeface="Calibri"/>
              </a:rPr>
              <a:t>vyššie</a:t>
            </a:r>
            <a:r>
              <a:rPr lang="sk-SK" sz="16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sk-SK" sz="1600" b="1" i="1" dirty="0">
                <a:solidFill>
                  <a:srgbClr val="70AD47"/>
                </a:solidFill>
                <a:latin typeface="Calibri"/>
              </a:rPr>
              <a:t>koncentrácie </a:t>
            </a:r>
            <a:r>
              <a:rPr lang="sk-SK" sz="1600" i="1" dirty="0">
                <a:solidFill>
                  <a:prstClr val="black"/>
                </a:solidFill>
                <a:latin typeface="Calibri"/>
              </a:rPr>
              <a:t>vírusovej RNA oproti mlieku – surovine.</a:t>
            </a:r>
          </a:p>
          <a:p>
            <a:pPr defTabSz="685800"/>
            <a:endParaRPr lang="sk-SK" sz="1600" dirty="0">
              <a:solidFill>
                <a:prstClr val="black"/>
              </a:solidFill>
              <a:latin typeface="Calibri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sk-SK" sz="1600" i="1" dirty="0">
                <a:solidFill>
                  <a:prstClr val="black"/>
                </a:solidFill>
                <a:latin typeface="Calibri"/>
              </a:rPr>
              <a:t>v </a:t>
            </a:r>
            <a:r>
              <a:rPr lang="sk-SK" sz="1600" b="1" i="1" dirty="0">
                <a:solidFill>
                  <a:srgbClr val="FF0000"/>
                </a:solidFill>
                <a:latin typeface="Calibri"/>
              </a:rPr>
              <a:t>srvátke</a:t>
            </a:r>
            <a:r>
              <a:rPr lang="sk-SK" sz="1600" i="1" dirty="0">
                <a:solidFill>
                  <a:prstClr val="black"/>
                </a:solidFill>
                <a:latin typeface="Calibri"/>
              </a:rPr>
              <a:t> boli pozorované </a:t>
            </a:r>
            <a:r>
              <a:rPr lang="sk-SK" sz="1600" b="1" i="1" dirty="0">
                <a:solidFill>
                  <a:srgbClr val="FF0000"/>
                </a:solidFill>
                <a:latin typeface="Calibri"/>
              </a:rPr>
              <a:t>nižšie koncentrácie </a:t>
            </a:r>
            <a:r>
              <a:rPr lang="sk-SK" sz="1600" i="1" dirty="0">
                <a:solidFill>
                  <a:prstClr val="black"/>
                </a:solidFill>
                <a:latin typeface="Calibri"/>
              </a:rPr>
              <a:t>vírusovej RNA oproti mlieku – surovine.</a:t>
            </a:r>
          </a:p>
        </p:txBody>
      </p:sp>
    </p:spTree>
    <p:extLst>
      <p:ext uri="{BB962C8B-B14F-4D97-AF65-F5344CB8AC3E}">
        <p14:creationId xmlns:p14="http://schemas.microsoft.com/office/powerpoint/2010/main" val="363930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7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182" y="332656"/>
            <a:ext cx="7747198" cy="1296144"/>
          </a:xfrm>
        </p:spPr>
        <p:txBody>
          <a:bodyPr>
            <a:noAutofit/>
          </a:bodyPr>
          <a:lstStyle/>
          <a:p>
            <a:pPr algn="ctr"/>
            <a:r>
              <a:rPr lang="sk-SK" sz="3600" b="1" dirty="0">
                <a:solidFill>
                  <a:srgbClr val="FF0000"/>
                </a:solidFill>
              </a:rPr>
              <a:t>Testovanie stability -</a:t>
            </a:r>
            <a:r>
              <a:rPr lang="sk-SK" sz="3600" dirty="0">
                <a:solidFill>
                  <a:srgbClr val="FF0000"/>
                </a:solidFill>
              </a:rPr>
              <a:t> </a:t>
            </a:r>
            <a:r>
              <a:rPr lang="sk-SK" sz="3600" b="1" dirty="0" err="1">
                <a:solidFill>
                  <a:srgbClr val="FF0000"/>
                </a:solidFill>
              </a:rPr>
              <a:t>detegovateľnosť</a:t>
            </a:r>
            <a:r>
              <a:rPr lang="sk-SK" sz="3600" b="1" dirty="0">
                <a:solidFill>
                  <a:srgbClr val="FF0000"/>
                </a:solidFill>
              </a:rPr>
              <a:t> vírusovej RNA v syre</a:t>
            </a:r>
            <a:r>
              <a:rPr lang="sk-SK" sz="3600" dirty="0">
                <a:solidFill>
                  <a:srgbClr val="FF0000"/>
                </a:solidFill>
              </a:rPr>
              <a:t> </a:t>
            </a:r>
            <a:r>
              <a:rPr lang="sk-SK" sz="3600" b="1" dirty="0">
                <a:solidFill>
                  <a:srgbClr val="FF0000"/>
                </a:solidFill>
              </a:rPr>
              <a:t>počas skladovania pri teplote 2-8°C</a:t>
            </a:r>
          </a:p>
        </p:txBody>
      </p:sp>
      <p:graphicFrame>
        <p:nvGraphicFramePr>
          <p:cNvPr id="4" name="Zástupný symbol obsah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7630412"/>
              </p:ext>
            </p:extLst>
          </p:nvPr>
        </p:nvGraphicFramePr>
        <p:xfrm>
          <a:off x="611560" y="2061584"/>
          <a:ext cx="8352928" cy="4463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Šipka doleva 16"/>
          <p:cNvSpPr/>
          <p:nvPr/>
        </p:nvSpPr>
        <p:spPr>
          <a:xfrm rot="4481460">
            <a:off x="782115" y="4798383"/>
            <a:ext cx="618469" cy="487715"/>
          </a:xfrm>
          <a:prstGeom prst="leftArrow">
            <a:avLst>
              <a:gd name="adj1" fmla="val 22662"/>
              <a:gd name="adj2" fmla="val 538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sk-SK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Šipka doleva 16"/>
          <p:cNvSpPr/>
          <p:nvPr/>
        </p:nvSpPr>
        <p:spPr>
          <a:xfrm rot="4481460">
            <a:off x="3368650" y="4747621"/>
            <a:ext cx="625723" cy="487715"/>
          </a:xfrm>
          <a:prstGeom prst="leftArrow">
            <a:avLst>
              <a:gd name="adj1" fmla="val 22662"/>
              <a:gd name="adj2" fmla="val 538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sk-SK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3309791" y="5262801"/>
            <a:ext cx="1379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sk-SK" sz="1600" b="1" dirty="0">
                <a:solidFill>
                  <a:prstClr val="black"/>
                </a:solidFill>
                <a:latin typeface="Calibri"/>
              </a:rPr>
              <a:t>Koniec spotreby</a:t>
            </a:r>
          </a:p>
        </p:txBody>
      </p:sp>
      <p:sp>
        <p:nvSpPr>
          <p:cNvPr id="8" name="Obdĺžnik 7"/>
          <p:cNvSpPr/>
          <p:nvPr/>
        </p:nvSpPr>
        <p:spPr>
          <a:xfrm>
            <a:off x="5496339" y="3484870"/>
            <a:ext cx="346814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sk-SK" sz="2000" b="1" dirty="0">
                <a:solidFill>
                  <a:srgbClr val="00B0F0"/>
                </a:solidFill>
                <a:latin typeface="Calibri"/>
              </a:rPr>
              <a:t>Zistenie:</a:t>
            </a:r>
          </a:p>
          <a:p>
            <a:pPr defTabSz="685800"/>
            <a:r>
              <a:rPr lang="sk-SK" sz="1600" dirty="0">
                <a:solidFill>
                  <a:prstClr val="black"/>
                </a:solidFill>
                <a:latin typeface="Calibri"/>
              </a:rPr>
              <a:t>V </a:t>
            </a:r>
            <a:r>
              <a:rPr lang="sk-SK" sz="1600" b="1" dirty="0">
                <a:solidFill>
                  <a:srgbClr val="70AD47"/>
                </a:solidFill>
                <a:latin typeface="Calibri"/>
              </a:rPr>
              <a:t>syre</a:t>
            </a:r>
            <a:r>
              <a:rPr lang="sk-SK" sz="1600" dirty="0">
                <a:solidFill>
                  <a:prstClr val="black"/>
                </a:solidFill>
                <a:latin typeface="Calibri"/>
              </a:rPr>
              <a:t> bol pozorovaný </a:t>
            </a:r>
            <a:r>
              <a:rPr lang="sk-SK" sz="1600" b="1" dirty="0">
                <a:solidFill>
                  <a:srgbClr val="70AD47"/>
                </a:solidFill>
                <a:latin typeface="Calibri"/>
              </a:rPr>
              <a:t>pokles </a:t>
            </a:r>
            <a:r>
              <a:rPr lang="sk-SK" sz="1600" dirty="0">
                <a:solidFill>
                  <a:prstClr val="black"/>
                </a:solidFill>
                <a:latin typeface="Calibri"/>
              </a:rPr>
              <a:t>koncentrácie</a:t>
            </a:r>
            <a:r>
              <a:rPr lang="sk-SK" sz="1600" b="1" dirty="0">
                <a:solidFill>
                  <a:srgbClr val="70AD47"/>
                </a:solidFill>
                <a:latin typeface="Calibri"/>
              </a:rPr>
              <a:t> </a:t>
            </a:r>
            <a:r>
              <a:rPr lang="sk-SK" sz="1600" dirty="0">
                <a:solidFill>
                  <a:prstClr val="black"/>
                </a:solidFill>
                <a:latin typeface="Calibri"/>
              </a:rPr>
              <a:t>vírusovej RNA počas skladovania pri teplote 2-8°C.</a:t>
            </a:r>
          </a:p>
          <a:p>
            <a:pPr defTabSz="685800"/>
            <a:r>
              <a:rPr lang="sk-SK" sz="1600" dirty="0">
                <a:solidFill>
                  <a:prstClr val="black"/>
                </a:solidFill>
                <a:latin typeface="Calibri"/>
              </a:rPr>
              <a:t>Zároveň sme zistili že vírusová RNA bola </a:t>
            </a:r>
            <a:r>
              <a:rPr lang="sk-SK" sz="1600" b="1" dirty="0">
                <a:solidFill>
                  <a:srgbClr val="FF0000"/>
                </a:solidFill>
                <a:latin typeface="Calibri"/>
              </a:rPr>
              <a:t>prítomná</a:t>
            </a:r>
            <a:r>
              <a:rPr lang="sk-SK" sz="1600" dirty="0">
                <a:solidFill>
                  <a:prstClr val="black"/>
                </a:solidFill>
                <a:latin typeface="Calibri"/>
              </a:rPr>
              <a:t> vo vzorke syra ešte </a:t>
            </a:r>
            <a:r>
              <a:rPr lang="sk-SK" sz="1600" b="1" dirty="0">
                <a:solidFill>
                  <a:srgbClr val="FF0000"/>
                </a:solidFill>
                <a:latin typeface="Calibri"/>
              </a:rPr>
              <a:t>aj po uplynutí doby spotreby </a:t>
            </a:r>
            <a:r>
              <a:rPr lang="sk-SK" sz="1600" b="1" dirty="0">
                <a:solidFill>
                  <a:prstClr val="black"/>
                </a:solidFill>
                <a:latin typeface="Calibri"/>
              </a:rPr>
              <a:t>(10 dní)</a:t>
            </a:r>
            <a:r>
              <a:rPr lang="sk-SK" sz="16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09183" y="5404887"/>
            <a:ext cx="1953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sk-SK" sz="1600" b="1" dirty="0">
                <a:solidFill>
                  <a:prstClr val="black"/>
                </a:solidFill>
                <a:latin typeface="Calibri"/>
              </a:rPr>
              <a:t>Deň výroby</a:t>
            </a:r>
          </a:p>
        </p:txBody>
      </p:sp>
    </p:spTree>
    <p:extLst>
      <p:ext uri="{BB962C8B-B14F-4D97-AF65-F5344CB8AC3E}">
        <p14:creationId xmlns:p14="http://schemas.microsoft.com/office/powerpoint/2010/main" val="283712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  <p:bldP spid="6" grpId="0" animBg="1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976520"/>
            <a:ext cx="7854398" cy="471551"/>
          </a:xfrm>
        </p:spPr>
        <p:txBody>
          <a:bodyPr>
            <a:normAutofit fontScale="90000"/>
          </a:bodyPr>
          <a:lstStyle/>
          <a:p>
            <a:pPr algn="ctr"/>
            <a:r>
              <a:rPr lang="sk-SK" b="1" dirty="0">
                <a:solidFill>
                  <a:srgbClr val="FF0000"/>
                </a:solidFill>
              </a:rPr>
              <a:t>Úvaha  -  je čerstvý syr rizikový pre konzumenta?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>
          <a:xfrm>
            <a:off x="298175" y="1448072"/>
            <a:ext cx="8478681" cy="1023234"/>
          </a:xfrm>
        </p:spPr>
        <p:txBody>
          <a:bodyPr>
            <a:normAutofit fontScale="92500" lnSpcReduction="20000"/>
          </a:bodyPr>
          <a:lstStyle/>
          <a:p>
            <a:r>
              <a:rPr lang="sk-SK" dirty="0">
                <a:solidFill>
                  <a:srgbClr val="00B0F0"/>
                </a:solidFill>
              </a:rPr>
              <a:t>??ANO??</a:t>
            </a:r>
            <a:r>
              <a:rPr lang="sk-SK" dirty="0">
                <a:solidFill>
                  <a:srgbClr val="FF0000"/>
                </a:solidFill>
              </a:rPr>
              <a:t> </a:t>
            </a:r>
          </a:p>
          <a:p>
            <a:r>
              <a:rPr lang="sk-SK" sz="1950" dirty="0"/>
              <a:t>Boli pozorované mierne</a:t>
            </a:r>
            <a:r>
              <a:rPr lang="sk-SK" sz="1950" dirty="0">
                <a:solidFill>
                  <a:srgbClr val="FF0000"/>
                </a:solidFill>
              </a:rPr>
              <a:t> </a:t>
            </a:r>
            <a:r>
              <a:rPr lang="sk-SK" sz="1950" b="1" dirty="0">
                <a:solidFill>
                  <a:srgbClr val="FF0000"/>
                </a:solidFill>
              </a:rPr>
              <a:t>vyššie</a:t>
            </a:r>
            <a:r>
              <a:rPr lang="sk-SK" sz="1950" dirty="0">
                <a:solidFill>
                  <a:srgbClr val="FF0000"/>
                </a:solidFill>
              </a:rPr>
              <a:t> </a:t>
            </a:r>
            <a:r>
              <a:rPr lang="sk-SK" sz="1950" b="1" dirty="0">
                <a:solidFill>
                  <a:srgbClr val="FF0000"/>
                </a:solidFill>
              </a:rPr>
              <a:t>koncentrácie </a:t>
            </a:r>
            <a:r>
              <a:rPr lang="sk-SK" sz="1950" dirty="0"/>
              <a:t>vírusovej RNA oproti mlieku – surovine</a:t>
            </a:r>
          </a:p>
        </p:txBody>
      </p:sp>
      <p:pic>
        <p:nvPicPr>
          <p:cNvPr id="6" name="Obrázok 5"/>
          <p:cNvPicPr/>
          <p:nvPr/>
        </p:nvPicPr>
        <p:blipFill rotWithShape="1">
          <a:blip r:embed="rId2" cstate="print"/>
          <a:srcRect l="12361" t="28929" r="56819" b="13773"/>
          <a:stretch/>
        </p:blipFill>
        <p:spPr bwMode="auto">
          <a:xfrm>
            <a:off x="350355" y="3522024"/>
            <a:ext cx="2221396" cy="22884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bláčik 7"/>
          <p:cNvSpPr/>
          <p:nvPr/>
        </p:nvSpPr>
        <p:spPr>
          <a:xfrm>
            <a:off x="4010439" y="2064855"/>
            <a:ext cx="1915768" cy="1227284"/>
          </a:xfrm>
          <a:prstGeom prst="cloudCallou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sk-SK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4301159" y="2288485"/>
            <a:ext cx="141632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sk-SK" sz="1350" dirty="0">
                <a:solidFill>
                  <a:srgbClr val="4472C4"/>
                </a:solidFill>
                <a:latin typeface="Calibri"/>
              </a:rPr>
              <a:t>Akým spôsobom</a:t>
            </a:r>
          </a:p>
          <a:p>
            <a:pPr defTabSz="685800"/>
            <a:r>
              <a:rPr lang="sk-SK" sz="1350" dirty="0">
                <a:solidFill>
                  <a:srgbClr val="4472C4"/>
                </a:solidFill>
                <a:latin typeface="Calibri"/>
              </a:rPr>
              <a:t>dochádza ku </a:t>
            </a:r>
          </a:p>
          <a:p>
            <a:pPr defTabSz="685800"/>
            <a:r>
              <a:rPr lang="sk-SK" sz="1350" dirty="0">
                <a:solidFill>
                  <a:srgbClr val="4472C4"/>
                </a:solidFill>
                <a:latin typeface="Calibri"/>
              </a:rPr>
              <a:t>koncentrácii...???</a:t>
            </a:r>
          </a:p>
        </p:txBody>
      </p:sp>
      <p:sp>
        <p:nvSpPr>
          <p:cNvPr id="11" name="BlokTextu 10"/>
          <p:cNvSpPr txBox="1"/>
          <p:nvPr/>
        </p:nvSpPr>
        <p:spPr>
          <a:xfrm>
            <a:off x="350355" y="3011557"/>
            <a:ext cx="32650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sk-SK" sz="1350" dirty="0">
                <a:solidFill>
                  <a:prstClr val="black"/>
                </a:solidFill>
                <a:latin typeface="Calibri"/>
              </a:rPr>
              <a:t>Pri enzymatickom aj kyslom </a:t>
            </a:r>
            <a:r>
              <a:rPr lang="sk-SK" sz="1350" b="1" dirty="0">
                <a:solidFill>
                  <a:srgbClr val="4472C4"/>
                </a:solidFill>
                <a:latin typeface="Calibri"/>
              </a:rPr>
              <a:t>zrážaní</a:t>
            </a:r>
            <a:r>
              <a:rPr lang="sk-SK" sz="1350" dirty="0">
                <a:solidFill>
                  <a:prstClr val="black"/>
                </a:solidFill>
                <a:latin typeface="Calibri"/>
              </a:rPr>
              <a:t> sa tvorí 3D </a:t>
            </a:r>
            <a:r>
              <a:rPr lang="sk-SK" sz="1350" dirty="0" err="1">
                <a:solidFill>
                  <a:prstClr val="black"/>
                </a:solidFill>
                <a:latin typeface="Calibri"/>
              </a:rPr>
              <a:t>kazeínová</a:t>
            </a:r>
            <a:r>
              <a:rPr lang="sk-SK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sk-SK" sz="1350" b="1" dirty="0">
                <a:solidFill>
                  <a:srgbClr val="4472C4"/>
                </a:solidFill>
                <a:latin typeface="Calibri"/>
              </a:rPr>
              <a:t>sieť</a:t>
            </a:r>
          </a:p>
        </p:txBody>
      </p:sp>
      <p:pic>
        <p:nvPicPr>
          <p:cNvPr id="12" name="Zástupný symbol obsahu 3"/>
          <p:cNvPicPr>
            <a:picLocks/>
          </p:cNvPicPr>
          <p:nvPr/>
        </p:nvPicPr>
        <p:blipFill rotWithShape="1">
          <a:blip r:embed="rId3" cstate="print"/>
          <a:srcRect l="9598" t="23641" r="37653" b="15799"/>
          <a:stretch/>
        </p:blipFill>
        <p:spPr bwMode="auto">
          <a:xfrm>
            <a:off x="1738466" y="3629847"/>
            <a:ext cx="2791222" cy="14886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Šipka doleva 12"/>
          <p:cNvSpPr/>
          <p:nvPr/>
        </p:nvSpPr>
        <p:spPr>
          <a:xfrm rot="19822929">
            <a:off x="3394237" y="2493409"/>
            <a:ext cx="541496" cy="657616"/>
          </a:xfrm>
          <a:prstGeom prst="leftArrow">
            <a:avLst>
              <a:gd name="adj1" fmla="val 22662"/>
              <a:gd name="adj2" fmla="val 466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sk-SK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Šipka doleva 12"/>
          <p:cNvSpPr/>
          <p:nvPr/>
        </p:nvSpPr>
        <p:spPr>
          <a:xfrm rot="17773723">
            <a:off x="7024011" y="3831918"/>
            <a:ext cx="541496" cy="657616"/>
          </a:xfrm>
          <a:prstGeom prst="leftArrow">
            <a:avLst>
              <a:gd name="adj1" fmla="val 22662"/>
              <a:gd name="adj2" fmla="val 466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sk-SK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5182347" y="4382516"/>
            <a:ext cx="252702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sk-SK" sz="1350" dirty="0">
                <a:solidFill>
                  <a:prstClr val="black"/>
                </a:solidFill>
                <a:latin typeface="Calibri"/>
              </a:rPr>
              <a:t>V </a:t>
            </a:r>
            <a:r>
              <a:rPr lang="sk-SK" sz="1350" dirty="0" err="1">
                <a:solidFill>
                  <a:prstClr val="black"/>
                </a:solidFill>
                <a:latin typeface="Calibri"/>
              </a:rPr>
              <a:t>kazeínovej</a:t>
            </a:r>
            <a:r>
              <a:rPr lang="sk-SK" sz="1350" dirty="0">
                <a:solidFill>
                  <a:prstClr val="black"/>
                </a:solidFill>
                <a:latin typeface="Calibri"/>
              </a:rPr>
              <a:t> sieti sa zachytávajú (tým aj </a:t>
            </a:r>
            <a:r>
              <a:rPr lang="sk-SK" sz="1350" b="1" dirty="0">
                <a:solidFill>
                  <a:srgbClr val="4472C4"/>
                </a:solidFill>
                <a:latin typeface="Calibri"/>
              </a:rPr>
              <a:t>koncentrujú</a:t>
            </a:r>
            <a:r>
              <a:rPr lang="sk-SK" sz="1350" dirty="0">
                <a:solidFill>
                  <a:prstClr val="black"/>
                </a:solidFill>
                <a:latin typeface="Calibri"/>
              </a:rPr>
              <a:t>) somatické </a:t>
            </a:r>
            <a:r>
              <a:rPr lang="sk-SK" sz="1350" b="1" dirty="0">
                <a:solidFill>
                  <a:srgbClr val="4472C4"/>
                </a:solidFill>
                <a:latin typeface="Calibri"/>
              </a:rPr>
              <a:t>bunky obsahujúce vírusovú RNA</a:t>
            </a:r>
          </a:p>
        </p:txBody>
      </p:sp>
      <p:sp>
        <p:nvSpPr>
          <p:cNvPr id="16" name="Šipka doleva 12"/>
          <p:cNvSpPr/>
          <p:nvPr/>
        </p:nvSpPr>
        <p:spPr>
          <a:xfrm rot="13145261">
            <a:off x="5981320" y="2507596"/>
            <a:ext cx="541496" cy="657616"/>
          </a:xfrm>
          <a:prstGeom prst="leftArrow">
            <a:avLst>
              <a:gd name="adj1" fmla="val 22662"/>
              <a:gd name="adj2" fmla="val 466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sk-SK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6445858" y="2634733"/>
            <a:ext cx="261839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sk-SK" sz="1350" dirty="0">
                <a:solidFill>
                  <a:prstClr val="black"/>
                </a:solidFill>
                <a:latin typeface="Calibri"/>
              </a:rPr>
              <a:t>Vírus sa </a:t>
            </a:r>
            <a:r>
              <a:rPr lang="sk-SK" sz="1350" b="1" dirty="0">
                <a:solidFill>
                  <a:srgbClr val="4472C4"/>
                </a:solidFill>
                <a:latin typeface="Calibri"/>
              </a:rPr>
              <a:t>množí</a:t>
            </a:r>
            <a:r>
              <a:rPr lang="sk-SK" sz="1350" dirty="0">
                <a:solidFill>
                  <a:prstClr val="black"/>
                </a:solidFill>
                <a:latin typeface="Calibri"/>
              </a:rPr>
              <a:t> (napr. epitel. a </a:t>
            </a:r>
            <a:r>
              <a:rPr lang="sk-SK" sz="1350" dirty="0" err="1">
                <a:solidFill>
                  <a:prstClr val="black"/>
                </a:solidFill>
                <a:latin typeface="Calibri"/>
              </a:rPr>
              <a:t>imun</a:t>
            </a:r>
            <a:r>
              <a:rPr lang="sk-SK" sz="1350" dirty="0">
                <a:solidFill>
                  <a:prstClr val="black"/>
                </a:solidFill>
                <a:latin typeface="Calibri"/>
              </a:rPr>
              <a:t>. bunky) ale aj </a:t>
            </a:r>
            <a:r>
              <a:rPr lang="sk-SK" sz="1350" b="1" dirty="0">
                <a:solidFill>
                  <a:srgbClr val="4472C4"/>
                </a:solidFill>
                <a:latin typeface="Calibri"/>
              </a:rPr>
              <a:t>likviduje </a:t>
            </a:r>
            <a:r>
              <a:rPr lang="sk-SK" sz="1350" dirty="0">
                <a:solidFill>
                  <a:prstClr val="black"/>
                </a:solidFill>
                <a:latin typeface="Calibri"/>
              </a:rPr>
              <a:t>(napr. </a:t>
            </a:r>
            <a:r>
              <a:rPr lang="sk-SK" sz="1350" dirty="0" err="1">
                <a:solidFill>
                  <a:prstClr val="black"/>
                </a:solidFill>
                <a:latin typeface="Calibri"/>
              </a:rPr>
              <a:t>makrofágy</a:t>
            </a:r>
            <a:r>
              <a:rPr lang="sk-SK" sz="1350" dirty="0">
                <a:solidFill>
                  <a:prstClr val="black"/>
                </a:solidFill>
                <a:latin typeface="Calibri"/>
              </a:rPr>
              <a:t>) </a:t>
            </a:r>
          </a:p>
          <a:p>
            <a:pPr defTabSz="685800"/>
            <a:r>
              <a:rPr lang="sk-SK" sz="1350" dirty="0">
                <a:solidFill>
                  <a:prstClr val="black"/>
                </a:solidFill>
                <a:latin typeface="Calibri"/>
              </a:rPr>
              <a:t>v somatických bunkách mlieka </a:t>
            </a:r>
            <a:r>
              <a:rPr lang="sk-SK" sz="1350" b="1" dirty="0">
                <a:solidFill>
                  <a:srgbClr val="4472C4"/>
                </a:solidFill>
                <a:latin typeface="Calibri"/>
              </a:rPr>
              <a:t>→ bunky sú plné vírusovej RNA a jej fragmentov</a:t>
            </a:r>
          </a:p>
        </p:txBody>
      </p:sp>
      <p:sp>
        <p:nvSpPr>
          <p:cNvPr id="18" name="Šipka doleva 12"/>
          <p:cNvSpPr/>
          <p:nvPr/>
        </p:nvSpPr>
        <p:spPr>
          <a:xfrm rot="13454294">
            <a:off x="4305680" y="4017091"/>
            <a:ext cx="541496" cy="657616"/>
          </a:xfrm>
          <a:prstGeom prst="leftArrow">
            <a:avLst>
              <a:gd name="adj1" fmla="val 22662"/>
              <a:gd name="adj2" fmla="val 466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sk-SK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BlokTextu 21"/>
          <p:cNvSpPr txBox="1"/>
          <p:nvPr/>
        </p:nvSpPr>
        <p:spPr>
          <a:xfrm>
            <a:off x="5035410" y="5495508"/>
            <a:ext cx="344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sk-SK" sz="2400" b="1" dirty="0">
                <a:solidFill>
                  <a:srgbClr val="70AD47"/>
                </a:solidFill>
                <a:latin typeface="Calibri"/>
              </a:rPr>
              <a:t>MOŽNÉ VYSVETLENIE ?</a:t>
            </a:r>
          </a:p>
        </p:txBody>
      </p:sp>
    </p:spTree>
    <p:extLst>
      <p:ext uri="{BB962C8B-B14F-4D97-AF65-F5344CB8AC3E}">
        <p14:creationId xmlns:p14="http://schemas.microsoft.com/office/powerpoint/2010/main" val="79393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8" grpId="0" animBg="1"/>
      <p:bldP spid="8" grpId="1" animBg="1"/>
      <p:bldP spid="10" grpId="0"/>
      <p:bldP spid="11" grpId="0"/>
      <p:bldP spid="13" grpId="0" animBg="1"/>
      <p:bldP spid="14" grpId="0" animBg="1"/>
      <p:bldP spid="15" grpId="0"/>
      <p:bldP spid="15" grpId="1"/>
      <p:bldP spid="16" grpId="0" animBg="1"/>
      <p:bldP spid="17" grpId="0"/>
      <p:bldP spid="18" grpId="0" animBg="1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479045"/>
          </a:xfrm>
        </p:spPr>
        <p:txBody>
          <a:bodyPr>
            <a:normAutofit fontScale="90000"/>
          </a:bodyPr>
          <a:lstStyle/>
          <a:p>
            <a:pPr algn="ctr"/>
            <a:r>
              <a:rPr lang="sk-SK" b="1" dirty="0">
                <a:solidFill>
                  <a:srgbClr val="FF0000"/>
                </a:solidFill>
              </a:rPr>
              <a:t>Úvaha</a:t>
            </a:r>
            <a:r>
              <a:rPr lang="sk-SK" sz="3000" b="1" dirty="0">
                <a:solidFill>
                  <a:srgbClr val="FF0000"/>
                </a:solidFill>
              </a:rPr>
              <a:t>  </a:t>
            </a:r>
            <a:r>
              <a:rPr lang="sk-SK" b="1" dirty="0">
                <a:solidFill>
                  <a:srgbClr val="FF0000"/>
                </a:solidFill>
              </a:rPr>
              <a:t>-  je čerstvý syr rizikový pre konzumenta?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>
          <a:xfrm>
            <a:off x="323528" y="1364827"/>
            <a:ext cx="8304896" cy="1266185"/>
          </a:xfrm>
        </p:spPr>
        <p:txBody>
          <a:bodyPr/>
          <a:lstStyle/>
          <a:p>
            <a:pPr>
              <a:buNone/>
            </a:pPr>
            <a:r>
              <a:rPr lang="sk-SK" dirty="0">
                <a:solidFill>
                  <a:srgbClr val="00B0F0"/>
                </a:solidFill>
              </a:rPr>
              <a:t>??ANO??</a:t>
            </a:r>
            <a:r>
              <a:rPr lang="sk-SK" dirty="0">
                <a:solidFill>
                  <a:srgbClr val="FF0000"/>
                </a:solidFill>
              </a:rPr>
              <a:t> </a:t>
            </a:r>
          </a:p>
          <a:p>
            <a:pPr>
              <a:buNone/>
            </a:pPr>
            <a:r>
              <a:rPr lang="sk-SK" dirty="0"/>
              <a:t>vírusová RNA bola </a:t>
            </a:r>
            <a:r>
              <a:rPr lang="sk-SK" dirty="0">
                <a:solidFill>
                  <a:srgbClr val="FF0000"/>
                </a:solidFill>
              </a:rPr>
              <a:t>prítomná</a:t>
            </a:r>
            <a:r>
              <a:rPr lang="sk-SK" dirty="0"/>
              <a:t> vo vzorke syra ešte </a:t>
            </a:r>
            <a:r>
              <a:rPr lang="sk-SK" dirty="0">
                <a:solidFill>
                  <a:srgbClr val="FF0000"/>
                </a:solidFill>
              </a:rPr>
              <a:t>aj po uplynutí doby spotreby </a:t>
            </a:r>
            <a:r>
              <a:rPr lang="sk-SK" dirty="0"/>
              <a:t>(10 dní)</a:t>
            </a:r>
          </a:p>
          <a:p>
            <a:endParaRPr lang="sk-SK" dirty="0"/>
          </a:p>
        </p:txBody>
      </p:sp>
      <p:sp>
        <p:nvSpPr>
          <p:cNvPr id="9" name="TextovéPole 8"/>
          <p:cNvSpPr txBox="1"/>
          <p:nvPr/>
        </p:nvSpPr>
        <p:spPr>
          <a:xfrm>
            <a:off x="436418" y="5323599"/>
            <a:ext cx="8271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sk-SK" sz="2100" dirty="0">
                <a:solidFill>
                  <a:prstClr val="black"/>
                </a:solidFill>
                <a:latin typeface="Calibri"/>
              </a:rPr>
              <a:t>pracujeme s údajmi získanými „len“ z detekcie RNA, čo nemusí presne odrážať prítomnosť </a:t>
            </a:r>
            <a:r>
              <a:rPr lang="sk-SK" sz="2100" b="1" dirty="0">
                <a:solidFill>
                  <a:srgbClr val="70AD47"/>
                </a:solidFill>
                <a:latin typeface="Calibri"/>
              </a:rPr>
              <a:t>infekčného</a:t>
            </a:r>
            <a:r>
              <a:rPr lang="sk-SK" sz="2100" dirty="0">
                <a:solidFill>
                  <a:prstClr val="black"/>
                </a:solidFill>
                <a:latin typeface="Calibri"/>
              </a:rPr>
              <a:t> vírusu, </a:t>
            </a:r>
            <a:r>
              <a:rPr lang="sk-SK" sz="2100" dirty="0" err="1">
                <a:solidFill>
                  <a:prstClr val="black"/>
                </a:solidFill>
                <a:latin typeface="Calibri"/>
              </a:rPr>
              <a:t>t.j</a:t>
            </a:r>
            <a:r>
              <a:rPr lang="sk-SK" sz="2100" dirty="0">
                <a:solidFill>
                  <a:prstClr val="black"/>
                </a:solidFill>
                <a:latin typeface="Calibri"/>
              </a:rPr>
              <a:t>. že sa stanovila len RNA, ktorá nie je už schopná vyvolať ochorenie a jej prítomnosť v syre už nepredstavuje riziko   ale ....</a:t>
            </a:r>
            <a:endParaRPr lang="sk-SK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73182" y="3018559"/>
            <a:ext cx="1413164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685800">
              <a:lnSpc>
                <a:spcPct val="90000"/>
              </a:lnSpc>
              <a:spcBef>
                <a:spcPts val="750"/>
              </a:spcBef>
            </a:pPr>
            <a:r>
              <a:rPr lang="sk-SK" sz="2100" dirty="0">
                <a:solidFill>
                  <a:srgbClr val="00B050"/>
                </a:solidFill>
                <a:latin typeface="Calibri"/>
              </a:rPr>
              <a:t>???NIE??? </a:t>
            </a:r>
          </a:p>
        </p:txBody>
      </p:sp>
      <p:pic>
        <p:nvPicPr>
          <p:cNvPr id="11" name="Obrázok 6"/>
          <p:cNvPicPr/>
          <p:nvPr/>
        </p:nvPicPr>
        <p:blipFill rotWithShape="1">
          <a:blip r:embed="rId2" cstate="print"/>
          <a:srcRect l="11111" t="9675" r="31742" b="12496"/>
          <a:stretch/>
        </p:blipFill>
        <p:spPr bwMode="auto">
          <a:xfrm>
            <a:off x="539552" y="2492896"/>
            <a:ext cx="7704856" cy="274064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Vývojový diagram: proces 7"/>
          <p:cNvSpPr/>
          <p:nvPr/>
        </p:nvSpPr>
        <p:spPr>
          <a:xfrm>
            <a:off x="2699228" y="5294018"/>
            <a:ext cx="2370483" cy="104361"/>
          </a:xfrm>
          <a:prstGeom prst="flowChartProcess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sk-SK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242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9" grpId="0"/>
      <p:bldP spid="10" grpId="0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6527" y="0"/>
            <a:ext cx="7898823" cy="1632504"/>
          </a:xfrm>
        </p:spPr>
        <p:txBody>
          <a:bodyPr>
            <a:noAutofit/>
          </a:bodyPr>
          <a:lstStyle/>
          <a:p>
            <a:pPr algn="ctr"/>
            <a:r>
              <a:rPr lang="sk-SK" sz="3000" b="1" dirty="0">
                <a:solidFill>
                  <a:srgbClr val="FF0000"/>
                </a:solidFill>
              </a:rPr>
              <a:t>Úvaha  -  môže byť bryndza riziková pre konzumenta?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idx="1"/>
          </p:nvPr>
        </p:nvSpPr>
        <p:spPr>
          <a:xfrm>
            <a:off x="1736863" y="1632503"/>
            <a:ext cx="5255315" cy="1185241"/>
          </a:xfrm>
          <a:prstGeom prst="cloudCallou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7500" lnSpcReduction="20000"/>
          </a:bodyPr>
          <a:lstStyle/>
          <a:p>
            <a:pPr marL="0" indent="0">
              <a:buNone/>
            </a:pPr>
            <a:r>
              <a:rPr lang="sk-SK" dirty="0">
                <a:solidFill>
                  <a:srgbClr val="FF0000"/>
                </a:solidFill>
              </a:rPr>
              <a:t>ANO ???                         </a:t>
            </a:r>
            <a:r>
              <a:rPr lang="sk-SK" dirty="0">
                <a:solidFill>
                  <a:srgbClr val="00B050"/>
                </a:solidFill>
              </a:rPr>
              <a:t>NIE ???</a:t>
            </a:r>
          </a:p>
          <a:p>
            <a:pPr marL="0" indent="0" algn="ctr">
              <a:buNone/>
            </a:pPr>
            <a:r>
              <a:rPr lang="sk-SK" dirty="0">
                <a:solidFill>
                  <a:srgbClr val="00B050"/>
                </a:solidFill>
              </a:rPr>
              <a:t>      </a:t>
            </a:r>
            <a:r>
              <a:rPr lang="sk-SK" dirty="0">
                <a:solidFill>
                  <a:schemeClr val="accent1"/>
                </a:solidFill>
              </a:rPr>
              <a:t>NEVIEME!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245993" y="3294823"/>
            <a:ext cx="332463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sk-SK" sz="1350" b="1" dirty="0">
                <a:solidFill>
                  <a:prstClr val="black"/>
                </a:solidFill>
                <a:latin typeface="Calibri"/>
              </a:rPr>
              <a:t>Výroba bryndze:</a:t>
            </a:r>
          </a:p>
          <a:p>
            <a:pPr defTabSz="685800"/>
            <a:r>
              <a:rPr lang="sk-SK" sz="1350" dirty="0">
                <a:solidFill>
                  <a:prstClr val="black"/>
                </a:solidFill>
                <a:latin typeface="Calibri"/>
              </a:rPr>
              <a:t>Kysnutie: </a:t>
            </a:r>
            <a:r>
              <a:rPr lang="sk-SK" sz="1350" b="1" dirty="0">
                <a:solidFill>
                  <a:srgbClr val="70AD47"/>
                </a:solidFill>
                <a:latin typeface="Calibri"/>
              </a:rPr>
              <a:t>2-3</a:t>
            </a:r>
            <a:r>
              <a:rPr lang="sk-SK" sz="1350" dirty="0">
                <a:solidFill>
                  <a:prstClr val="black"/>
                </a:solidFill>
                <a:latin typeface="Calibri"/>
              </a:rPr>
              <a:t> dni, 21-25°C, pH 5,2</a:t>
            </a:r>
          </a:p>
          <a:p>
            <a:pPr defTabSz="685800"/>
            <a:r>
              <a:rPr lang="sk-SK" sz="1350" dirty="0">
                <a:solidFill>
                  <a:prstClr val="black"/>
                </a:solidFill>
                <a:latin typeface="Calibri"/>
              </a:rPr>
              <a:t>Zretie: </a:t>
            </a:r>
            <a:r>
              <a:rPr lang="sk-SK" sz="1350" b="1" dirty="0">
                <a:solidFill>
                  <a:srgbClr val="70AD47"/>
                </a:solidFill>
                <a:latin typeface="Calibri"/>
              </a:rPr>
              <a:t>4-6</a:t>
            </a:r>
            <a:r>
              <a:rPr lang="sk-SK" sz="1350" dirty="0">
                <a:solidFill>
                  <a:prstClr val="black"/>
                </a:solidFill>
                <a:latin typeface="Calibri"/>
              </a:rPr>
              <a:t> dní, 8-20°C, pH 4,2</a:t>
            </a:r>
          </a:p>
          <a:p>
            <a:pPr defTabSz="685800"/>
            <a:r>
              <a:rPr lang="sk-SK" sz="1350" dirty="0">
                <a:solidFill>
                  <a:prstClr val="black"/>
                </a:solidFill>
                <a:latin typeface="Calibri"/>
              </a:rPr>
              <a:t>Lisovanie: </a:t>
            </a:r>
            <a:r>
              <a:rPr lang="sk-SK" sz="1350" b="1" dirty="0">
                <a:solidFill>
                  <a:srgbClr val="70AD47"/>
                </a:solidFill>
                <a:latin typeface="Calibri"/>
              </a:rPr>
              <a:t>2</a:t>
            </a:r>
            <a:r>
              <a:rPr lang="sk-SK" sz="1350" dirty="0">
                <a:solidFill>
                  <a:prstClr val="black"/>
                </a:solidFill>
                <a:latin typeface="Calibri"/>
              </a:rPr>
              <a:t> dni</a:t>
            </a:r>
          </a:p>
          <a:p>
            <a:pPr defTabSz="685800"/>
            <a:r>
              <a:rPr lang="sk-SK" sz="1350" dirty="0">
                <a:solidFill>
                  <a:prstClr val="black"/>
                </a:solidFill>
                <a:latin typeface="Calibri"/>
              </a:rPr>
              <a:t>Drvenie mletie, miešanie, balenie: </a:t>
            </a:r>
            <a:r>
              <a:rPr lang="sk-SK" sz="1350" b="1" dirty="0">
                <a:solidFill>
                  <a:srgbClr val="70AD47"/>
                </a:solidFill>
                <a:latin typeface="Calibri"/>
              </a:rPr>
              <a:t>1</a:t>
            </a:r>
            <a:r>
              <a:rPr lang="sk-SK" sz="1350" dirty="0">
                <a:solidFill>
                  <a:prstClr val="black"/>
                </a:solidFill>
                <a:latin typeface="Calibri"/>
              </a:rPr>
              <a:t> deň</a:t>
            </a:r>
          </a:p>
        </p:txBody>
      </p:sp>
      <p:sp>
        <p:nvSpPr>
          <p:cNvPr id="6" name="Šipka doleva 12"/>
          <p:cNvSpPr/>
          <p:nvPr/>
        </p:nvSpPr>
        <p:spPr>
          <a:xfrm rot="16200000">
            <a:off x="923446" y="4338035"/>
            <a:ext cx="541496" cy="657616"/>
          </a:xfrm>
          <a:prstGeom prst="leftArrow">
            <a:avLst>
              <a:gd name="adj1" fmla="val 22662"/>
              <a:gd name="adj2" fmla="val 466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sk-SK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357498" y="5068957"/>
            <a:ext cx="21319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sk-SK" sz="2700" b="1" dirty="0">
                <a:solidFill>
                  <a:srgbClr val="70AD47"/>
                </a:solidFill>
                <a:latin typeface="Calibri"/>
              </a:rPr>
              <a:t>9</a:t>
            </a:r>
            <a:r>
              <a:rPr lang="sk-SK" sz="2700" dirty="0">
                <a:solidFill>
                  <a:srgbClr val="70AD47"/>
                </a:solidFill>
                <a:latin typeface="Calibri"/>
              </a:rPr>
              <a:t> </a:t>
            </a:r>
            <a:r>
              <a:rPr lang="sk-SK" sz="2700" dirty="0">
                <a:solidFill>
                  <a:prstClr val="black"/>
                </a:solidFill>
                <a:latin typeface="Calibri"/>
              </a:rPr>
              <a:t>až</a:t>
            </a:r>
            <a:r>
              <a:rPr lang="sk-SK" sz="2700" dirty="0">
                <a:solidFill>
                  <a:srgbClr val="70AD47"/>
                </a:solidFill>
                <a:latin typeface="Calibri"/>
              </a:rPr>
              <a:t> </a:t>
            </a:r>
            <a:r>
              <a:rPr lang="sk-SK" sz="2700" b="1" dirty="0">
                <a:solidFill>
                  <a:srgbClr val="70AD47"/>
                </a:solidFill>
                <a:latin typeface="Calibri"/>
              </a:rPr>
              <a:t>12</a:t>
            </a:r>
            <a:r>
              <a:rPr lang="sk-SK" sz="2700" dirty="0">
                <a:solidFill>
                  <a:srgbClr val="70AD47"/>
                </a:solidFill>
                <a:latin typeface="Calibri"/>
              </a:rPr>
              <a:t> </a:t>
            </a:r>
            <a:r>
              <a:rPr lang="sk-SK" sz="2700" dirty="0">
                <a:solidFill>
                  <a:prstClr val="black"/>
                </a:solidFill>
                <a:latin typeface="Calibri"/>
              </a:rPr>
              <a:t>dní</a:t>
            </a:r>
          </a:p>
        </p:txBody>
      </p:sp>
      <p:graphicFrame>
        <p:nvGraphicFramePr>
          <p:cNvPr id="9" name="Graf 8"/>
          <p:cNvGraphicFramePr>
            <a:graphicFrameLocks/>
          </p:cNvGraphicFramePr>
          <p:nvPr/>
        </p:nvGraphicFramePr>
        <p:xfrm>
          <a:off x="3756370" y="2865049"/>
          <a:ext cx="3899246" cy="2718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Šipka doleva 12"/>
          <p:cNvSpPr/>
          <p:nvPr/>
        </p:nvSpPr>
        <p:spPr>
          <a:xfrm rot="10800000">
            <a:off x="2213940" y="4982521"/>
            <a:ext cx="1580323" cy="657616"/>
          </a:xfrm>
          <a:prstGeom prst="leftArrow">
            <a:avLst>
              <a:gd name="adj1" fmla="val 22662"/>
              <a:gd name="adj2" fmla="val 466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sk-SK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bojsmerná vodorovná šípka 10"/>
          <p:cNvSpPr/>
          <p:nvPr/>
        </p:nvSpPr>
        <p:spPr>
          <a:xfrm>
            <a:off x="4166434" y="5852159"/>
            <a:ext cx="1826315" cy="36347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sk-SK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bojsmerná vodorovná šípka 11"/>
          <p:cNvSpPr/>
          <p:nvPr/>
        </p:nvSpPr>
        <p:spPr>
          <a:xfrm>
            <a:off x="4153513" y="5354366"/>
            <a:ext cx="2452480" cy="36347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sk-SK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4338431" y="5610353"/>
            <a:ext cx="15654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sk-SK" sz="1350" b="1" dirty="0">
                <a:solidFill>
                  <a:srgbClr val="00B050"/>
                </a:solidFill>
                <a:latin typeface="Calibri"/>
              </a:rPr>
              <a:t>VÝROBA  BRYNDZE</a:t>
            </a:r>
          </a:p>
        </p:txBody>
      </p:sp>
      <p:sp>
        <p:nvSpPr>
          <p:cNvPr id="14" name="Obojsmerná zvislá šípka 13"/>
          <p:cNvSpPr/>
          <p:nvPr/>
        </p:nvSpPr>
        <p:spPr>
          <a:xfrm>
            <a:off x="6641824" y="4976675"/>
            <a:ext cx="156542" cy="184563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sk-SK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bojsmerná zvislá šípka 14"/>
          <p:cNvSpPr/>
          <p:nvPr/>
        </p:nvSpPr>
        <p:spPr>
          <a:xfrm>
            <a:off x="4181889" y="3652631"/>
            <a:ext cx="156542" cy="1520112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sk-SK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3794263" y="3146307"/>
            <a:ext cx="9317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sk-SK" sz="1350" b="1" dirty="0">
                <a:solidFill>
                  <a:srgbClr val="FF0000"/>
                </a:solidFill>
                <a:latin typeface="Calibri"/>
              </a:rPr>
              <a:t>Počiatočné riziko</a:t>
            </a:r>
          </a:p>
        </p:txBody>
      </p:sp>
      <p:sp>
        <p:nvSpPr>
          <p:cNvPr id="17" name="BlokTextu 16"/>
          <p:cNvSpPr txBox="1"/>
          <p:nvPr/>
        </p:nvSpPr>
        <p:spPr>
          <a:xfrm>
            <a:off x="6127475" y="4443580"/>
            <a:ext cx="11852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sk-SK" sz="1350" b="1" dirty="0">
                <a:solidFill>
                  <a:srgbClr val="70AD47"/>
                </a:solidFill>
                <a:latin typeface="Calibri"/>
              </a:rPr>
              <a:t>Zredukované riziko</a:t>
            </a:r>
          </a:p>
        </p:txBody>
      </p:sp>
      <p:sp>
        <p:nvSpPr>
          <p:cNvPr id="18" name="Šipka doleva 12"/>
          <p:cNvSpPr/>
          <p:nvPr/>
        </p:nvSpPr>
        <p:spPr>
          <a:xfrm rot="10800000">
            <a:off x="6661641" y="5237623"/>
            <a:ext cx="2250486" cy="668607"/>
          </a:xfrm>
          <a:prstGeom prst="leftArrow">
            <a:avLst>
              <a:gd name="adj1" fmla="val 22662"/>
              <a:gd name="adj2" fmla="val 4668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sk-SK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7122914" y="5421886"/>
            <a:ext cx="16483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sk-SK" sz="1350" b="1" dirty="0">
                <a:solidFill>
                  <a:prstClr val="black"/>
                </a:solidFill>
                <a:latin typeface="Calibri"/>
              </a:rPr>
              <a:t>DS: o 3 týždne</a:t>
            </a:r>
          </a:p>
        </p:txBody>
      </p:sp>
    </p:spTree>
    <p:extLst>
      <p:ext uri="{BB962C8B-B14F-4D97-AF65-F5344CB8AC3E}">
        <p14:creationId xmlns:p14="http://schemas.microsoft.com/office/powerpoint/2010/main" val="20543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500"/>
                            </p:stCondLst>
                            <p:childTnLst>
                              <p:par>
                                <p:cTn id="72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500"/>
                            </p:stCondLst>
                            <p:childTnLst>
                              <p:par>
                                <p:cTn id="7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/>
      <p:bldP spid="6" grpId="0" animBg="1"/>
      <p:bldP spid="8" grpId="0"/>
      <p:bldGraphic spid="9" grpId="0">
        <p:bldAsOne/>
      </p:bldGraphic>
      <p:bldP spid="10" grpId="0" animBg="1"/>
      <p:bldP spid="11" grpId="0" animBg="1"/>
      <p:bldP spid="12" grpId="0" animBg="1"/>
      <p:bldP spid="13" grpId="0"/>
      <p:bldP spid="14" grpId="0" animBg="1"/>
      <p:bldP spid="15" grpId="0" animBg="1"/>
      <p:bldP spid="16" grpId="0"/>
      <p:bldP spid="17" grpId="0"/>
      <p:bldP spid="17" grpId="1"/>
      <p:bldP spid="18" grpId="0" animBg="1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PARAZITÁRNE CHOROBY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78577" y="1340768"/>
            <a:ext cx="8229600" cy="5112568"/>
          </a:xfrm>
        </p:spPr>
        <p:txBody>
          <a:bodyPr/>
          <a:lstStyle/>
          <a:p>
            <a:r>
              <a:rPr lang="sk-SK" b="1" i="1" dirty="0">
                <a:solidFill>
                  <a:srgbClr val="00B0F0"/>
                </a:solidFill>
              </a:rPr>
              <a:t>zdravotne a ekonomicky </a:t>
            </a:r>
            <a:r>
              <a:rPr lang="sk-SK" i="1" dirty="0"/>
              <a:t>významné v chove malých prežúvavcov</a:t>
            </a:r>
          </a:p>
          <a:p>
            <a:r>
              <a:rPr lang="sk-SK" b="1" i="1" dirty="0">
                <a:solidFill>
                  <a:srgbClr val="00B0F0"/>
                </a:solidFill>
              </a:rPr>
              <a:t>priame a nepriame straty </a:t>
            </a:r>
            <a:r>
              <a:rPr lang="sk-SK" i="1" dirty="0"/>
              <a:t>(zvýšené úhyny, strata hmotnosti, nízke využitie krmiva, predispozícia k sekundárnym ochoreniam, napr. </a:t>
            </a:r>
            <a:r>
              <a:rPr lang="sk-SK" i="1" dirty="0" err="1"/>
              <a:t>bronchopneumónie</a:t>
            </a:r>
            <a:r>
              <a:rPr lang="sk-SK" i="1" dirty="0"/>
              <a:t>, </a:t>
            </a:r>
            <a:r>
              <a:rPr lang="sk-SK" i="1" dirty="0" err="1"/>
              <a:t>hepatodystrofie</a:t>
            </a:r>
            <a:r>
              <a:rPr lang="sk-SK" i="1" dirty="0"/>
              <a:t>, chronické, resp. striedavé hnačky, znížená úžitkovosť-pokles produkcie mlieka, nižšie hmotnostné prírastky, poruchy reprodukcie, </a:t>
            </a:r>
            <a:r>
              <a:rPr lang="sk-SK" dirty="0"/>
              <a:t>atď.) </a:t>
            </a:r>
          </a:p>
        </p:txBody>
      </p:sp>
    </p:spTree>
    <p:extLst>
      <p:ext uri="{BB962C8B-B14F-4D97-AF65-F5344CB8AC3E}">
        <p14:creationId xmlns:p14="http://schemas.microsoft.com/office/powerpoint/2010/main" val="153903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NAJČASTEJŠIE ENDO  PARAZITÓZY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41838" y="177281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k-SK" b="1" i="1" dirty="0">
                <a:solidFill>
                  <a:srgbClr val="00B0F0"/>
                </a:solidFill>
              </a:rPr>
              <a:t>Parazity tráviaceho traktu (slez, tenké, slepé, hrubé črevo)</a:t>
            </a:r>
          </a:p>
          <a:p>
            <a:pPr marL="0" indent="0">
              <a:buNone/>
            </a:pPr>
            <a:r>
              <a:rPr lang="sk-SK" b="1" i="1" dirty="0"/>
              <a:t> </a:t>
            </a:r>
            <a:r>
              <a:rPr lang="sk-SK" b="1" i="1" dirty="0" err="1"/>
              <a:t>Haemonchus</a:t>
            </a:r>
            <a:r>
              <a:rPr lang="sk-SK" b="1" i="1" dirty="0"/>
              <a:t> </a:t>
            </a:r>
            <a:r>
              <a:rPr lang="sk-SK" b="1" i="1" dirty="0" err="1"/>
              <a:t>contortus</a:t>
            </a:r>
            <a:r>
              <a:rPr lang="sk-SK" dirty="0"/>
              <a:t>  </a:t>
            </a:r>
            <a:r>
              <a:rPr lang="sk-SK" b="1" i="1" dirty="0" err="1"/>
              <a:t>Ostertagia</a:t>
            </a:r>
            <a:r>
              <a:rPr lang="sk-SK" b="1" i="1" dirty="0"/>
              <a:t> </a:t>
            </a:r>
            <a:r>
              <a:rPr lang="sk-SK" b="1" i="1" dirty="0" err="1"/>
              <a:t>circumcincta</a:t>
            </a:r>
            <a:r>
              <a:rPr lang="sk-SK" b="1" dirty="0" err="1"/>
              <a:t>a</a:t>
            </a:r>
            <a:r>
              <a:rPr lang="sk-SK" dirty="0"/>
              <a:t> </a:t>
            </a:r>
            <a:r>
              <a:rPr lang="sk-SK" b="1" i="1" dirty="0" err="1"/>
              <a:t>Trichostrongylus</a:t>
            </a:r>
            <a:r>
              <a:rPr lang="sk-SK" b="1" i="1" dirty="0"/>
              <a:t> </a:t>
            </a:r>
            <a:r>
              <a:rPr lang="sk-SK" b="1" i="1" dirty="0" err="1"/>
              <a:t>spp</a:t>
            </a:r>
            <a:r>
              <a:rPr lang="sk-SK" b="1" i="1" dirty="0"/>
              <a:t>., </a:t>
            </a:r>
            <a:r>
              <a:rPr lang="sk-SK" b="1" i="1" dirty="0" err="1"/>
              <a:t>Nematodirus</a:t>
            </a:r>
            <a:r>
              <a:rPr lang="sk-SK" b="1" i="1" dirty="0"/>
              <a:t> </a:t>
            </a:r>
            <a:r>
              <a:rPr lang="sk-SK" b="1" i="1" dirty="0" err="1"/>
              <a:t>spp</a:t>
            </a:r>
            <a:r>
              <a:rPr lang="sk-SK" b="1" i="1" dirty="0"/>
              <a:t>., </a:t>
            </a:r>
            <a:r>
              <a:rPr lang="sk-SK" b="1" i="1" dirty="0" err="1"/>
              <a:t>Strongyloides</a:t>
            </a:r>
            <a:r>
              <a:rPr lang="sk-SK" b="1" i="1" dirty="0"/>
              <a:t> </a:t>
            </a:r>
            <a:r>
              <a:rPr lang="sk-SK" b="1" i="1" dirty="0" err="1"/>
              <a:t>papillosus</a:t>
            </a:r>
            <a:r>
              <a:rPr lang="sk-SK" b="1" i="1" dirty="0"/>
              <a:t>, </a:t>
            </a:r>
            <a:r>
              <a:rPr lang="sk-SK" b="1" i="1" dirty="0" err="1"/>
              <a:t>Oesophagostomum</a:t>
            </a:r>
            <a:r>
              <a:rPr lang="sk-SK" b="1" i="1" dirty="0"/>
              <a:t> </a:t>
            </a:r>
            <a:r>
              <a:rPr lang="sk-SK" b="1" i="1" dirty="0" err="1"/>
              <a:t>columbianum</a:t>
            </a:r>
            <a:r>
              <a:rPr lang="sk-SK" b="1" i="1" dirty="0"/>
              <a:t>,</a:t>
            </a:r>
            <a:r>
              <a:rPr lang="sk-SK" dirty="0"/>
              <a:t> </a:t>
            </a:r>
            <a:r>
              <a:rPr lang="sk-SK" b="1" i="1" dirty="0" err="1"/>
              <a:t>Trichuris</a:t>
            </a:r>
            <a:r>
              <a:rPr lang="sk-SK" b="1" i="1" dirty="0"/>
              <a:t> </a:t>
            </a:r>
            <a:r>
              <a:rPr lang="sk-SK" b="1" i="1" dirty="0" err="1"/>
              <a:t>ovis</a:t>
            </a:r>
            <a:r>
              <a:rPr lang="sk-SK" b="1" i="1" dirty="0"/>
              <a:t>,</a:t>
            </a:r>
            <a:r>
              <a:rPr lang="sk-SK" b="1" dirty="0"/>
              <a:t> </a:t>
            </a:r>
            <a:r>
              <a:rPr lang="sk-SK" dirty="0"/>
              <a:t> </a:t>
            </a:r>
            <a:r>
              <a:rPr lang="sk-SK" b="1" i="1" dirty="0" err="1"/>
              <a:t>Chabertia</a:t>
            </a:r>
            <a:r>
              <a:rPr lang="sk-SK" b="1" i="1" dirty="0"/>
              <a:t> </a:t>
            </a:r>
            <a:r>
              <a:rPr lang="sk-SK" b="1" i="1" dirty="0" err="1"/>
              <a:t>ovina</a:t>
            </a:r>
            <a:r>
              <a:rPr lang="sk-SK" b="1" i="1" dirty="0"/>
              <a:t>, </a:t>
            </a:r>
            <a:r>
              <a:rPr lang="sk-SK" b="1" i="1" dirty="0" err="1"/>
              <a:t>Skrjabinema</a:t>
            </a:r>
            <a:r>
              <a:rPr lang="sk-SK" b="1" i="1" dirty="0"/>
              <a:t> </a:t>
            </a:r>
            <a:r>
              <a:rPr lang="sk-SK" b="1" i="1" dirty="0" err="1"/>
              <a:t>ovis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1151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8179239" cy="960668"/>
          </a:xfrm>
        </p:spPr>
        <p:txBody>
          <a:bodyPr>
            <a:noAutofit/>
          </a:bodyPr>
          <a:lstStyle/>
          <a:p>
            <a:pPr algn="ctr"/>
            <a:r>
              <a:rPr lang="sk-SK" sz="4000" b="1" dirty="0">
                <a:solidFill>
                  <a:srgbClr val="C00000"/>
                </a:solidFill>
              </a:rPr>
              <a:t>Zdravotné riziká malých </a:t>
            </a:r>
            <a:br>
              <a:rPr lang="sk-SK" sz="4000" b="1" dirty="0">
                <a:solidFill>
                  <a:srgbClr val="C00000"/>
                </a:solidFill>
              </a:rPr>
            </a:br>
            <a:r>
              <a:rPr lang="sk-SK" sz="4000" b="1" dirty="0">
                <a:solidFill>
                  <a:srgbClr val="C00000"/>
                </a:solidFill>
              </a:rPr>
              <a:t>prežúvavcov a ich produktov </a:t>
            </a:r>
            <a:br>
              <a:rPr lang="sk-SK" sz="4000" b="1" dirty="0">
                <a:solidFill>
                  <a:srgbClr val="C00000"/>
                </a:solidFill>
              </a:rPr>
            </a:br>
            <a:r>
              <a:rPr lang="sk-SK" sz="4000" b="1" dirty="0">
                <a:solidFill>
                  <a:srgbClr val="C00000"/>
                </a:solidFill>
              </a:rPr>
              <a:t>vo verejnom zdraví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43608" y="2348880"/>
            <a:ext cx="7244278" cy="407279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sk-SK" sz="3200" dirty="0">
                <a:solidFill>
                  <a:srgbClr val="FF0000"/>
                </a:solidFill>
              </a:rPr>
              <a:t>zvyšuje sa konzumácia ovčích a kozích mliečnych výrobkov (salašnícke výrobky) </a:t>
            </a:r>
            <a:r>
              <a:rPr lang="sk-SK" sz="3200" b="1" u="sng" dirty="0">
                <a:solidFill>
                  <a:srgbClr val="FF0000"/>
                </a:solidFill>
              </a:rPr>
              <a:t>bez tepelného ošetrenia</a:t>
            </a:r>
            <a:r>
              <a:rPr lang="sk-SK" sz="3200" dirty="0">
                <a:solidFill>
                  <a:srgbClr val="FF0000"/>
                </a:solidFill>
              </a:rPr>
              <a:t>, niektoré mäsové výrobky (klobásy, šunky, atď.)</a:t>
            </a:r>
          </a:p>
          <a:p>
            <a:pPr algn="just"/>
            <a:r>
              <a:rPr lang="sk-SK" sz="3200" dirty="0">
                <a:solidFill>
                  <a:schemeClr val="accent6">
                    <a:lumMod val="50000"/>
                  </a:schemeClr>
                </a:solidFill>
              </a:rPr>
              <a:t>riziká – </a:t>
            </a:r>
            <a:r>
              <a:rPr lang="sk-SK" sz="3200" b="1" i="1" u="sng" dirty="0">
                <a:solidFill>
                  <a:schemeClr val="accent6">
                    <a:lumMod val="50000"/>
                  </a:schemeClr>
                </a:solidFill>
              </a:rPr>
              <a:t>kliešťová encefalitída, </a:t>
            </a:r>
            <a:r>
              <a:rPr lang="sk-SK" sz="3200" b="1" i="1" u="sng" dirty="0" err="1">
                <a:solidFill>
                  <a:schemeClr val="accent6">
                    <a:lumMod val="50000"/>
                  </a:schemeClr>
                </a:solidFill>
              </a:rPr>
              <a:t>listerióza</a:t>
            </a:r>
            <a:r>
              <a:rPr lang="sk-SK" sz="3200" b="1" i="1" u="sng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sk-SK" sz="3200" b="1" i="1" u="sng" dirty="0" err="1">
                <a:solidFill>
                  <a:schemeClr val="accent6">
                    <a:lumMod val="50000"/>
                  </a:schemeClr>
                </a:solidFill>
              </a:rPr>
              <a:t>salmonellózy</a:t>
            </a:r>
            <a:r>
              <a:rPr lang="sk-SK" sz="3200" b="1" i="1" u="sng" dirty="0">
                <a:solidFill>
                  <a:schemeClr val="accent6">
                    <a:lumMod val="50000"/>
                  </a:schemeClr>
                </a:solidFill>
              </a:rPr>
              <a:t>, Q- horúčka, </a:t>
            </a:r>
            <a:r>
              <a:rPr lang="sk-SK" sz="3200" b="1" i="1" u="sng" dirty="0" err="1">
                <a:solidFill>
                  <a:schemeClr val="accent6">
                    <a:lumMod val="50000"/>
                  </a:schemeClr>
                </a:solidFill>
              </a:rPr>
              <a:t>campylobakteriózy</a:t>
            </a:r>
            <a:r>
              <a:rPr lang="sk-SK" sz="3200" b="1" i="1" u="sng" dirty="0">
                <a:solidFill>
                  <a:schemeClr val="accent6">
                    <a:lumMod val="50000"/>
                  </a:schemeClr>
                </a:solidFill>
              </a:rPr>
              <a:t>, stafylokokové infekcie, </a:t>
            </a:r>
            <a:r>
              <a:rPr lang="sk-SK" sz="3200" b="1" i="1" u="sng" dirty="0" err="1">
                <a:solidFill>
                  <a:schemeClr val="accent6">
                    <a:lumMod val="50000"/>
                  </a:schemeClr>
                </a:solidFill>
              </a:rPr>
              <a:t>scrapie</a:t>
            </a:r>
            <a:r>
              <a:rPr lang="sk-SK" sz="3200" b="1" i="1" u="sng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sk-SK" sz="3200" b="1" i="1" u="sng" dirty="0" err="1">
                <a:solidFill>
                  <a:schemeClr val="accent6">
                    <a:lumMod val="50000"/>
                  </a:schemeClr>
                </a:solidFill>
              </a:rPr>
              <a:t>E.coli</a:t>
            </a:r>
            <a:r>
              <a:rPr lang="sk-SK" sz="3200" b="1" i="1" u="sng" dirty="0">
                <a:solidFill>
                  <a:schemeClr val="accent6">
                    <a:lumMod val="50000"/>
                  </a:schemeClr>
                </a:solidFill>
              </a:rPr>
              <a:t>, atď...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" y="0"/>
            <a:ext cx="1518510" cy="195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1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4770" name="Object 2"/>
          <p:cNvGraphicFramePr>
            <a:graphicFrameLocks noChangeAspect="1"/>
          </p:cNvGraphicFramePr>
          <p:nvPr/>
        </p:nvGraphicFramePr>
        <p:xfrm>
          <a:off x="1042812" y="0"/>
          <a:ext cx="712893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CorelPhotoPaint.Image.8" r:id="rId3" imgW="5085714" imgH="5247619" progId="">
                  <p:embed/>
                </p:oleObj>
              </mc:Choice>
              <mc:Fallback>
                <p:oleObj name="CorelPhotoPaint.Image.8" r:id="rId3" imgW="5085714" imgH="5247619" progId="">
                  <p:embed/>
                  <p:pic>
                    <p:nvPicPr>
                      <p:cNvPr id="5447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812" y="0"/>
                        <a:ext cx="712893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9" name="Picture 3" descr="C:\Documents and Settings\ASUS F5\Desktop\IMG_012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588000" y="-4191000"/>
            <a:ext cx="20320000" cy="15240000"/>
          </a:xfrm>
          <a:prstGeom prst="rect">
            <a:avLst/>
          </a:prstGeom>
          <a:noFill/>
        </p:spPr>
      </p:pic>
      <p:pic>
        <p:nvPicPr>
          <p:cNvPr id="14340" name="Picture 4" descr="C:\Documents and Settings\ASUS F5\Desktop\IMG_013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5588000" y="-4191000"/>
            <a:ext cx="20320000" cy="15240000"/>
          </a:xfrm>
          <a:prstGeom prst="rect">
            <a:avLst/>
          </a:prstGeom>
          <a:noFill/>
        </p:spPr>
      </p:pic>
      <p:pic>
        <p:nvPicPr>
          <p:cNvPr id="14341" name="Picture 5" descr="C:\Documents and Settings\ASUS F5\Desktop\IMG_012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588000" y="-4191000"/>
            <a:ext cx="20320000" cy="15240000"/>
          </a:xfrm>
          <a:prstGeom prst="rect">
            <a:avLst/>
          </a:prstGeom>
          <a:noFill/>
        </p:spPr>
      </p:pic>
      <p:pic>
        <p:nvPicPr>
          <p:cNvPr id="14342" name="Picture 6" descr="C:\Documents and Settings\ASUS F5\Desktop\IMG_013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5588000" y="-4191000"/>
            <a:ext cx="20320000" cy="152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72605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447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FF0000"/>
                </a:solidFill>
              </a:rPr>
              <a:t>PĽÚCNE PARAZITY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b="1" dirty="0"/>
              <a:t>Pľúcne červy:</a:t>
            </a:r>
            <a:r>
              <a:rPr lang="sk-SK" dirty="0"/>
              <a:t> </a:t>
            </a:r>
            <a:r>
              <a:rPr lang="sk-SK" b="1" i="1" dirty="0" err="1"/>
              <a:t>Protostrongylus</a:t>
            </a:r>
            <a:r>
              <a:rPr lang="sk-SK" b="1" i="1" dirty="0"/>
              <a:t> </a:t>
            </a:r>
            <a:r>
              <a:rPr lang="sk-SK" b="1" i="1" dirty="0" err="1"/>
              <a:t>spp</a:t>
            </a:r>
            <a:r>
              <a:rPr lang="sk-SK" b="1" i="1" dirty="0"/>
              <a:t>., </a:t>
            </a:r>
            <a:r>
              <a:rPr lang="sk-SK" b="1" i="1" dirty="0" err="1"/>
              <a:t>Muellerius</a:t>
            </a:r>
            <a:r>
              <a:rPr lang="sk-SK" b="1" i="1" dirty="0"/>
              <a:t> </a:t>
            </a:r>
            <a:r>
              <a:rPr lang="sk-SK" b="1" i="1" dirty="0" err="1"/>
              <a:t>spp</a:t>
            </a:r>
            <a:r>
              <a:rPr lang="sk-SK" b="1" i="1" dirty="0"/>
              <a:t>. a </a:t>
            </a:r>
            <a:r>
              <a:rPr lang="sk-SK" b="1" i="1" dirty="0" err="1"/>
              <a:t>Dictyocaulus</a:t>
            </a:r>
            <a:r>
              <a:rPr lang="sk-SK" b="1" i="1" dirty="0"/>
              <a:t> </a:t>
            </a:r>
            <a:r>
              <a:rPr lang="sk-SK" b="1" i="1" dirty="0" err="1"/>
              <a:t>filaria</a:t>
            </a:r>
            <a:r>
              <a:rPr lang="sk-SK" dirty="0"/>
              <a:t> </a:t>
            </a:r>
          </a:p>
          <a:p>
            <a:r>
              <a:rPr lang="sk-SK" dirty="0"/>
              <a:t>spôsobujú väčšinou  akútnu alebo chronickú </a:t>
            </a:r>
            <a:r>
              <a:rPr lang="sk-SK" dirty="0" err="1"/>
              <a:t>bronchopneumóniu</a:t>
            </a:r>
            <a:r>
              <a:rPr lang="sk-SK" dirty="0"/>
              <a:t>, chudnutie a pokles úžitkovosti</a:t>
            </a:r>
          </a:p>
          <a:p>
            <a:r>
              <a:rPr lang="sk-SK" dirty="0"/>
              <a:t>poškodzujú pľúcny parenchým a vytvárajú podmienky na vznik sekundárnych ochorení napr. </a:t>
            </a:r>
            <a:r>
              <a:rPr lang="sk-SK" dirty="0" err="1"/>
              <a:t>pasteurelóz</a:t>
            </a:r>
            <a:r>
              <a:rPr lang="sk-SK" dirty="0"/>
              <a:t>, </a:t>
            </a:r>
            <a:r>
              <a:rPr lang="sk-SK" dirty="0" err="1"/>
              <a:t>stafylokokóz</a:t>
            </a:r>
            <a:r>
              <a:rPr lang="sk-SK" dirty="0"/>
              <a:t>, hemofílií, atď.,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534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0"/>
            <a:ext cx="9144000" cy="5143500"/>
          </a:xfrm>
          <a:prstGeom prst="rect">
            <a:avLst/>
          </a:prstGeom>
        </p:spPr>
      </p:pic>
      <p:sp>
        <p:nvSpPr>
          <p:cNvPr id="6" name="Zástupný symbol obsah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7880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0"/>
            <a:ext cx="9143999" cy="5143500"/>
          </a:xfrm>
        </p:spPr>
      </p:pic>
    </p:spTree>
    <p:extLst>
      <p:ext uri="{BB962C8B-B14F-4D97-AF65-F5344CB8AC3E}">
        <p14:creationId xmlns:p14="http://schemas.microsoft.com/office/powerpoint/2010/main" val="3576786822"/>
      </p:ext>
    </p:extLst>
  </p:cSld>
  <p:clrMapOvr>
    <a:masterClrMapping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FF0000"/>
                </a:solidFill>
              </a:rPr>
              <a:t>PEČEŇOVÉ PARAZITY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sk-SK" b="1" i="1" dirty="0" err="1"/>
              <a:t>Fasciolózu</a:t>
            </a:r>
            <a:r>
              <a:rPr lang="sk-SK" i="1" dirty="0"/>
              <a:t> </a:t>
            </a:r>
            <a:r>
              <a:rPr lang="sk-SK" dirty="0"/>
              <a:t>(</a:t>
            </a:r>
            <a:r>
              <a:rPr lang="sk-SK" dirty="0" err="1"/>
              <a:t>motoličnatosť</a:t>
            </a:r>
            <a:r>
              <a:rPr lang="sk-SK" dirty="0"/>
              <a:t>) spôsobuje </a:t>
            </a:r>
            <a:r>
              <a:rPr lang="sk-SK" b="1" i="1" dirty="0" err="1"/>
              <a:t>Fasciola</a:t>
            </a:r>
            <a:r>
              <a:rPr lang="sk-SK" b="1" i="1" dirty="0"/>
              <a:t> </a:t>
            </a:r>
            <a:r>
              <a:rPr lang="sk-SK" b="1" i="1" dirty="0" err="1"/>
              <a:t>hepatica</a:t>
            </a:r>
            <a:r>
              <a:rPr lang="sk-SK" b="1" i="1" dirty="0"/>
              <a:t> a </a:t>
            </a:r>
            <a:r>
              <a:rPr lang="sk-SK" b="1" i="1" dirty="0" err="1"/>
              <a:t>Fascioloides</a:t>
            </a:r>
            <a:r>
              <a:rPr lang="sk-SK" b="1" i="1" dirty="0"/>
              <a:t> </a:t>
            </a:r>
            <a:r>
              <a:rPr lang="sk-SK" b="1" i="1" dirty="0" err="1"/>
              <a:t>magna</a:t>
            </a:r>
            <a:r>
              <a:rPr lang="sk-SK" b="1" i="1" dirty="0"/>
              <a:t>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b="1" i="1" dirty="0"/>
              <a:t> </a:t>
            </a:r>
            <a:r>
              <a:rPr lang="sk-SK" dirty="0"/>
              <a:t>postihujú pečeň a žlčovody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 err="1"/>
              <a:t>medzihostiteľ</a:t>
            </a:r>
            <a:r>
              <a:rPr lang="sk-SK" dirty="0"/>
              <a:t> slimák viazaný na vodné prostredie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b="1" i="1" dirty="0" err="1"/>
              <a:t>Dicrocoelium</a:t>
            </a:r>
            <a:r>
              <a:rPr lang="sk-SK" b="1" i="1" dirty="0"/>
              <a:t> </a:t>
            </a:r>
            <a:r>
              <a:rPr lang="sk-SK" b="1" i="1" dirty="0" err="1"/>
              <a:t>dendriticum</a:t>
            </a:r>
            <a:r>
              <a:rPr lang="sk-SK" i="1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 err="1"/>
              <a:t>medzihostiteľ</a:t>
            </a:r>
            <a:r>
              <a:rPr lang="sk-SK" dirty="0"/>
              <a:t>    </a:t>
            </a:r>
            <a:r>
              <a:rPr lang="sk-SK" dirty="0" err="1"/>
              <a:t>suchozemskýh</a:t>
            </a:r>
            <a:r>
              <a:rPr lang="sk-SK" dirty="0"/>
              <a:t> slimák a mravce 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0818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Obrázok 3" descr="ovce kokc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" y="1"/>
            <a:ext cx="8128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239595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6739" name="Zástupný symbol obsahu 3" descr="ovce kokc7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8000" y="0"/>
            <a:ext cx="8128000" cy="6853238"/>
          </a:xfrm>
        </p:spPr>
      </p:pic>
    </p:spTree>
    <p:extLst>
      <p:ext uri="{BB962C8B-B14F-4D97-AF65-F5344CB8AC3E}">
        <p14:creationId xmlns:p14="http://schemas.microsoft.com/office/powerpoint/2010/main" val="35889308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FF0000"/>
                </a:solidFill>
              </a:rPr>
              <a:t>PÁSOMNICE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b="1" u="sng" dirty="0" err="1"/>
              <a:t>cysticerkóza</a:t>
            </a:r>
            <a:r>
              <a:rPr lang="sk-SK" b="1" u="sng" dirty="0"/>
              <a:t> (</a:t>
            </a:r>
            <a:r>
              <a:rPr lang="sk-SK" i="1" dirty="0" err="1"/>
              <a:t>Coenurus</a:t>
            </a:r>
            <a:r>
              <a:rPr lang="sk-SK" i="1" dirty="0"/>
              <a:t> </a:t>
            </a:r>
            <a:r>
              <a:rPr lang="sk-SK" i="1" dirty="0" err="1"/>
              <a:t>cerebralis</a:t>
            </a:r>
            <a:r>
              <a:rPr lang="sk-SK" i="1" dirty="0"/>
              <a:t>)</a:t>
            </a:r>
          </a:p>
          <a:p>
            <a:r>
              <a:rPr lang="sk-SK" b="1" u="sng" dirty="0"/>
              <a:t> </a:t>
            </a:r>
            <a:r>
              <a:rPr lang="sk-SK" b="1" u="sng" dirty="0" err="1"/>
              <a:t>cenuróza</a:t>
            </a:r>
            <a:r>
              <a:rPr lang="sk-SK" dirty="0"/>
              <a:t>(</a:t>
            </a:r>
            <a:r>
              <a:rPr lang="sk-SK" i="1" dirty="0" err="1"/>
              <a:t>Taenia</a:t>
            </a:r>
            <a:r>
              <a:rPr lang="sk-SK" i="1" dirty="0"/>
              <a:t> </a:t>
            </a:r>
            <a:r>
              <a:rPr lang="sk-SK" i="1" dirty="0" err="1"/>
              <a:t>hydatigena</a:t>
            </a:r>
            <a:r>
              <a:rPr lang="sk-SK" i="1" dirty="0"/>
              <a:t>, </a:t>
            </a:r>
            <a:r>
              <a:rPr lang="sk-SK" i="1" dirty="0" err="1"/>
              <a:t>Taenia</a:t>
            </a:r>
            <a:r>
              <a:rPr lang="sk-SK" i="1" dirty="0"/>
              <a:t> </a:t>
            </a:r>
            <a:r>
              <a:rPr lang="sk-SK" i="1" dirty="0" err="1"/>
              <a:t>multiceps</a:t>
            </a:r>
            <a:r>
              <a:rPr lang="sk-SK" i="1" dirty="0"/>
              <a:t>)</a:t>
            </a:r>
            <a:r>
              <a:rPr lang="sk-SK" dirty="0"/>
              <a:t> </a:t>
            </a:r>
          </a:p>
          <a:p>
            <a:r>
              <a:rPr lang="sk-SK" b="1" i="1" u="sng" dirty="0" err="1"/>
              <a:t>Moniezia</a:t>
            </a:r>
            <a:r>
              <a:rPr lang="sk-SK" b="1" i="1" u="sng" dirty="0"/>
              <a:t> </a:t>
            </a:r>
            <a:r>
              <a:rPr lang="sk-SK" b="1" i="1" u="sng" dirty="0" err="1"/>
              <a:t>expansa</a:t>
            </a:r>
            <a:r>
              <a:rPr lang="sk-SK" dirty="0"/>
              <a:t> </a:t>
            </a:r>
          </a:p>
          <a:p>
            <a:r>
              <a:rPr lang="sk-SK" dirty="0"/>
              <a:t>parazituje v tenkom čreve kozliat, jahniat.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/>
              <a:t>choroba sa prejavuje </a:t>
            </a:r>
            <a:r>
              <a:rPr lang="sk-SK" dirty="0" err="1"/>
              <a:t>enteritídou</a:t>
            </a:r>
            <a:r>
              <a:rPr lang="sk-SK" dirty="0"/>
              <a:t>, nervovými príznakmi, slabosťou.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 err="1"/>
              <a:t>medzihostiteľmi</a:t>
            </a:r>
            <a:r>
              <a:rPr lang="sk-SK" dirty="0"/>
              <a:t> pôdne roztoče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5708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1859" name="Zástupný symbol obsahu 3" descr="ovce moniez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8000" y="0"/>
            <a:ext cx="8128000" cy="6858000"/>
          </a:xfrm>
        </p:spPr>
      </p:pic>
    </p:spTree>
    <p:extLst>
      <p:ext uri="{BB962C8B-B14F-4D97-AF65-F5344CB8AC3E}">
        <p14:creationId xmlns:p14="http://schemas.microsoft.com/office/powerpoint/2010/main" val="101618958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883" name="Zástupný symbol obsahu 3" descr="ovce moniez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8000" y="0"/>
            <a:ext cx="8128000" cy="6858000"/>
          </a:xfrm>
        </p:spPr>
      </p:pic>
    </p:spTree>
    <p:extLst>
      <p:ext uri="{BB962C8B-B14F-4D97-AF65-F5344CB8AC3E}">
        <p14:creationId xmlns:p14="http://schemas.microsoft.com/office/powerpoint/2010/main" val="299929447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694303"/>
          </a:xfrm>
        </p:spPr>
        <p:txBody>
          <a:bodyPr>
            <a:noAutofit/>
          </a:bodyPr>
          <a:lstStyle/>
          <a:p>
            <a:pPr algn="ctr"/>
            <a:r>
              <a:rPr lang="sk-SK" sz="4400" b="1" dirty="0">
                <a:solidFill>
                  <a:srgbClr val="C00000"/>
                </a:solidFill>
              </a:rPr>
              <a:t>Zdravotné problémy v chove malých prežúvavcov vyžadujúce </a:t>
            </a:r>
            <a:br>
              <a:rPr lang="sk-SK" sz="4400" b="1" dirty="0">
                <a:solidFill>
                  <a:srgbClr val="C00000"/>
                </a:solidFill>
              </a:rPr>
            </a:br>
            <a:r>
              <a:rPr lang="sk-SK" sz="4400" b="1" dirty="0">
                <a:solidFill>
                  <a:srgbClr val="C00000"/>
                </a:solidFill>
              </a:rPr>
              <a:t>aktuálne riešenie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278082" y="1810935"/>
            <a:ext cx="7180118" cy="5047065"/>
          </a:xfrm>
        </p:spPr>
        <p:txBody>
          <a:bodyPr>
            <a:noAutofit/>
          </a:bodyPr>
          <a:lstStyle/>
          <a:p>
            <a:pPr algn="just"/>
            <a:r>
              <a:rPr lang="sk-SK" sz="2800" b="1" i="1" u="sng" dirty="0" err="1">
                <a:solidFill>
                  <a:srgbClr val="00B050"/>
                </a:solidFill>
              </a:rPr>
              <a:t>Paratuberkulóza</a:t>
            </a:r>
            <a:r>
              <a:rPr lang="sk-SK" sz="2800" b="1" i="1" u="sng" dirty="0">
                <a:solidFill>
                  <a:srgbClr val="00B050"/>
                </a:solidFill>
              </a:rPr>
              <a:t> !!!</a:t>
            </a:r>
          </a:p>
          <a:p>
            <a:pPr algn="just"/>
            <a:r>
              <a:rPr lang="sk-SK" sz="2800" b="1" i="1" u="sng" dirty="0" err="1">
                <a:solidFill>
                  <a:schemeClr val="accent4">
                    <a:lumMod val="50000"/>
                  </a:schemeClr>
                </a:solidFill>
              </a:rPr>
              <a:t>Meadi</a:t>
            </a:r>
            <a:r>
              <a:rPr lang="sk-SK" sz="2800" b="1" i="1" u="sng" dirty="0">
                <a:solidFill>
                  <a:schemeClr val="accent4">
                    <a:lumMod val="50000"/>
                  </a:schemeClr>
                </a:solidFill>
              </a:rPr>
              <a:t> –</a:t>
            </a:r>
            <a:r>
              <a:rPr lang="sk-SK" sz="2800" b="1" i="1" u="sng" dirty="0" err="1">
                <a:solidFill>
                  <a:schemeClr val="accent4">
                    <a:lumMod val="50000"/>
                  </a:schemeClr>
                </a:solidFill>
              </a:rPr>
              <a:t>Visna</a:t>
            </a:r>
            <a:r>
              <a:rPr lang="sk-SK" sz="2800" b="1" i="1" u="sng" dirty="0">
                <a:solidFill>
                  <a:schemeClr val="accent4">
                    <a:lumMod val="50000"/>
                  </a:schemeClr>
                </a:solidFill>
              </a:rPr>
              <a:t> !!!</a:t>
            </a:r>
          </a:p>
          <a:p>
            <a:pPr algn="just"/>
            <a:r>
              <a:rPr lang="sk-SK" sz="2800" dirty="0">
                <a:solidFill>
                  <a:schemeClr val="accent2">
                    <a:lumMod val="75000"/>
                  </a:schemeClr>
                </a:solidFill>
              </a:rPr>
              <a:t>Dodržiavanie chovateľských podmienok voči rezistencii na </a:t>
            </a:r>
            <a:r>
              <a:rPr lang="sk-SK" sz="2800" dirty="0" err="1">
                <a:solidFill>
                  <a:schemeClr val="accent2">
                    <a:lumMod val="75000"/>
                  </a:schemeClr>
                </a:solidFill>
              </a:rPr>
              <a:t>scrapie</a:t>
            </a:r>
            <a:r>
              <a:rPr lang="sk-SK" sz="2800" dirty="0">
                <a:solidFill>
                  <a:schemeClr val="accent2">
                    <a:lumMod val="75000"/>
                  </a:schemeClr>
                </a:solidFill>
              </a:rPr>
              <a:t> vrátane </a:t>
            </a:r>
            <a:r>
              <a:rPr lang="sk-SK" sz="2800" b="1" u="sng" dirty="0">
                <a:solidFill>
                  <a:schemeClr val="accent2">
                    <a:lumMod val="75000"/>
                  </a:schemeClr>
                </a:solidFill>
              </a:rPr>
              <a:t>identifikácie zvierat a registrácii chovov</a:t>
            </a:r>
          </a:p>
          <a:p>
            <a:pPr algn="just"/>
            <a:r>
              <a:rPr lang="sk-SK" sz="2800" dirty="0">
                <a:solidFill>
                  <a:srgbClr val="7030A0"/>
                </a:solidFill>
              </a:rPr>
              <a:t>Dodržiavať chovateľské a hygienické štandardy v chove oviec a kôz ,  včítane výroby a spracovania ovčích a kozích  produktov a výrobkov a ich pôvod </a:t>
            </a:r>
            <a:r>
              <a:rPr lang="sk-SK" sz="2800" u="sng" dirty="0">
                <a:solidFill>
                  <a:srgbClr val="7030A0"/>
                </a:solidFill>
              </a:rPr>
              <a:t>(</a:t>
            </a:r>
            <a:r>
              <a:rPr lang="sk-SK" sz="2800" u="sng" dirty="0" err="1">
                <a:solidFill>
                  <a:srgbClr val="7030A0"/>
                </a:solidFill>
              </a:rPr>
              <a:t>vystopovateňosť</a:t>
            </a:r>
            <a:r>
              <a:rPr lang="sk-SK" sz="2800" u="sng" dirty="0">
                <a:solidFill>
                  <a:srgbClr val="7030A0"/>
                </a:solidFill>
              </a:rPr>
              <a:t>)  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988840"/>
            <a:ext cx="1810081" cy="104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2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4931" name="Zástupný symbol obsahu 3" descr="ovce moniez6.JPG"/>
          <p:cNvPicPr>
            <a:picLocks noGrp="1" noChangeAspect="1"/>
          </p:cNvPicPr>
          <p:nvPr>
            <p:ph idx="1"/>
          </p:nvPr>
        </p:nvPicPr>
        <p:blipFill>
          <a:blip r:embed="rId2"/>
          <a:srcRect l="20052" t="14352" r="16145" b="12730"/>
          <a:stretch>
            <a:fillRect/>
          </a:stretch>
        </p:blipFill>
        <p:spPr>
          <a:xfrm>
            <a:off x="889000" y="0"/>
            <a:ext cx="7112000" cy="6858000"/>
          </a:xfrm>
        </p:spPr>
      </p:pic>
    </p:spTree>
    <p:extLst>
      <p:ext uri="{BB962C8B-B14F-4D97-AF65-F5344CB8AC3E}">
        <p14:creationId xmlns:p14="http://schemas.microsoft.com/office/powerpoint/2010/main" val="682555976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Moniezia OVCA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15536" cy="7254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7533021"/>
      </p:ext>
    </p:extLst>
  </p:cSld>
  <p:clrMapOvr>
    <a:masterClrMapping/>
  </p:clrMapOvr>
  <p:transition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C:\Documents and Settings\ASUS F5\My Documents\My Pictures\Obrázok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57882" y="-5286436"/>
            <a:ext cx="21812250" cy="16325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7160747"/>
      </p:ext>
    </p:extLst>
  </p:cSld>
  <p:clrMapOvr>
    <a:masterClrMapping/>
  </p:clrMapOvr>
  <p:transition>
    <p:strips dir="r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FF0000"/>
                </a:solidFill>
              </a:rPr>
              <a:t>SVRAB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61047"/>
          </a:xfrm>
        </p:spPr>
        <p:txBody>
          <a:bodyPr/>
          <a:lstStyle/>
          <a:p>
            <a:r>
              <a:rPr lang="sk-SK" b="1" i="1" dirty="0" err="1"/>
              <a:t>Psoroptes</a:t>
            </a:r>
            <a:r>
              <a:rPr lang="sk-SK" b="1" dirty="0"/>
              <a:t>, </a:t>
            </a:r>
            <a:r>
              <a:rPr lang="sk-SK" b="1" i="1" dirty="0" err="1"/>
              <a:t>Chorioptes</a:t>
            </a:r>
            <a:r>
              <a:rPr lang="sk-SK" b="1" dirty="0"/>
              <a:t>, </a:t>
            </a:r>
            <a:r>
              <a:rPr lang="sk-SK" b="1" i="1" dirty="0" err="1"/>
              <a:t>Sarcoptes</a:t>
            </a:r>
            <a:r>
              <a:rPr lang="sk-SK" b="1" dirty="0"/>
              <a:t>, </a:t>
            </a:r>
            <a:r>
              <a:rPr lang="sk-SK" b="1" i="1" dirty="0" err="1"/>
              <a:t>Demodex</a:t>
            </a:r>
            <a:r>
              <a:rPr lang="sk-SK" b="1" dirty="0"/>
              <a:t>.</a:t>
            </a:r>
          </a:p>
          <a:p>
            <a:r>
              <a:rPr lang="sk-SK" dirty="0"/>
              <a:t>chronické vysoko nákazlivé ochorenie oviec a kôz prejavujúce sa  dermatitídou, žltkastými mokvavými chrastami, vypadávaním vlny, resp. srsti,  silným </a:t>
            </a:r>
            <a:r>
              <a:rPr lang="sk-SK" dirty="0" err="1"/>
              <a:t>pruritom</a:t>
            </a:r>
            <a:r>
              <a:rPr lang="sk-SK" dirty="0"/>
              <a:t> a znížením hmotnosti 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2957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FF0000"/>
                </a:solidFill>
              </a:rPr>
              <a:t>EKTOPARAZITÓZY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b="1" dirty="0" err="1"/>
              <a:t>Estróza</a:t>
            </a:r>
            <a:r>
              <a:rPr lang="sk-SK" b="1" u="sng" dirty="0"/>
              <a:t> </a:t>
            </a:r>
            <a:r>
              <a:rPr lang="sk-SK" dirty="0"/>
              <a:t>je vyvolaná parazitovaním </a:t>
            </a:r>
            <a:r>
              <a:rPr lang="sk-SK" b="1" dirty="0"/>
              <a:t>lariev strečka (</a:t>
            </a:r>
            <a:r>
              <a:rPr lang="sk-SK" b="1" i="1" dirty="0" err="1"/>
              <a:t>Oestrus</a:t>
            </a:r>
            <a:r>
              <a:rPr lang="sk-SK" b="1" i="1" dirty="0"/>
              <a:t> </a:t>
            </a:r>
            <a:r>
              <a:rPr lang="sk-SK" b="1" i="1" dirty="0" err="1"/>
              <a:t>ovis</a:t>
            </a:r>
            <a:r>
              <a:rPr lang="sk-SK" b="1" dirty="0"/>
              <a:t>)</a:t>
            </a:r>
            <a:endParaRPr lang="sk-SK" b="1" u="sng" dirty="0"/>
          </a:p>
          <a:p>
            <a:r>
              <a:rPr lang="sk-SK" b="1" dirty="0" err="1"/>
              <a:t>Kliešte,komáre</a:t>
            </a:r>
            <a:r>
              <a:rPr lang="sk-SK" b="1" dirty="0"/>
              <a:t> muchy</a:t>
            </a:r>
            <a:endParaRPr lang="sk-SK" b="1" u="sng" dirty="0"/>
          </a:p>
          <a:p>
            <a:r>
              <a:rPr lang="sk-SK" b="1" dirty="0" err="1"/>
              <a:t>Myiázy</a:t>
            </a:r>
            <a:r>
              <a:rPr lang="sk-SK" dirty="0"/>
              <a:t> sú ochorenia </a:t>
            </a:r>
            <a:r>
              <a:rPr lang="sk-SK" b="1" dirty="0"/>
              <a:t>zapríčinené larvami múch, ich pôsobením na orgány alebo živé tkanivá </a:t>
            </a:r>
            <a:r>
              <a:rPr lang="sk-SK" b="1" dirty="0" err="1"/>
              <a:t>zvieratvčieho</a:t>
            </a:r>
            <a:endParaRPr lang="sk-SK" dirty="0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9967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D:\IMG_46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2212" y="-471488"/>
            <a:ext cx="9248423" cy="780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5250206"/>
      </p:ext>
    </p:extLst>
  </p:cSld>
  <p:clrMapOvr>
    <a:masterClrMapping/>
  </p:clrMapOvr>
  <p:transition>
    <p:newsflash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C:\Documents and Settings\ASUS F5\My Documents\DCIM\100CANON\IMG_02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22313" y="428604"/>
            <a:ext cx="7772400" cy="5340371"/>
          </a:xfrm>
        </p:spPr>
        <p:txBody>
          <a:bodyPr>
            <a:normAutofit/>
          </a:bodyPr>
          <a:lstStyle/>
          <a:p>
            <a:endParaRPr lang="sk-SK" sz="6000" dirty="0">
              <a:solidFill>
                <a:srgbClr val="FFFF00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78730849"/>
      </p:ext>
    </p:extLst>
  </p:cSld>
  <p:clrMapOvr>
    <a:masterClrMapping/>
  </p:clrMapOvr>
  <p:transition>
    <p:newsflash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373014"/>
          </a:xfrm>
        </p:spPr>
        <p:txBody>
          <a:bodyPr/>
          <a:lstStyle/>
          <a:p>
            <a:r>
              <a:rPr lang="sk-SK" b="1" dirty="0">
                <a:solidFill>
                  <a:srgbClr val="FF0000"/>
                </a:solidFill>
              </a:rPr>
              <a:t>PREVENCIA A TERAPIA PARAZITÓZ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/>
          <a:lstStyle/>
          <a:p>
            <a:r>
              <a:rPr lang="sk-SK" dirty="0"/>
              <a:t>pravidelná </a:t>
            </a:r>
            <a:r>
              <a:rPr lang="sk-SK" dirty="0" err="1"/>
              <a:t>dehelmintizácia</a:t>
            </a:r>
            <a:r>
              <a:rPr lang="sk-SK" dirty="0"/>
              <a:t> zvierat minimálne 2krát ročne, prípadne v indikovaných prípadoch viackrát</a:t>
            </a:r>
          </a:p>
          <a:p>
            <a:r>
              <a:rPr lang="sk-SK" dirty="0"/>
              <a:t>aplikácia účinných antiparazitík (</a:t>
            </a:r>
            <a:r>
              <a:rPr lang="sk-SK" dirty="0" err="1"/>
              <a:t>koprologické</a:t>
            </a:r>
            <a:r>
              <a:rPr lang="sk-SK" dirty="0"/>
              <a:t> vyšetrenia trusu, striedanie antiparazitík, biologické pokusy pred aplikáciou)</a:t>
            </a:r>
          </a:p>
          <a:p>
            <a:r>
              <a:rPr lang="sk-SK" dirty="0"/>
              <a:t>plnohodnotná výživa zvierat, dodržiavanie </a:t>
            </a:r>
            <a:r>
              <a:rPr lang="sk-SK" dirty="0" err="1"/>
              <a:t>zoohygienyckých</a:t>
            </a:r>
            <a:r>
              <a:rPr lang="sk-SK" dirty="0"/>
              <a:t> podmienok  chovu, striedanie pasienkov, atď.   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5809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>
          <a:xfrm>
            <a:off x="1283031" y="1110739"/>
            <a:ext cx="7393306" cy="3516539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</a:t>
            </a:r>
            <a:r>
              <a:rPr kumimoji="0" lang="sk-SK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Arial" panose="020B0604020202020204" pitchFamily="34" charset="0"/>
              </a:rPr>
              <a:t>Genotypizácia oviec na Slovensku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2" y="4692466"/>
            <a:ext cx="3075315" cy="224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6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908720"/>
            <a:ext cx="7543800" cy="1450757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defRPr/>
            </a:pPr>
            <a:r>
              <a:rPr lang="sk-SK" sz="4400" b="1" spc="0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Cieľom chovateľského programu je selektovať plemenné ovce </a:t>
            </a:r>
            <a:br>
              <a:rPr lang="sk-SK" sz="4400" b="1" spc="0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</a:br>
            <a:endParaRPr lang="sk-SK" sz="80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84684" y="2132856"/>
            <a:ext cx="8229600" cy="4525963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k-SK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ktoré sú domáceho pôvodu alebo tvoria významnú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  </a:t>
            </a:r>
            <a:r>
              <a:rPr lang="sk-SK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populáciu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sk-SK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na území SR  na </a:t>
            </a:r>
            <a:r>
              <a:rPr lang="sk-SK" sz="2400" u="sng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rezistenciu voči </a:t>
            </a:r>
            <a:r>
              <a:rPr lang="sk-SK" sz="2400" u="sng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scrapie</a:t>
            </a:r>
            <a:endParaRPr lang="sk-SK" sz="2400" u="sng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sk-SK" sz="2400" u="sng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lvl="0" indent="-28575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k-SK" sz="2400" dirty="0">
                <a:solidFill>
                  <a:srgbClr val="C00000"/>
                </a:solidFill>
                <a:cs typeface="Arial" panose="020B0604020202020204" pitchFamily="34" charset="0"/>
              </a:rPr>
              <a:t>do chovateľského programu sa zaraďujú chovy so zvieratami s vysokou genetickou hodnotou: šľachtiteľské a  rozmnožovacie chovy </a:t>
            </a:r>
          </a:p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sk-SK" sz="2400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k-SK" sz="2400" u="sng" dirty="0">
                <a:solidFill>
                  <a:srgbClr val="002060"/>
                </a:solidFill>
                <a:cs typeface="Arial" panose="020B0604020202020204" pitchFamily="34" charset="0"/>
              </a:rPr>
              <a:t>cieľom selekcie na základe </a:t>
            </a:r>
            <a:r>
              <a:rPr lang="sk-SK" sz="2400" u="sng" dirty="0" err="1">
                <a:solidFill>
                  <a:srgbClr val="002060"/>
                </a:solidFill>
                <a:cs typeface="Arial" panose="020B0604020202020204" pitchFamily="34" charset="0"/>
              </a:rPr>
              <a:t>genotypizácie</a:t>
            </a:r>
            <a:r>
              <a:rPr lang="sk-SK" sz="2400" u="sng" dirty="0">
                <a:solidFill>
                  <a:srgbClr val="002060"/>
                </a:solidFill>
                <a:cs typeface="Arial" panose="020B0604020202020204" pitchFamily="34" charset="0"/>
              </a:rPr>
              <a:t> je postupne fixovať </a:t>
            </a:r>
            <a:r>
              <a:rPr lang="sk-SK" sz="2400" u="sng" dirty="0" err="1">
                <a:solidFill>
                  <a:srgbClr val="002060"/>
                </a:solidFill>
                <a:cs typeface="Arial" panose="020B0604020202020204" pitchFamily="34" charset="0"/>
              </a:rPr>
              <a:t>alelu</a:t>
            </a:r>
            <a:r>
              <a:rPr lang="sk-SK" sz="2400" u="sng" dirty="0">
                <a:solidFill>
                  <a:srgbClr val="002060"/>
                </a:solidFill>
                <a:cs typeface="Arial" panose="020B0604020202020204" pitchFamily="34" charset="0"/>
              </a:rPr>
              <a:t> ARR u všetkých plemien chovaných v SR.</a:t>
            </a:r>
          </a:p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sk-SK" b="1" u="sng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592712"/>
            <a:ext cx="1967436" cy="123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3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555576"/>
          </a:xfrm>
        </p:spPr>
        <p:txBody>
          <a:bodyPr/>
          <a:lstStyle/>
          <a:p>
            <a:r>
              <a:rPr lang="sk-SK" b="1" dirty="0">
                <a:solidFill>
                  <a:srgbClr val="FF0000"/>
                </a:solidFill>
              </a:rPr>
              <a:t>IDENTIFIKÁCIA A REGISTRÁCIA OVIEC A KOZ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683568" y="1988840"/>
            <a:ext cx="8229600" cy="4464496"/>
          </a:xfrm>
        </p:spPr>
        <p:txBody>
          <a:bodyPr/>
          <a:lstStyle/>
          <a:p>
            <a:r>
              <a:rPr lang="sk-SK" i="1" dirty="0"/>
              <a:t>povinnosť  záväzná na základe európskej a národnej legislatívy, napr. nariadenie (ES)  č.21/20024, nariadenie európskeho Parlamentu a Rady (EÚ) 2016/429, vyhláška MPRV SR č. 18/2012, atď.</a:t>
            </a:r>
          </a:p>
          <a:p>
            <a:r>
              <a:rPr lang="sk-SK" i="1" u="sng" dirty="0">
                <a:solidFill>
                  <a:srgbClr val="A84400"/>
                </a:solidFill>
              </a:rPr>
              <a:t>možnosť </a:t>
            </a:r>
            <a:r>
              <a:rPr lang="sk-SK" i="1" u="sng" dirty="0" err="1">
                <a:solidFill>
                  <a:srgbClr val="A84400"/>
                </a:solidFill>
              </a:rPr>
              <a:t>doregistrovania</a:t>
            </a:r>
            <a:r>
              <a:rPr lang="sk-SK" i="1" u="sng" dirty="0">
                <a:solidFill>
                  <a:srgbClr val="A84400"/>
                </a:solidFill>
              </a:rPr>
              <a:t> zvierat, napr. staršie, bez pôvodu...- kódy 21,22,23,24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7924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>
          <a:xfrm>
            <a:off x="1201479" y="2371059"/>
            <a:ext cx="7306524" cy="3270371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434AC-F59E-4EA2-B8DB-8C9399FB04AA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-324545" y="0"/>
            <a:ext cx="9918139" cy="2079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 </a:t>
            </a:r>
            <a:r>
              <a:rPr lang="sk-SK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obdobie 18 rokov bolo spolu </a:t>
            </a:r>
            <a:r>
              <a:rPr lang="sk-SK" sz="3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genotypizovaných</a:t>
            </a:r>
            <a:r>
              <a:rPr lang="sk-SK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sk-SK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SR 65 235 ks oviec od roku 2004</a:t>
            </a:r>
            <a:r>
              <a:rPr lang="sk-SK" altLang="sk-SK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31.12.2021</a:t>
            </a: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sk-SK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225618"/>
              </p:ext>
            </p:extLst>
          </p:nvPr>
        </p:nvGraphicFramePr>
        <p:xfrm>
          <a:off x="180000" y="1296000"/>
          <a:ext cx="8640000" cy="54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6294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>
          <a:xfrm>
            <a:off x="1201479" y="2371059"/>
            <a:ext cx="7306524" cy="3270371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61794" y="1876"/>
            <a:ext cx="8784411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sk-SK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 18 rokov v rámci chovateľského programu bolo </a:t>
            </a:r>
            <a:r>
              <a:rPr lang="sk-SK" sz="2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genotypizovaných</a:t>
            </a:r>
            <a:r>
              <a:rPr lang="sk-SK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SR 52 486 ks </a:t>
            </a: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oviec</a:t>
            </a:r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535445"/>
              </p:ext>
            </p:extLst>
          </p:nvPr>
        </p:nvGraphicFramePr>
        <p:xfrm>
          <a:off x="180000" y="1296000"/>
          <a:ext cx="8640000" cy="54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21389216"/>
      </p:ext>
    </p:extLst>
  </p:cSld>
  <p:clrMapOvr>
    <a:masterClrMapping/>
  </p:clrMapOvr>
  <p:transition spd="slow"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1079863" y="1606731"/>
            <a:ext cx="72023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157017" y="73891"/>
            <a:ext cx="88964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Infikované chovy scrapie od roku 2003 – 31.12.2020 vyhodnotenie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12 749 ks </a:t>
            </a:r>
            <a:r>
              <a:rPr kumimoji="0" lang="sk-SK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genotypizovaných</a:t>
            </a: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oviec – počet a distribúcia ich genotypov</a:t>
            </a:r>
            <a:endParaRPr kumimoji="0" lang="sk-SK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 noGrp="1"/>
          </p:cNvGraphicFramePr>
          <p:nvPr/>
        </p:nvGraphicFramePr>
        <p:xfrm>
          <a:off x="285264" y="1196752"/>
          <a:ext cx="8640000" cy="55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72109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21196" y="116632"/>
            <a:ext cx="8229600" cy="1143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Genotyp u všetkých oviec u ktorých bola diagnostikovaná scrapie v SR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" name="Zástupný objekt pre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880983"/>
              </p:ext>
            </p:extLst>
          </p:nvPr>
        </p:nvGraphicFramePr>
        <p:xfrm>
          <a:off x="180000" y="1296000"/>
          <a:ext cx="8856000" cy="543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916746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544945" y="92365"/>
            <a:ext cx="80383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Genotyp u všetkých oviec u ktorých bola diagnostikovaná scrapie v SR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025236" y="92364"/>
            <a:ext cx="7381206" cy="1544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0D70A110-306C-4F8C-90D9-6BD391C9F4D9}"/>
              </a:ext>
            </a:extLst>
          </p:cNvPr>
          <p:cNvSpPr txBox="1"/>
          <p:nvPr/>
        </p:nvSpPr>
        <p:spPr>
          <a:xfrm>
            <a:off x="107504" y="6028899"/>
            <a:ext cx="8298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* </a:t>
            </a: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atypická forma scrapie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** klasická aj atypická forma </a:t>
            </a:r>
            <a:r>
              <a:rPr kumimoji="0" lang="sk-SK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scrapie</a:t>
            </a:r>
            <a:endParaRPr kumimoji="0" lang="sk-SK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k-SK" sz="1400" dirty="0">
                <a:solidFill>
                  <a:prstClr val="black"/>
                </a:solidFill>
                <a:latin typeface="+mj-lt"/>
                <a:cs typeface="Arial" charset="0"/>
              </a:rPr>
              <a:t>Pozitívnych bolo celkovo 190 vzoriek, ale 2 vzorky nebolo možné </a:t>
            </a:r>
            <a:r>
              <a:rPr lang="sk-SK" sz="1400" dirty="0" err="1">
                <a:solidFill>
                  <a:prstClr val="black"/>
                </a:solidFill>
                <a:latin typeface="+mj-lt"/>
                <a:cs typeface="Arial" charset="0"/>
              </a:rPr>
              <a:t>genotypizovať</a:t>
            </a:r>
            <a:r>
              <a:rPr lang="sk-SK" sz="1400" dirty="0">
                <a:solidFill>
                  <a:prstClr val="black"/>
                </a:solidFill>
                <a:latin typeface="+mj-lt"/>
                <a:cs typeface="Arial" charset="0"/>
              </a:rPr>
              <a:t> </a:t>
            </a:r>
          </a:p>
        </p:txBody>
      </p:sp>
      <p:graphicFrame>
        <p:nvGraphicFramePr>
          <p:cNvPr id="2" name="Tabuľka 1">
            <a:extLst>
              <a:ext uri="{FF2B5EF4-FFF2-40B4-BE49-F238E27FC236}">
                <a16:creationId xmlns:a16="http://schemas.microsoft.com/office/drawing/2014/main" id="{C48767AB-6677-48F4-9A1A-ECDC4CC88D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713764"/>
              </p:ext>
            </p:extLst>
          </p:nvPr>
        </p:nvGraphicFramePr>
        <p:xfrm>
          <a:off x="370800" y="1404000"/>
          <a:ext cx="8211600" cy="4493901"/>
        </p:xfrm>
        <a:graphic>
          <a:graphicData uri="http://schemas.openxmlformats.org/drawingml/2006/table">
            <a:tbl>
              <a:tblPr/>
              <a:tblGrid>
                <a:gridCol w="1946260">
                  <a:extLst>
                    <a:ext uri="{9D8B030D-6E8A-4147-A177-3AD203B41FA5}">
                      <a16:colId xmlns:a16="http://schemas.microsoft.com/office/drawing/2014/main" val="1223670944"/>
                    </a:ext>
                  </a:extLst>
                </a:gridCol>
                <a:gridCol w="1892910">
                  <a:extLst>
                    <a:ext uri="{9D8B030D-6E8A-4147-A177-3AD203B41FA5}">
                      <a16:colId xmlns:a16="http://schemas.microsoft.com/office/drawing/2014/main" val="117804177"/>
                    </a:ext>
                  </a:extLst>
                </a:gridCol>
                <a:gridCol w="1279743">
                  <a:extLst>
                    <a:ext uri="{9D8B030D-6E8A-4147-A177-3AD203B41FA5}">
                      <a16:colId xmlns:a16="http://schemas.microsoft.com/office/drawing/2014/main" val="3268445409"/>
                    </a:ext>
                  </a:extLst>
                </a:gridCol>
                <a:gridCol w="3092687">
                  <a:extLst>
                    <a:ext uri="{9D8B030D-6E8A-4147-A177-3AD203B41FA5}">
                      <a16:colId xmlns:a16="http://schemas.microsoft.com/office/drawing/2014/main" val="776766285"/>
                    </a:ext>
                  </a:extLst>
                </a:gridCol>
              </a:tblGrid>
              <a:tr h="38302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Risk </a:t>
                      </a:r>
                      <a:r>
                        <a:rPr lang="sk-SK" sz="18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group</a:t>
                      </a:r>
                      <a:endParaRPr lang="sk-SK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Genotyp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sz="1800" b="1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Cases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(%)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704872"/>
                  </a:ext>
                </a:extLst>
              </a:tr>
              <a:tr h="38302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ARR/ARR*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4,3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427007"/>
                  </a:ext>
                </a:extLst>
              </a:tr>
              <a:tr h="383021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II.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ARR/AHQ*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8,0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288430"/>
                  </a:ext>
                </a:extLst>
              </a:tr>
              <a:tr h="383021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ARR/ARQ**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5,9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762544"/>
                  </a:ext>
                </a:extLst>
              </a:tr>
              <a:tr h="383021">
                <a:tc row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III.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ARQ/AHQ*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5,3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4042"/>
                  </a:ext>
                </a:extLst>
              </a:tr>
              <a:tr h="383021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AHQ/AHQ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489143"/>
                  </a:ext>
                </a:extLst>
              </a:tr>
              <a:tr h="383021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ARQ/ARH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842089"/>
                  </a:ext>
                </a:extLst>
              </a:tr>
              <a:tr h="38302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III.*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ARQ/ARQ**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52,7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620960"/>
                  </a:ext>
                </a:extLst>
              </a:tr>
              <a:tr h="383021">
                <a:tc row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V.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ARH/VRQ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1,6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851154"/>
                  </a:ext>
                </a:extLst>
              </a:tr>
              <a:tr h="383021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ARQ/VRQ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16,0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801133"/>
                  </a:ext>
                </a:extLst>
              </a:tr>
              <a:tr h="383021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VRQ/VRQ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1,1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180228"/>
                  </a:ext>
                </a:extLst>
              </a:tr>
              <a:tr h="272372"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188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6505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5503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3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8" name="AutoShape 5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9" name="AutoShape 7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132570" y="284128"/>
            <a:ext cx="86214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Diagnostikované prípady TSE - scrapie u oviec </a:t>
            </a: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od roku 2003 - do </a:t>
            </a: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31.12. 2021 </a:t>
            </a: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v SR</a:t>
            </a:r>
            <a:endParaRPr kumimoji="0" lang="sk-SK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155575" y="1700808"/>
            <a:ext cx="8280920" cy="4768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 charset="0"/>
              </a:rPr>
              <a:t>Od roku 2003 - do </a:t>
            </a: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31.12. 2021 </a:t>
            </a: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bolo v SR spolu diagnostikovaných 190 prípadov scrapie, z toho bolo:</a:t>
            </a:r>
          </a:p>
          <a:p>
            <a:pPr marL="0" marR="0" lvl="0" indent="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130 prípadov klasickej formy scrapie a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sz="2400" b="1" noProof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</a:t>
            </a: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prípadov atypickej scrapie.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Všetky podrobné informácie v súvislosti s potvrdenými 190 prípadmi scrapie v SR sú zverejnené na web. stránke ŠVPS SR a sú priebežne aktualizované.</a:t>
            </a:r>
          </a:p>
          <a:p>
            <a:pPr marR="0" lvl="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SR nebol historicky diagnostikovaný žiadny prípad </a:t>
            </a:r>
            <a:r>
              <a:rPr kumimoji="0" lang="sk-SK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scrapie</a:t>
            </a: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k-SK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kôz.</a:t>
            </a:r>
          </a:p>
        </p:txBody>
      </p:sp>
      <p:pic>
        <p:nvPicPr>
          <p:cNvPr id="6146" name="Picture 2" descr="https://www.beruska8.cz/zviratkadomaci/beranci2/1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16818"/>
            <a:ext cx="2808312" cy="156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8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3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8" name="AutoShape 5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9" name="AutoShape 7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657725" y="330926"/>
            <a:ext cx="76154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Šľachtiteľské, rozmnožovacie a úžitkové chovy oviec a kôz</a:t>
            </a:r>
            <a:endParaRPr kumimoji="0" lang="sk-SK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633680" y="1844824"/>
            <a:ext cx="776438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v ŠCH a RCH je výskyt klasickej scrapie minimálny  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vo väčšine prípadov sú diagnostikované prípady v úžitkových chovoch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pre úžitkové chovy platí povinnosť používať len barany, ktoré spĺňajú kritériá genetickej rezistencie voči klasickej scrapie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zo ŠCH a RCH sa baranmi ani v jednom prípade do úžitkových chovov nepreniesla klasická scrapie</a:t>
            </a:r>
            <a:endParaRPr kumimoji="0" lang="sk-SK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7170" name="Picture 2" descr="https://www.beruska8.cz/zviratkadomaci/beranci2/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75897"/>
            <a:ext cx="1948186" cy="183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56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3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8" name="AutoShape 5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9" name="AutoShape 7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635725" y="287385"/>
            <a:ext cx="7637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Diagnostikované prípady TSE - scrapie u oviec v roku</a:t>
            </a:r>
            <a:r>
              <a:rPr kumimoji="0" lang="sk-SK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 </a:t>
            </a: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2021 v SR</a:t>
            </a:r>
            <a:endParaRPr kumimoji="0" lang="sk-SK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67" y="1487714"/>
            <a:ext cx="8037165" cy="5293047"/>
          </a:xfrm>
        </p:spPr>
      </p:pic>
    </p:spTree>
    <p:extLst>
      <p:ext uri="{BB962C8B-B14F-4D97-AF65-F5344CB8AC3E}">
        <p14:creationId xmlns:p14="http://schemas.microsoft.com/office/powerpoint/2010/main" val="149057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3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8" name="AutoShape 5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9" name="AutoShape 7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635725" y="287385"/>
            <a:ext cx="7637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Diagnostikované prípady TSE - scrapie u oviec v </a:t>
            </a:r>
            <a:r>
              <a:rPr lang="sk-SK" sz="3600" b="1" dirty="0">
                <a:solidFill>
                  <a:srgbClr val="C00000"/>
                </a:solidFill>
                <a:latin typeface="Calibri"/>
                <a:cs typeface="Tahoma" pitchFamily="34" charset="0"/>
              </a:rPr>
              <a:t>roku </a:t>
            </a: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2020 v SR</a:t>
            </a:r>
            <a:endParaRPr kumimoji="0" lang="sk-SK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4"/>
          <a:stretch/>
        </p:blipFill>
        <p:spPr>
          <a:xfrm>
            <a:off x="137115" y="1487714"/>
            <a:ext cx="8755365" cy="5283195"/>
          </a:xfrm>
        </p:spPr>
      </p:pic>
    </p:spTree>
    <p:extLst>
      <p:ext uri="{BB962C8B-B14F-4D97-AF65-F5344CB8AC3E}">
        <p14:creationId xmlns:p14="http://schemas.microsoft.com/office/powerpoint/2010/main" val="316161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3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8" name="AutoShape 5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9" name="AutoShape 7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graphicFrame>
        <p:nvGraphicFramePr>
          <p:cNvPr id="3" name="Tabuľ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661618"/>
              </p:ext>
            </p:extLst>
          </p:nvPr>
        </p:nvGraphicFramePr>
        <p:xfrm>
          <a:off x="67060" y="3573016"/>
          <a:ext cx="9041444" cy="211640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34477">
                  <a:extLst>
                    <a:ext uri="{9D8B030D-6E8A-4147-A177-3AD203B41FA5}">
                      <a16:colId xmlns:a16="http://schemas.microsoft.com/office/drawing/2014/main" val="1378695192"/>
                    </a:ext>
                  </a:extLst>
                </a:gridCol>
                <a:gridCol w="362259">
                  <a:extLst>
                    <a:ext uri="{9D8B030D-6E8A-4147-A177-3AD203B41FA5}">
                      <a16:colId xmlns:a16="http://schemas.microsoft.com/office/drawing/2014/main" val="573315873"/>
                    </a:ext>
                  </a:extLst>
                </a:gridCol>
                <a:gridCol w="362259">
                  <a:extLst>
                    <a:ext uri="{9D8B030D-6E8A-4147-A177-3AD203B41FA5}">
                      <a16:colId xmlns:a16="http://schemas.microsoft.com/office/drawing/2014/main" val="1197721297"/>
                    </a:ext>
                  </a:extLst>
                </a:gridCol>
                <a:gridCol w="579616">
                  <a:extLst>
                    <a:ext uri="{9D8B030D-6E8A-4147-A177-3AD203B41FA5}">
                      <a16:colId xmlns:a16="http://schemas.microsoft.com/office/drawing/2014/main" val="667670962"/>
                    </a:ext>
                  </a:extLst>
                </a:gridCol>
                <a:gridCol w="362259">
                  <a:extLst>
                    <a:ext uri="{9D8B030D-6E8A-4147-A177-3AD203B41FA5}">
                      <a16:colId xmlns:a16="http://schemas.microsoft.com/office/drawing/2014/main" val="893610467"/>
                    </a:ext>
                  </a:extLst>
                </a:gridCol>
                <a:gridCol w="362259">
                  <a:extLst>
                    <a:ext uri="{9D8B030D-6E8A-4147-A177-3AD203B41FA5}">
                      <a16:colId xmlns:a16="http://schemas.microsoft.com/office/drawing/2014/main" val="2108060867"/>
                    </a:ext>
                  </a:extLst>
                </a:gridCol>
                <a:gridCol w="362259">
                  <a:extLst>
                    <a:ext uri="{9D8B030D-6E8A-4147-A177-3AD203B41FA5}">
                      <a16:colId xmlns:a16="http://schemas.microsoft.com/office/drawing/2014/main" val="1133674749"/>
                    </a:ext>
                  </a:extLst>
                </a:gridCol>
                <a:gridCol w="376640">
                  <a:extLst>
                    <a:ext uri="{9D8B030D-6E8A-4147-A177-3AD203B41FA5}">
                      <a16:colId xmlns:a16="http://schemas.microsoft.com/office/drawing/2014/main" val="3413588724"/>
                    </a:ext>
                  </a:extLst>
                </a:gridCol>
                <a:gridCol w="513283">
                  <a:extLst>
                    <a:ext uri="{9D8B030D-6E8A-4147-A177-3AD203B41FA5}">
                      <a16:colId xmlns:a16="http://schemas.microsoft.com/office/drawing/2014/main" val="1753017961"/>
                    </a:ext>
                  </a:extLst>
                </a:gridCol>
                <a:gridCol w="513283">
                  <a:extLst>
                    <a:ext uri="{9D8B030D-6E8A-4147-A177-3AD203B41FA5}">
                      <a16:colId xmlns:a16="http://schemas.microsoft.com/office/drawing/2014/main" val="1906750785"/>
                    </a:ext>
                  </a:extLst>
                </a:gridCol>
                <a:gridCol w="511479">
                  <a:extLst>
                    <a:ext uri="{9D8B030D-6E8A-4147-A177-3AD203B41FA5}">
                      <a16:colId xmlns:a16="http://schemas.microsoft.com/office/drawing/2014/main" val="935939462"/>
                    </a:ext>
                  </a:extLst>
                </a:gridCol>
                <a:gridCol w="441760">
                  <a:extLst>
                    <a:ext uri="{9D8B030D-6E8A-4147-A177-3AD203B41FA5}">
                      <a16:colId xmlns:a16="http://schemas.microsoft.com/office/drawing/2014/main" val="2229789926"/>
                    </a:ext>
                  </a:extLst>
                </a:gridCol>
                <a:gridCol w="366631">
                  <a:extLst>
                    <a:ext uri="{9D8B030D-6E8A-4147-A177-3AD203B41FA5}">
                      <a16:colId xmlns:a16="http://schemas.microsoft.com/office/drawing/2014/main" val="2553286326"/>
                    </a:ext>
                  </a:extLst>
                </a:gridCol>
                <a:gridCol w="366631">
                  <a:extLst>
                    <a:ext uri="{9D8B030D-6E8A-4147-A177-3AD203B41FA5}">
                      <a16:colId xmlns:a16="http://schemas.microsoft.com/office/drawing/2014/main" val="2456302404"/>
                    </a:ext>
                  </a:extLst>
                </a:gridCol>
                <a:gridCol w="366631">
                  <a:extLst>
                    <a:ext uri="{9D8B030D-6E8A-4147-A177-3AD203B41FA5}">
                      <a16:colId xmlns:a16="http://schemas.microsoft.com/office/drawing/2014/main" val="2222000405"/>
                    </a:ext>
                  </a:extLst>
                </a:gridCol>
                <a:gridCol w="411446">
                  <a:extLst>
                    <a:ext uri="{9D8B030D-6E8A-4147-A177-3AD203B41FA5}">
                      <a16:colId xmlns:a16="http://schemas.microsoft.com/office/drawing/2014/main" val="2184965909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76869468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48767586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1812747589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4536974"/>
                    </a:ext>
                  </a:extLst>
                </a:gridCol>
              </a:tblGrid>
              <a:tr h="360040">
                <a:tc gridSpan="2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Rok</a:t>
                      </a:r>
                      <a:endParaRPr lang="sk-SK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450998"/>
                  </a:ext>
                </a:extLst>
              </a:tr>
              <a:tr h="8032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</a:t>
                      </a:r>
                      <a:endParaRPr lang="sk-SK" sz="1400" b="1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B7BE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2004</a:t>
                      </a:r>
                      <a:endParaRPr lang="sk-SK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B7BE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2005</a:t>
                      </a:r>
                      <a:endParaRPr lang="sk-SK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B7BE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2006</a:t>
                      </a:r>
                      <a:endParaRPr lang="sk-SK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B7BE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2007</a:t>
                      </a:r>
                      <a:endParaRPr lang="sk-SK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B7BE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sk-SK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B7BE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sk-SK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B7BE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sk-SK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B7BE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sk-SK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B7BE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sk-SK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B7BE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sk-SK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B7BE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sk-SK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B7BE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sk-SK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B7BE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sk-SK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B7BE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sk-SK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B7BE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B7BE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sk-SK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8580" marR="68580" marT="0" marB="0" vert="vert270" anchor="ctr">
                    <a:solidFill>
                      <a:srgbClr val="B7BE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2020</a:t>
                      </a:r>
                    </a:p>
                  </a:txBody>
                  <a:tcPr marL="68580" marR="68580" marT="0" marB="0" vert="vert270" anchor="ctr">
                    <a:solidFill>
                      <a:srgbClr val="B7BE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8580" marR="68580" marT="0" marB="0" vert="vert270" anchor="ctr">
                    <a:solidFill>
                      <a:srgbClr val="B7BE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Spolu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9208651"/>
                  </a:ext>
                </a:extLst>
              </a:tr>
              <a:tr h="9531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9/1*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2/3*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6/4*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0/3*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0/4*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6/4*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3/3*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10/5*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15/5*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0/</a:t>
                      </a:r>
                      <a:r>
                        <a:rPr lang="sk-SK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0/</a:t>
                      </a:r>
                      <a:r>
                        <a:rPr lang="sk-SK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0/5*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0/12*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130/</a:t>
                      </a:r>
                      <a:r>
                        <a:rPr lang="sk-SK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97930209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5575" y="6175176"/>
            <a:ext cx="39441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sk-SK" altLang="sk-SK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charset="0"/>
              </a:rPr>
              <a:t>*</a:t>
            </a:r>
            <a:r>
              <a:rPr kumimoji="0" lang="sk-SK" altLang="sk-SK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atypická </a:t>
            </a:r>
            <a:r>
              <a:rPr kumimoji="0" lang="sk-SK" altLang="sk-SK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scrapie</a:t>
            </a:r>
            <a:endParaRPr kumimoji="0" lang="sk-SK" altLang="sk-SK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456277" y="332656"/>
            <a:ext cx="8186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lang="sk-SK" altLang="sk-SK" sz="3600" b="1" dirty="0">
                <a:solidFill>
                  <a:srgbClr val="C00000"/>
                </a:solidFill>
                <a:latin typeface="Calibri"/>
                <a:cs typeface="Tahoma" pitchFamily="34" charset="0"/>
              </a:rPr>
              <a:t>Počet diagnostikovaných prípadov scrapie </a:t>
            </a:r>
            <a:r>
              <a:rPr lang="sk-SK" sz="3600" b="1" dirty="0">
                <a:solidFill>
                  <a:srgbClr val="C00000"/>
                </a:solidFill>
                <a:latin typeface="Calibri"/>
                <a:cs typeface="Tahoma" pitchFamily="34" charset="0"/>
              </a:rPr>
              <a:t>od roku 2003 - do 31.12. 2021 </a:t>
            </a:r>
            <a:r>
              <a:rPr lang="sk-SK" altLang="sk-SK" sz="3600" b="1" dirty="0">
                <a:solidFill>
                  <a:srgbClr val="C00000"/>
                </a:solidFill>
                <a:latin typeface="Calibri"/>
                <a:cs typeface="Tahoma" pitchFamily="34" charset="0"/>
              </a:rPr>
              <a:t>u oviec v SR</a:t>
            </a:r>
          </a:p>
        </p:txBody>
      </p:sp>
      <p:pic>
        <p:nvPicPr>
          <p:cNvPr id="21506" name="Picture 2" descr="https://www.beruska8.cz/zviratkadomaci/beranci2/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944" y="1916832"/>
            <a:ext cx="1313706" cy="142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56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FF0000"/>
                </a:solidFill>
              </a:rPr>
              <a:t>IDENTIFIKÁCIA A REGISTRÁCIA OVIEC A KOZ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092675"/>
          </a:xfrm>
        </p:spPr>
        <p:txBody>
          <a:bodyPr/>
          <a:lstStyle/>
          <a:p>
            <a:r>
              <a:rPr lang="sk-SK" i="1" dirty="0"/>
              <a:t>prístup chovateľov rozdielny (zastaviť nelegálne presuny zvierat hlavne importy zo zahraničia a medzi chovateľmi, čierna plemenitba, nekontrolovaný prenos chorôb, genetických porúch)</a:t>
            </a:r>
          </a:p>
          <a:p>
            <a:r>
              <a:rPr lang="sk-SK" i="1" dirty="0">
                <a:solidFill>
                  <a:srgbClr val="00B050"/>
                </a:solidFill>
              </a:rPr>
              <a:t>zodpovednosť organizácií ŠVPS SR, MPRV SR a stavovských organizácií  na národnej a medzinárodnej úrovni (audity EK, podnety, sťažnosti chovateľov, verejnosti...)</a:t>
            </a:r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0713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sz="8000" dirty="0">
                <a:solidFill>
                  <a:srgbClr val="0070C0"/>
                </a:solidFill>
              </a:rPr>
              <a:t>ZÁVER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05880" y="1417638"/>
            <a:ext cx="8280920" cy="5611762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sk-SK" sz="2400" i="1" dirty="0">
                <a:solidFill>
                  <a:srgbClr val="C00000"/>
                </a:solidFill>
              </a:rPr>
              <a:t>zdravotný stav v chovoch malých prežúvavcov na Slovensku  je stabilizovaný bez výskytu zdravotne a ekonomicky závažných chorôb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sk-SK" sz="2400" i="1" dirty="0">
                <a:solidFill>
                  <a:srgbClr val="00B050"/>
                </a:solidFill>
              </a:rPr>
              <a:t>zdravotná bezpečnosť a kvalita výrobkov z ovčieho a kozieho mlieka a mäsa naplňuje legislatívne štandardy a  v priebehu sledovaného obdobia nebola potvrdená žiadna potravinová kauza, </a:t>
            </a:r>
            <a:r>
              <a:rPr lang="sk-SK" sz="2400" i="1" err="1">
                <a:solidFill>
                  <a:srgbClr val="00B050"/>
                </a:solidFill>
              </a:rPr>
              <a:t>resp</a:t>
            </a:r>
            <a:r>
              <a:rPr lang="sk-SK" sz="2400" i="1">
                <a:solidFill>
                  <a:srgbClr val="00B050"/>
                </a:solidFill>
              </a:rPr>
              <a:t>. nebezpečenstvo</a:t>
            </a:r>
            <a:endParaRPr lang="sk-SK" sz="2400" i="1" dirty="0">
              <a:solidFill>
                <a:srgbClr val="00B050"/>
              </a:solidFill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sk-SK" sz="2400" i="1" dirty="0">
                <a:solidFill>
                  <a:schemeClr val="accent4">
                    <a:lumMod val="75000"/>
                  </a:schemeClr>
                </a:solidFill>
              </a:rPr>
              <a:t>aktuálnym zostáva chovateľský program voči </a:t>
            </a:r>
            <a:r>
              <a:rPr lang="sk-SK" sz="2400" i="1" dirty="0" err="1">
                <a:solidFill>
                  <a:schemeClr val="accent4">
                    <a:lumMod val="75000"/>
                  </a:schemeClr>
                </a:solidFill>
              </a:rPr>
              <a:t>scrapie</a:t>
            </a:r>
            <a:r>
              <a:rPr lang="sk-SK" sz="2400" i="1" dirty="0">
                <a:solidFill>
                  <a:schemeClr val="accent4">
                    <a:lumMod val="75000"/>
                  </a:schemeClr>
                </a:solidFill>
              </a:rPr>
              <a:t> a opatrenia na kontrolu kliešťovej encefalitídy, </a:t>
            </a:r>
            <a:r>
              <a:rPr lang="sk-SK" sz="2400" i="1" dirty="0" err="1">
                <a:solidFill>
                  <a:schemeClr val="accent4">
                    <a:lumMod val="75000"/>
                  </a:schemeClr>
                </a:solidFill>
              </a:rPr>
              <a:t>endo</a:t>
            </a:r>
            <a:r>
              <a:rPr lang="sk-SK" sz="2400" i="1" dirty="0">
                <a:solidFill>
                  <a:schemeClr val="accent4">
                    <a:lumMod val="75000"/>
                  </a:schemeClr>
                </a:solidFill>
              </a:rPr>
              <a:t> a </a:t>
            </a:r>
            <a:r>
              <a:rPr lang="sk-SK" sz="2400" i="1" dirty="0" err="1">
                <a:solidFill>
                  <a:schemeClr val="accent4">
                    <a:lumMod val="75000"/>
                  </a:schemeClr>
                </a:solidFill>
              </a:rPr>
              <a:t>ektoparazitárne</a:t>
            </a:r>
            <a:r>
              <a:rPr lang="sk-SK" sz="2400" i="1" dirty="0">
                <a:solidFill>
                  <a:schemeClr val="accent4">
                    <a:lumMod val="75000"/>
                  </a:schemeClr>
                </a:solidFill>
              </a:rPr>
              <a:t> choroby,  prípadne ďalšie zdravotne a ekonomicky závažné choroby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sk-SK" sz="2400" i="1" dirty="0">
                <a:solidFill>
                  <a:srgbClr val="00B0F0"/>
                </a:solidFill>
              </a:rPr>
              <a:t>kontrola zdravotnej bezpečnosti potravinového reťazca z farmy na stôl v sektore malých prežúvavcov garantuje prevenciu  zdravotných a potravinových  rizík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04664"/>
            <a:ext cx="1296144" cy="108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02" name="Object 2"/>
          <p:cNvGraphicFramePr>
            <a:graphicFrameLocks noChangeAspect="1"/>
          </p:cNvGraphicFramePr>
          <p:nvPr/>
        </p:nvGraphicFramePr>
        <p:xfrm>
          <a:off x="406400" y="533401"/>
          <a:ext cx="1896533" cy="170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4" name="CorelPhotoPaint.Image.8" r:id="rId3" imgW="360000" imgH="15480" progId="">
                  <p:embed/>
                </p:oleObj>
              </mc:Choice>
              <mc:Fallback>
                <p:oleObj name="CorelPhotoPaint.Image.8" r:id="rId3" imgW="360000" imgH="15480" progId="">
                  <p:embed/>
                  <p:pic>
                    <p:nvPicPr>
                      <p:cNvPr id="10240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533401"/>
                        <a:ext cx="1896533" cy="170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3" name="Object 3"/>
          <p:cNvGraphicFramePr>
            <a:graphicFrameLocks noChangeAspect="1"/>
          </p:cNvGraphicFramePr>
          <p:nvPr/>
        </p:nvGraphicFramePr>
        <p:xfrm>
          <a:off x="2709334" y="533401"/>
          <a:ext cx="2302933" cy="169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CorelPhotoPaint.Image.8" r:id="rId5" imgW="360000" imgH="22680" progId="">
                  <p:embed/>
                </p:oleObj>
              </mc:Choice>
              <mc:Fallback>
                <p:oleObj name="CorelPhotoPaint.Image.8" r:id="rId5" imgW="360000" imgH="22680" progId="">
                  <p:embed/>
                  <p:pic>
                    <p:nvPicPr>
                      <p:cNvPr id="10240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334" y="533401"/>
                        <a:ext cx="2302933" cy="169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4" name="Object 4"/>
          <p:cNvGraphicFramePr>
            <a:graphicFrameLocks noChangeAspect="1"/>
          </p:cNvGraphicFramePr>
          <p:nvPr/>
        </p:nvGraphicFramePr>
        <p:xfrm>
          <a:off x="5350934" y="533401"/>
          <a:ext cx="1693333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" name="CorelPhotoPaint.Image.8" r:id="rId7" imgW="360000" imgH="27720" progId="">
                  <p:embed/>
                </p:oleObj>
              </mc:Choice>
              <mc:Fallback>
                <p:oleObj name="CorelPhotoPaint.Image.8" r:id="rId7" imgW="360000" imgH="27720" progId="">
                  <p:embed/>
                  <p:pic>
                    <p:nvPicPr>
                      <p:cNvPr id="10240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0934" y="533401"/>
                        <a:ext cx="1693333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5" name="Object 5"/>
          <p:cNvGraphicFramePr>
            <a:graphicFrameLocks noChangeAspect="1"/>
          </p:cNvGraphicFramePr>
          <p:nvPr/>
        </p:nvGraphicFramePr>
        <p:xfrm>
          <a:off x="6231467" y="4060826"/>
          <a:ext cx="2362200" cy="233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name="CorelPhotoPaint.Image.8" r:id="rId9" imgW="360000" imgH="26640" progId="">
                  <p:embed/>
                </p:oleObj>
              </mc:Choice>
              <mc:Fallback>
                <p:oleObj name="CorelPhotoPaint.Image.8" r:id="rId9" imgW="360000" imgH="26640" progId="">
                  <p:embed/>
                  <p:pic>
                    <p:nvPicPr>
                      <p:cNvPr id="10240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1467" y="4060826"/>
                        <a:ext cx="2362200" cy="233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6" name="Object 6"/>
          <p:cNvGraphicFramePr>
            <a:graphicFrameLocks noChangeAspect="1"/>
          </p:cNvGraphicFramePr>
          <p:nvPr/>
        </p:nvGraphicFramePr>
        <p:xfrm>
          <a:off x="474133" y="4038600"/>
          <a:ext cx="1693333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CorelPhotoPaint.Image.8" r:id="rId11" imgW="360000" imgH="28080" progId="">
                  <p:embed/>
                </p:oleObj>
              </mc:Choice>
              <mc:Fallback>
                <p:oleObj name="CorelPhotoPaint.Image.8" r:id="rId11" imgW="360000" imgH="28080" progId="">
                  <p:embed/>
                  <p:pic>
                    <p:nvPicPr>
                      <p:cNvPr id="10240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33" y="4038600"/>
                        <a:ext cx="1693333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-108520" y="2420888"/>
            <a:ext cx="979308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sk-SK" sz="6600" b="1" i="1" dirty="0">
                <a:solidFill>
                  <a:srgbClr val="002060"/>
                </a:solidFill>
              </a:rPr>
              <a:t>Ďakujem za pozornosť</a:t>
            </a:r>
          </a:p>
        </p:txBody>
      </p:sp>
      <p:graphicFrame>
        <p:nvGraphicFramePr>
          <p:cNvPr id="102407" name="Object 8"/>
          <p:cNvGraphicFramePr>
            <a:graphicFrameLocks noChangeAspect="1"/>
          </p:cNvGraphicFramePr>
          <p:nvPr/>
        </p:nvGraphicFramePr>
        <p:xfrm>
          <a:off x="2576689" y="4038600"/>
          <a:ext cx="1216378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Klip" r:id="rId13" imgW="2495238" imgH="4304762" progId="">
                  <p:embed/>
                </p:oleObj>
              </mc:Choice>
              <mc:Fallback>
                <p:oleObj name="Klip" r:id="rId13" imgW="2495238" imgH="4304762" progId="">
                  <p:embed/>
                  <p:pic>
                    <p:nvPicPr>
                      <p:cNvPr id="10240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6689" y="4038600"/>
                        <a:ext cx="1216378" cy="236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8" name="Object 9"/>
          <p:cNvGraphicFramePr>
            <a:graphicFrameLocks noChangeAspect="1"/>
          </p:cNvGraphicFramePr>
          <p:nvPr/>
        </p:nvGraphicFramePr>
        <p:xfrm>
          <a:off x="4212167" y="4038600"/>
          <a:ext cx="1680633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" name="Klip" r:id="rId15" imgW="3428571" imgH="4285714" progId="">
                  <p:embed/>
                </p:oleObj>
              </mc:Choice>
              <mc:Fallback>
                <p:oleObj name="Klip" r:id="rId15" imgW="3428571" imgH="4285714" progId="">
                  <p:embed/>
                  <p:pic>
                    <p:nvPicPr>
                      <p:cNvPr id="10240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2167" y="4038600"/>
                        <a:ext cx="1680633" cy="236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9" name="Object 10"/>
          <p:cNvGraphicFramePr>
            <a:graphicFrameLocks noChangeAspect="1"/>
          </p:cNvGraphicFramePr>
          <p:nvPr/>
        </p:nvGraphicFramePr>
        <p:xfrm>
          <a:off x="7560734" y="533400"/>
          <a:ext cx="1109133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" name="Klip" r:id="rId17" imgW="3190476" imgH="4285714" progId="">
                  <p:embed/>
                </p:oleObj>
              </mc:Choice>
              <mc:Fallback>
                <p:oleObj name="Klip" r:id="rId17" imgW="3190476" imgH="4285714" progId="">
                  <p:embed/>
                  <p:pic>
                    <p:nvPicPr>
                      <p:cNvPr id="102409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0734" y="533400"/>
                        <a:ext cx="1109133" cy="167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0602559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45" y="0"/>
            <a:ext cx="9176498" cy="6813376"/>
          </a:xfrm>
        </p:spPr>
      </p:pic>
      <p:sp>
        <p:nvSpPr>
          <p:cNvPr id="6" name="Obdĺžnik 5"/>
          <p:cNvSpPr/>
          <p:nvPr/>
        </p:nvSpPr>
        <p:spPr>
          <a:xfrm>
            <a:off x="541502" y="274638"/>
            <a:ext cx="5886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7200" b="1" kern="0" cap="all" dirty="0">
                <a:solidFill>
                  <a:srgbClr val="C00000"/>
                </a:solidFill>
                <a:latin typeface="Calibri"/>
                <a:ea typeface="+mj-ea"/>
                <a:cs typeface="Arial" charset="0"/>
              </a:rPr>
              <a:t>Ďakujem za pozornosť</a:t>
            </a:r>
            <a:br>
              <a:rPr lang="en-US" sz="2000" b="1" kern="0" cap="all" dirty="0">
                <a:solidFill>
                  <a:srgbClr val="C00000"/>
                </a:solidFill>
                <a:latin typeface="Calibri"/>
                <a:ea typeface="+mj-ea"/>
                <a:cs typeface="Arial" charset="0"/>
              </a:rPr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64624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944216"/>
          </a:xfrm>
        </p:spPr>
        <p:txBody>
          <a:bodyPr/>
          <a:lstStyle/>
          <a:p>
            <a:r>
              <a:rPr lang="sk-SK" b="1" dirty="0">
                <a:solidFill>
                  <a:srgbClr val="FF0000"/>
                </a:solidFill>
              </a:rPr>
              <a:t>POŽIADAVKY CHOVATEĽOV A VÝROBCOV OVČÍCH A KOZÍCH VÝROBKOV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r>
              <a:rPr lang="sk-SK" i="1" dirty="0"/>
              <a:t>nová príručka pre spracovateľov mliečnych a mäsových výrobkov</a:t>
            </a:r>
          </a:p>
          <a:p>
            <a:r>
              <a:rPr lang="sk-SK" i="1" dirty="0">
                <a:solidFill>
                  <a:srgbClr val="00B0F0"/>
                </a:solidFill>
              </a:rPr>
              <a:t>rozšíriť možnosti predaja z dvora  (budovanie malých prevádzok- bitúnky, mliekarne, obchodná sieť napr. farmárske bitúnky, prídomové hospodárstvo)</a:t>
            </a:r>
          </a:p>
          <a:p>
            <a:r>
              <a:rPr lang="sk-SK" i="1" dirty="0">
                <a:solidFill>
                  <a:srgbClr val="00B050"/>
                </a:solidFill>
              </a:rPr>
              <a:t>import plemenných a chovných zvierat zo zahraničia     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546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90802" y="781259"/>
            <a:ext cx="5762394" cy="1182778"/>
          </a:xfrm>
        </p:spPr>
        <p:txBody>
          <a:bodyPr>
            <a:noAutofit/>
          </a:bodyPr>
          <a:lstStyle/>
          <a:p>
            <a:pPr algn="ctr"/>
            <a:r>
              <a:rPr lang="sk-SK" sz="4000" b="1" dirty="0">
                <a:solidFill>
                  <a:srgbClr val="FF0000"/>
                </a:solidFill>
              </a:rPr>
              <a:t>KLIEŠŤOVÁ ENCEFALITÍDA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107779" y="2109611"/>
            <a:ext cx="4629150" cy="689608"/>
          </a:xfrm>
        </p:spPr>
        <p:txBody>
          <a:bodyPr>
            <a:normAutofit/>
          </a:bodyPr>
          <a:lstStyle/>
          <a:p>
            <a:pPr algn="ctr"/>
            <a:r>
              <a:rPr lang="sk-SK" sz="2400" dirty="0">
                <a:solidFill>
                  <a:srgbClr val="0070C0"/>
                </a:solidFill>
              </a:rPr>
              <a:t>Vírusový zápal mozgu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39" y="3165884"/>
            <a:ext cx="7638862" cy="277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7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8603" y="940893"/>
            <a:ext cx="7773338" cy="1197133"/>
          </a:xfrm>
        </p:spPr>
        <p:txBody>
          <a:bodyPr>
            <a:normAutofit/>
          </a:bodyPr>
          <a:lstStyle/>
          <a:p>
            <a:r>
              <a:rPr lang="sk-SK" sz="4000" b="1" dirty="0">
                <a:solidFill>
                  <a:srgbClr val="FF0000"/>
                </a:solidFill>
              </a:rPr>
              <a:t>KLIEŠŤOVÁ ENCEFALITÍDA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312345" y="2072678"/>
            <a:ext cx="8145856" cy="3127972"/>
          </a:xfrm>
        </p:spPr>
        <p:txBody>
          <a:bodyPr>
            <a:noAutofit/>
          </a:bodyPr>
          <a:lstStyle/>
          <a:p>
            <a:pPr algn="just"/>
            <a:r>
              <a:rPr lang="sk-SK" sz="2100" i="1" dirty="0">
                <a:solidFill>
                  <a:schemeClr val="accent2"/>
                </a:solidFill>
              </a:rPr>
              <a:t>prípady kliešťovej encefalitídy u ľudí po konzumácii a ovčích resp. kozích výrobkov </a:t>
            </a:r>
            <a:r>
              <a:rPr lang="sk-SK" sz="2100" b="1" i="1" u="sng" dirty="0">
                <a:solidFill>
                  <a:schemeClr val="accent2"/>
                </a:solidFill>
              </a:rPr>
              <a:t>vždy škodia </a:t>
            </a:r>
            <a:r>
              <a:rPr lang="sk-SK" sz="2100" i="1" dirty="0">
                <a:solidFill>
                  <a:schemeClr val="accent2"/>
                </a:solidFill>
              </a:rPr>
              <a:t>slovenskému ovčiarstvu (strata dôvery k výrobkom z ovčieho a kozieho mlieka, pokles predaja výrobkov)</a:t>
            </a:r>
          </a:p>
          <a:p>
            <a:pPr algn="just"/>
            <a:r>
              <a:rPr lang="sk-SK" sz="2100" i="1" dirty="0">
                <a:solidFill>
                  <a:srgbClr val="00B050"/>
                </a:solidFill>
              </a:rPr>
              <a:t>účelové vedená interpretácia klinických prípadov kliešťovej encefalitídy bez poskytnutia odborných dôkazov (anamnestické a diagnostické údaje)</a:t>
            </a:r>
          </a:p>
          <a:p>
            <a:pPr algn="just"/>
            <a:r>
              <a:rPr lang="sk-SK" sz="2100" i="1" dirty="0">
                <a:solidFill>
                  <a:srgbClr val="C00000"/>
                </a:solidFill>
              </a:rPr>
              <a:t>výzva ako predchádzať podobným situáciám (veterinárne a chovateľské opatrenia)</a:t>
            </a:r>
          </a:p>
        </p:txBody>
      </p:sp>
    </p:spTree>
    <p:extLst>
      <p:ext uri="{BB962C8B-B14F-4D97-AF65-F5344CB8AC3E}">
        <p14:creationId xmlns:p14="http://schemas.microsoft.com/office/powerpoint/2010/main" val="353270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3531</TotalTime>
  <Words>2545</Words>
  <Application>Microsoft Office PowerPoint</Application>
  <PresentationFormat>Prezentácia na obrazovke (4:3)</PresentationFormat>
  <Paragraphs>390</Paragraphs>
  <Slides>62</Slides>
  <Notes>11</Notes>
  <HiddenSlides>0</HiddenSlides>
  <MMClips>0</MMClips>
  <ScaleCrop>false</ScaleCrop>
  <HeadingPairs>
    <vt:vector size="8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snímok</vt:lpstr>
      </vt:variant>
      <vt:variant>
        <vt:i4>62</vt:i4>
      </vt:variant>
    </vt:vector>
  </HeadingPairs>
  <TitlesOfParts>
    <vt:vector size="70" baseType="lpstr">
      <vt:lpstr>Arial</vt:lpstr>
      <vt:lpstr>Calibri</vt:lpstr>
      <vt:lpstr>Century Gothic</vt:lpstr>
      <vt:lpstr>Times New Roman</vt:lpstr>
      <vt:lpstr>Wingdings</vt:lpstr>
      <vt:lpstr>Predvolený návrh</vt:lpstr>
      <vt:lpstr>CorelPhotoPaint.Image.8</vt:lpstr>
      <vt:lpstr>Klip</vt:lpstr>
      <vt:lpstr>Aktuálny zdravotný stav a zdravotná bezpečnosť ovčích a kozích produktov</vt:lpstr>
      <vt:lpstr>Aktuálny zdravotný stav oviec a kôz</vt:lpstr>
      <vt:lpstr>Zdravotné riziká malých  prežúvavcov a ich produktov  vo verejnom zdraví</vt:lpstr>
      <vt:lpstr>Zdravotné problémy v chove malých prežúvavcov vyžadujúce  aktuálne riešenie</vt:lpstr>
      <vt:lpstr>IDENTIFIKÁCIA A REGISTRÁCIA OVIEC A KOZ</vt:lpstr>
      <vt:lpstr>IDENTIFIKÁCIA A REGISTRÁCIA OVIEC A KOZ</vt:lpstr>
      <vt:lpstr>POŽIADAVKY CHOVATEĽOV A VÝROBCOV OVČÍCH A KOZÍCH VÝROBKOV</vt:lpstr>
      <vt:lpstr>KLIEŠŤOVÁ ENCEFALITÍDA</vt:lpstr>
      <vt:lpstr>KLIEŠŤOVÁ ENCEFALITÍDA </vt:lpstr>
      <vt:lpstr>CHARAKTERISTIKA</vt:lpstr>
      <vt:lpstr>Prezentácia programu PowerPoint</vt:lpstr>
      <vt:lpstr>KLADIVOVÁ ENCEFALITÍTA </vt:lpstr>
      <vt:lpstr>SLOVENSKO</vt:lpstr>
      <vt:lpstr> ETIOLÓGIA </vt:lpstr>
      <vt:lpstr>PRENOS NÁKAZY</vt:lpstr>
      <vt:lpstr>PRENOS NÁKAZY</vt:lpstr>
      <vt:lpstr>PATOGENÉZA</vt:lpstr>
      <vt:lpstr>KLINICKÁ MANIFESTÁCIA</vt:lpstr>
      <vt:lpstr>      KLINICKÁ MANIFESTÁCIA</vt:lpstr>
      <vt:lpstr>PREVENCIA</vt:lpstr>
      <vt:lpstr>PREVENCIA</vt:lpstr>
      <vt:lpstr>Celosezónny monitoring KE v chove</vt:lpstr>
      <vt:lpstr>Metóda na testovanie čerstvého syra</vt:lpstr>
      <vt:lpstr>Testovanie stability - detegovateľnosť vírusovej RNA v syre počas skladovania pri teplote 2-8°C</vt:lpstr>
      <vt:lpstr>Úvaha  -  je čerstvý syr rizikový pre konzumenta?</vt:lpstr>
      <vt:lpstr>Úvaha  -  je čerstvý syr rizikový pre konzumenta?</vt:lpstr>
      <vt:lpstr>Úvaha  -  môže byť bryndza riziková pre konzumenta?</vt:lpstr>
      <vt:lpstr>PARAZITÁRNE CHOROBY</vt:lpstr>
      <vt:lpstr>NAJČASTEJŠIE ENDO  PARAZITÓZY</vt:lpstr>
      <vt:lpstr>Prezentácia programu PowerPoint</vt:lpstr>
      <vt:lpstr>PĽÚCNE PARAZITY</vt:lpstr>
      <vt:lpstr>Prezentácia programu PowerPoint</vt:lpstr>
      <vt:lpstr>Prezentácia programu PowerPoint</vt:lpstr>
      <vt:lpstr>PEČEŇOVÉ PARAZITY</vt:lpstr>
      <vt:lpstr>Prezentácia programu PowerPoint</vt:lpstr>
      <vt:lpstr>Prezentácia programu PowerPoint</vt:lpstr>
      <vt:lpstr>PÁSOMNICE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SVRAB</vt:lpstr>
      <vt:lpstr>EKTOPARAZITÓZY</vt:lpstr>
      <vt:lpstr>Prezentácia programu PowerPoint</vt:lpstr>
      <vt:lpstr>Prezentácia programu PowerPoint</vt:lpstr>
      <vt:lpstr>PREVENCIA A TERAPIA PARAZITÓZ</vt:lpstr>
      <vt:lpstr>Prezentácia programu PowerPoint</vt:lpstr>
      <vt:lpstr>Cieľom chovateľského programu je selektovať plemenné ovce  </vt:lpstr>
      <vt:lpstr>Prezentácia programu PowerPoint</vt:lpstr>
      <vt:lpstr>Prezentácia programu PowerPoint</vt:lpstr>
      <vt:lpstr>Prezentácia programu PowerPoint</vt:lpstr>
      <vt:lpstr>Genotyp u všetkých oviec u ktorých bola diagnostikovaná scrapie v SR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ZÁVER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391 TBEV /názov)</dc:title>
  <dc:creator>User01</dc:creator>
  <cp:lastModifiedBy>ZCHOK</cp:lastModifiedBy>
  <cp:revision>239</cp:revision>
  <dcterms:created xsi:type="dcterms:W3CDTF">2018-10-05T19:56:37Z</dcterms:created>
  <dcterms:modified xsi:type="dcterms:W3CDTF">2022-03-09T09:50:27Z</dcterms:modified>
</cp:coreProperties>
</file>