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8"/>
  </p:notesMasterIdLst>
  <p:sldIdLst>
    <p:sldId id="264" r:id="rId2"/>
    <p:sldId id="308" r:id="rId3"/>
    <p:sldId id="314" r:id="rId4"/>
    <p:sldId id="316" r:id="rId5"/>
    <p:sldId id="396" r:id="rId6"/>
    <p:sldId id="397" r:id="rId7"/>
    <p:sldId id="398" r:id="rId8"/>
    <p:sldId id="399" r:id="rId9"/>
    <p:sldId id="400" r:id="rId10"/>
    <p:sldId id="401" r:id="rId11"/>
    <p:sldId id="402" r:id="rId12"/>
    <p:sldId id="403" r:id="rId13"/>
    <p:sldId id="337" r:id="rId14"/>
    <p:sldId id="338" r:id="rId15"/>
    <p:sldId id="389" r:id="rId16"/>
    <p:sldId id="387" r:id="rId17"/>
    <p:sldId id="388" r:id="rId18"/>
    <p:sldId id="390" r:id="rId19"/>
    <p:sldId id="391" r:id="rId20"/>
    <p:sldId id="392" r:id="rId21"/>
    <p:sldId id="285" r:id="rId22"/>
    <p:sldId id="393" r:id="rId23"/>
    <p:sldId id="394" r:id="rId24"/>
    <p:sldId id="395" r:id="rId25"/>
    <p:sldId id="344" r:id="rId26"/>
    <p:sldId id="384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A84400"/>
    <a:srgbClr val="007A37"/>
    <a:srgbClr val="796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713" autoAdjust="0"/>
  </p:normalViewPr>
  <p:slideViewPr>
    <p:cSldViewPr>
      <p:cViewPr varScale="1">
        <p:scale>
          <a:sx n="109" d="100"/>
          <a:sy n="109" d="100"/>
        </p:scale>
        <p:origin x="12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programu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programu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programu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programu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t" anchorCtr="0"/>
          <a:lstStyle/>
          <a:p>
            <a:pPr algn="ctr">
              <a:defRPr/>
            </a:pP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Distribúcia genotypov v rizikových skupinách v</a:t>
            </a:r>
            <a:r>
              <a:rPr lang="sk-SK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jednotlivých rokoch (2004 - september 2020</a:t>
            </a:r>
            <a:r>
              <a:rPr lang="sk-SK" sz="1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082442129629627"/>
          <c:y val="9.407407407407407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9882291666666669E-2"/>
          <c:y val="8.7344814814814806E-2"/>
          <c:w val="0.87181675279931092"/>
          <c:h val="0.80915628090999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'CHP-DATA (2)'!$A$2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783012779140312E-2"/>
                  <c:y val="-2.513474780087643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/>
                      <a:t>2004
18,3%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D8-4069-97FD-41CCF5035F3F}"/>
                </c:ext>
              </c:extLst>
            </c:dLbl>
            <c:dLbl>
              <c:idx val="1"/>
              <c:layout>
                <c:manualLayout>
                  <c:x val="9.5714900947459092E-3"/>
                  <c:y val="-8.1651829871414436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39,9%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D8-4069-97FD-41CCF5035F3F}"/>
                </c:ext>
              </c:extLst>
            </c:dLbl>
            <c:dLbl>
              <c:idx val="2"/>
              <c:layout>
                <c:manualLayout>
                  <c:x val="5.4694229112833767E-3"/>
                  <c:y val="-1.256181998021760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7,0%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D8-4069-97FD-41CCF5035F3F}"/>
                </c:ext>
              </c:extLst>
            </c:dLbl>
            <c:dLbl>
              <c:idx val="3"/>
              <c:layout>
                <c:manualLayout>
                  <c:x val="1.640826873385013E-2"/>
                  <c:y val="-1.256181998021760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5,4%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D8-4069-97FD-41CCF5035F3F}"/>
                </c:ext>
              </c:extLst>
            </c:dLbl>
            <c:dLbl>
              <c:idx val="4"/>
              <c:layout>
                <c:manualLayout>
                  <c:x val="1.9103416376231658E-2"/>
                  <c:y val="-1.2564985339175699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9,0%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D8-4069-97FD-41CCF5035F3F}"/>
                </c:ext>
              </c:extLst>
            </c:dLbl>
            <c:spPr>
              <a:solidFill>
                <a:schemeClr val="tx2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1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(2)'!$B$2:$F$2</c:f>
              <c:numCache>
                <c:formatCode>0.0</c:formatCode>
                <c:ptCount val="5"/>
                <c:pt idx="0">
                  <c:v>18.298192771084338</c:v>
                </c:pt>
                <c:pt idx="1">
                  <c:v>39.853162650602407</c:v>
                </c:pt>
                <c:pt idx="2">
                  <c:v>7.0218373493975905</c:v>
                </c:pt>
                <c:pt idx="3">
                  <c:v>5.4405120481927716</c:v>
                </c:pt>
                <c:pt idx="4">
                  <c:v>9.0361445783132535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0D8-4069-97FD-41CCF5035F3F}"/>
            </c:ext>
          </c:extLst>
        </c:ser>
        <c:ser>
          <c:idx val="1"/>
          <c:order val="1"/>
          <c:tx>
            <c:strRef>
              <c:f>'CHP-DATA (2)'!$A$3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(2)'!$B$3:$F$3</c:f>
              <c:numCache>
                <c:formatCode>0.0</c:formatCode>
                <c:ptCount val="5"/>
                <c:pt idx="0">
                  <c:v>20.589936379410066</c:v>
                </c:pt>
                <c:pt idx="1">
                  <c:v>36.84210526315789</c:v>
                </c:pt>
                <c:pt idx="2">
                  <c:v>7.518796992481203</c:v>
                </c:pt>
                <c:pt idx="3">
                  <c:v>3.35454019664546</c:v>
                </c:pt>
                <c:pt idx="4">
                  <c:v>8.675534991324465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D8-4069-97FD-41CCF5035F3F}"/>
            </c:ext>
          </c:extLst>
        </c:ser>
        <c:ser>
          <c:idx val="2"/>
          <c:order val="2"/>
          <c:tx>
            <c:strRef>
              <c:f>'CHP-DATA (2)'!$A$4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(2)'!$B$4:$F$4</c:f>
              <c:numCache>
                <c:formatCode>0.0</c:formatCode>
                <c:ptCount val="5"/>
                <c:pt idx="0">
                  <c:v>23.019431988041852</c:v>
                </c:pt>
                <c:pt idx="1">
                  <c:v>43.460388639760836</c:v>
                </c:pt>
                <c:pt idx="2">
                  <c:v>7.5112107623318378</c:v>
                </c:pt>
                <c:pt idx="3">
                  <c:v>4.5590433482810164</c:v>
                </c:pt>
                <c:pt idx="4">
                  <c:v>4.2974588938714495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0D8-4069-97FD-41CCF5035F3F}"/>
            </c:ext>
          </c:extLst>
        </c:ser>
        <c:ser>
          <c:idx val="3"/>
          <c:order val="3"/>
          <c:tx>
            <c:strRef>
              <c:f>'CHP-DATA (2)'!$A$5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(2)'!$B$5:$F$5</c:f>
              <c:numCache>
                <c:formatCode>0.0</c:formatCode>
                <c:ptCount val="5"/>
                <c:pt idx="0">
                  <c:v>28.792235801581594</c:v>
                </c:pt>
                <c:pt idx="1">
                  <c:v>45.111430625449316</c:v>
                </c:pt>
                <c:pt idx="2">
                  <c:v>5.0323508267433503</c:v>
                </c:pt>
                <c:pt idx="3">
                  <c:v>3.5226455787203452</c:v>
                </c:pt>
                <c:pt idx="4">
                  <c:v>3.3788641265276782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0D8-4069-97FD-41CCF5035F3F}"/>
            </c:ext>
          </c:extLst>
        </c:ser>
        <c:ser>
          <c:idx val="4"/>
          <c:order val="4"/>
          <c:tx>
            <c:strRef>
              <c:f>'CHP-DATA (2)'!$A$6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(2)'!$B$6:$F$6</c:f>
              <c:numCache>
                <c:formatCode>0.0</c:formatCode>
                <c:ptCount val="5"/>
                <c:pt idx="0">
                  <c:v>33.359163115071681</c:v>
                </c:pt>
                <c:pt idx="1">
                  <c:v>45.718713676869434</c:v>
                </c:pt>
                <c:pt idx="2">
                  <c:v>3.6807438977140645</c:v>
                </c:pt>
                <c:pt idx="3">
                  <c:v>4.0294459511817129</c:v>
                </c:pt>
                <c:pt idx="4">
                  <c:v>2.3634250290585044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0D8-4069-97FD-41CCF5035F3F}"/>
            </c:ext>
          </c:extLst>
        </c:ser>
        <c:ser>
          <c:idx val="5"/>
          <c:order val="5"/>
          <c:tx>
            <c:strRef>
              <c:f>'CHP-DATA (2)'!$A$7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(2)'!$B$7:$F$7</c:f>
              <c:numCache>
                <c:formatCode>0.0</c:formatCode>
                <c:ptCount val="5"/>
                <c:pt idx="0">
                  <c:v>36.526054590570723</c:v>
                </c:pt>
                <c:pt idx="1">
                  <c:v>46.650124069478913</c:v>
                </c:pt>
                <c:pt idx="2">
                  <c:v>2.8287841191066998</c:v>
                </c:pt>
                <c:pt idx="3">
                  <c:v>4.0694789081885858</c:v>
                </c:pt>
                <c:pt idx="4">
                  <c:v>1.6873449131513649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D8-4069-97FD-41CCF5035F3F}"/>
            </c:ext>
          </c:extLst>
        </c:ser>
        <c:ser>
          <c:idx val="6"/>
          <c:order val="6"/>
          <c:tx>
            <c:strRef>
              <c:f>'CHP-DATA (2)'!$A$8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(2)'!$B$8:$F$8</c:f>
              <c:numCache>
                <c:formatCode>0.0</c:formatCode>
                <c:ptCount val="5"/>
                <c:pt idx="0">
                  <c:v>44.548593981253084</c:v>
                </c:pt>
                <c:pt idx="1">
                  <c:v>42.723236309817466</c:v>
                </c:pt>
                <c:pt idx="2">
                  <c:v>2.3680315737543167</c:v>
                </c:pt>
                <c:pt idx="3">
                  <c:v>3.2067094227923039</c:v>
                </c:pt>
                <c:pt idx="4">
                  <c:v>1.2826837691169217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0D8-4069-97FD-41CCF5035F3F}"/>
            </c:ext>
          </c:extLst>
        </c:ser>
        <c:ser>
          <c:idx val="7"/>
          <c:order val="7"/>
          <c:tx>
            <c:strRef>
              <c:f>'CHP-DATA (2)'!$A$9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(2)'!$B$9:$F$9</c:f>
              <c:numCache>
                <c:formatCode>0.0</c:formatCode>
                <c:ptCount val="5"/>
                <c:pt idx="0">
                  <c:v>46.697626418988648</c:v>
                </c:pt>
                <c:pt idx="1">
                  <c:v>43.550051599587206</c:v>
                </c:pt>
                <c:pt idx="2">
                  <c:v>1.4963880288957687</c:v>
                </c:pt>
                <c:pt idx="3">
                  <c:v>3.7667698658410735</c:v>
                </c:pt>
                <c:pt idx="4">
                  <c:v>0.82559339525283792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0D8-4069-97FD-41CCF5035F3F}"/>
            </c:ext>
          </c:extLst>
        </c:ser>
        <c:ser>
          <c:idx val="8"/>
          <c:order val="8"/>
          <c:tx>
            <c:strRef>
              <c:f>'CHP-DATA (2)'!$A$10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(2)'!$B$10:$F$10</c:f>
              <c:numCache>
                <c:formatCode>0.0</c:formatCode>
                <c:ptCount val="5"/>
                <c:pt idx="0">
                  <c:v>51.262349066959388</c:v>
                </c:pt>
                <c:pt idx="1">
                  <c:v>40.175631174533478</c:v>
                </c:pt>
                <c:pt idx="2">
                  <c:v>1.5367727771679474</c:v>
                </c:pt>
                <c:pt idx="3">
                  <c:v>2.9637760702524698</c:v>
                </c:pt>
                <c:pt idx="4">
                  <c:v>0.54884742041712409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0D8-4069-97FD-41CCF5035F3F}"/>
            </c:ext>
          </c:extLst>
        </c:ser>
        <c:ser>
          <c:idx val="9"/>
          <c:order val="9"/>
          <c:tx>
            <c:strRef>
              <c:f>'CHP-DATA (2)'!$A$11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(2)'!$B$11:$F$11</c:f>
              <c:numCache>
                <c:formatCode>0.0</c:formatCode>
                <c:ptCount val="5"/>
                <c:pt idx="0">
                  <c:v>58.406524466750312</c:v>
                </c:pt>
                <c:pt idx="1">
                  <c:v>34.253450439146796</c:v>
                </c:pt>
                <c:pt idx="2">
                  <c:v>1.2547051442910917</c:v>
                </c:pt>
                <c:pt idx="3">
                  <c:v>2.7603513174404015</c:v>
                </c:pt>
                <c:pt idx="4">
                  <c:v>0.18820577164366373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0D8-4069-97FD-41CCF5035F3F}"/>
            </c:ext>
          </c:extLst>
        </c:ser>
        <c:ser>
          <c:idx val="10"/>
          <c:order val="10"/>
          <c:tx>
            <c:strRef>
              <c:f>'CHP-DATA (2)'!$A$12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(2)'!$B$12:$F$12</c:f>
              <c:numCache>
                <c:formatCode>0.0</c:formatCode>
                <c:ptCount val="5"/>
                <c:pt idx="0">
                  <c:v>63.458856345885636</c:v>
                </c:pt>
                <c:pt idx="1">
                  <c:v>31.938633193863318</c:v>
                </c:pt>
                <c:pt idx="2">
                  <c:v>0.97629009762900976</c:v>
                </c:pt>
                <c:pt idx="3">
                  <c:v>1.2552301255230125</c:v>
                </c:pt>
                <c:pt idx="4">
                  <c:v>0.48814504881450488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0D8-4069-97FD-41CCF5035F3F}"/>
            </c:ext>
          </c:extLst>
        </c:ser>
        <c:ser>
          <c:idx val="11"/>
          <c:order val="11"/>
          <c:tx>
            <c:strRef>
              <c:f>'CHP-DATA (2)'!$A$13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(2)'!$B$13:$F$13</c:f>
              <c:numCache>
                <c:formatCode>0.0</c:formatCode>
                <c:ptCount val="5"/>
                <c:pt idx="0">
                  <c:v>64.734774066797641</c:v>
                </c:pt>
                <c:pt idx="1">
                  <c:v>31.532416502946951</c:v>
                </c:pt>
                <c:pt idx="2">
                  <c:v>0.88408644400785852</c:v>
                </c:pt>
                <c:pt idx="3">
                  <c:v>1.4734774066797642</c:v>
                </c:pt>
                <c:pt idx="4">
                  <c:v>0.39292730844793711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0D8-4069-97FD-41CCF5035F3F}"/>
            </c:ext>
          </c:extLst>
        </c:ser>
        <c:ser>
          <c:idx val="12"/>
          <c:order val="12"/>
          <c:tx>
            <c:strRef>
              <c:f>'CHP-DATA (2)'!$A$14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(2)'!$B$14:$F$14</c:f>
              <c:numCache>
                <c:formatCode>0.0</c:formatCode>
                <c:ptCount val="5"/>
                <c:pt idx="0">
                  <c:v>70.431211498973298</c:v>
                </c:pt>
                <c:pt idx="1">
                  <c:v>26.009582477754961</c:v>
                </c:pt>
                <c:pt idx="2">
                  <c:v>0.68446269678302529</c:v>
                </c:pt>
                <c:pt idx="3">
                  <c:v>1.1635865845311431</c:v>
                </c:pt>
                <c:pt idx="4">
                  <c:v>0.13689253935660506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0D8-4069-97FD-41CCF5035F3F}"/>
            </c:ext>
          </c:extLst>
        </c:ser>
        <c:ser>
          <c:idx val="13"/>
          <c:order val="13"/>
          <c:tx>
            <c:strRef>
              <c:f>'CHP-DATA (2)'!$A$15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665165509832123E-2"/>
                  <c:y val="-0.13182190707836916"/>
                </c:manualLayout>
              </c:layout>
              <c:tx>
                <c:rich>
                  <a:bodyPr/>
                  <a:lstStyle/>
                  <a:p>
                    <a:r>
                      <a:rPr lang="en-US" sz="1100" b="1"/>
                      <a:t>2019
79,4%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0D8-4069-97FD-41CCF5035F3F}"/>
                </c:ext>
              </c:extLst>
            </c:dLbl>
            <c:dLbl>
              <c:idx val="1"/>
              <c:layout>
                <c:manualLayout>
                  <c:x val="3.582031754227443E-5"/>
                  <c:y val="-1.03968306262972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2019
19,0%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0D8-4069-97FD-41CCF5035F3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0D8-4069-97FD-41CCF5035F3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0D8-4069-97FD-41CCF5035F3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0D8-4069-97FD-41CCF5035F3F}"/>
                </c:ext>
              </c:extLst>
            </c:dLbl>
            <c:spPr>
              <a:solidFill>
                <a:srgbClr val="BAB0C9"/>
              </a:solidFill>
            </c:spPr>
            <c:txPr>
              <a:bodyPr/>
              <a:lstStyle/>
              <a:p>
                <a:pPr>
                  <a:defRPr sz="11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(2)'!$B$15:$F$15</c:f>
              <c:numCache>
                <c:formatCode>0.0</c:formatCode>
                <c:ptCount val="5"/>
                <c:pt idx="0">
                  <c:v>65.282505105513948</c:v>
                </c:pt>
                <c:pt idx="1">
                  <c:v>30.428863172226006</c:v>
                </c:pt>
                <c:pt idx="2">
                  <c:v>0.88495575221238942</c:v>
                </c:pt>
                <c:pt idx="3">
                  <c:v>1.1572498298162015</c:v>
                </c:pt>
                <c:pt idx="4">
                  <c:v>0.13614703880190604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30D8-4069-97FD-41CCF5035F3F}"/>
            </c:ext>
          </c:extLst>
        </c:ser>
        <c:ser>
          <c:idx val="14"/>
          <c:order val="14"/>
          <c:tx>
            <c:strRef>
              <c:f>'CHP-DATA (2)'!$A$16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6051403294839625E-2"/>
                  <c:y val="-3.9781836171002186E-2"/>
                </c:manualLayout>
              </c:layout>
              <c:tx>
                <c:rich>
                  <a:bodyPr vertOverflow="overflow" horzOverflow="overflow" wrap="square" lIns="36000" tIns="46800" rIns="36000" bIns="46800" anchor="ctr">
                    <a:noAutofit/>
                  </a:bodyPr>
                  <a:lstStyle/>
                  <a:p>
                    <a:pPr>
                      <a:defRPr sz="1100" b="1"/>
                    </a:pPr>
                    <a:r>
                      <a:rPr lang="en-US" sz="1100" b="1" baseline="0" dirty="0"/>
                      <a:t>2020</a:t>
                    </a:r>
                  </a:p>
                  <a:p>
                    <a:pPr>
                      <a:defRPr sz="1100" b="1"/>
                    </a:pPr>
                    <a:r>
                      <a:rPr lang="en-US" sz="1100" b="1" i="0" u="none" strike="noStrike" kern="1200" baseline="0" dirty="0">
                        <a:solidFill>
                          <a:sysClr val="windowText" lastClr="000000"/>
                        </a:solidFill>
                      </a:rPr>
                      <a:t>79,5%</a:t>
                    </a:r>
                  </a:p>
                </c:rich>
              </c:tx>
              <c:spPr>
                <a:solidFill>
                  <a:srgbClr val="A9CEDC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0437158469945356E-2"/>
                      <c:h val="5.27302078871940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30D8-4069-97FD-41CCF5035F3F}"/>
                </c:ext>
              </c:extLst>
            </c:dLbl>
            <c:dLbl>
              <c:idx val="1"/>
              <c:layout>
                <c:manualLayout>
                  <c:x val="3.7827646275260675E-2"/>
                  <c:y val="2.615068712470905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2020</a:t>
                    </a:r>
                  </a:p>
                  <a:p>
                    <a:r>
                      <a:rPr lang="en-US" sz="1100" b="1" i="0" u="none" strike="noStrike" kern="1200" baseline="0" dirty="0">
                        <a:solidFill>
                          <a:sysClr val="windowText" lastClr="000000"/>
                        </a:solidFill>
                      </a:rPr>
                      <a:t>19,4%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4876388888888891E-2"/>
                      <c:h val="6.08585185185185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30D8-4069-97FD-41CCF5035F3F}"/>
                </c:ext>
              </c:extLst>
            </c:dLbl>
            <c:dLbl>
              <c:idx val="2"/>
              <c:layout>
                <c:manualLayout>
                  <c:x val="-1.6393388838690244E-2"/>
                  <c:y val="-9.4142259414225996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2020</a:t>
                    </a:r>
                  </a:p>
                  <a:p>
                    <a:r>
                      <a:rPr lang="en-US" sz="1100" b="1" i="0" u="none" strike="noStrike" kern="1200" baseline="0" dirty="0">
                        <a:solidFill>
                          <a:sysClr val="windowText" lastClr="000000"/>
                        </a:solidFill>
                      </a:rPr>
                      <a:t>0,3%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4794651693128525E-2"/>
                      <c:h val="5.66744638091786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A-30D8-4069-97FD-41CCF5035F3F}"/>
                </c:ext>
              </c:extLst>
            </c:dLbl>
            <c:dLbl>
              <c:idx val="3"/>
              <c:layout>
                <c:manualLayout>
                  <c:x val="-1.6393442622950824E-2"/>
                  <c:y val="-8.36820083682008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2020</a:t>
                    </a:r>
                    <a:endParaRPr lang="en-US" baseline="0"/>
                  </a:p>
                  <a:p>
                    <a:r>
                      <a:rPr lang="en-US"/>
                      <a:t>0,7</a:t>
                    </a:r>
                    <a:r>
                      <a:rPr lang="en-US" sz="1100" b="1" i="0" u="none" strike="noStrike" kern="1200" baseline="0">
                        <a:solidFill>
                          <a:sysClr val="windowText" lastClr="000000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2062411255970045E-2"/>
                      <c:h val="5.45824135999736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30D8-4069-97FD-41CCF5035F3F}"/>
                </c:ext>
              </c:extLst>
            </c:dLbl>
            <c:dLbl>
              <c:idx val="4"/>
              <c:layout>
                <c:manualLayout>
                  <c:x val="-2.8688524590164036E-2"/>
                  <c:y val="-1.88284518828451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2020</a:t>
                    </a:r>
                    <a:endParaRPr lang="en-US" baseline="0"/>
                  </a:p>
                  <a:p>
                    <a:r>
                      <a:rPr lang="en-US" sz="1100" b="1" i="0" u="none" strike="noStrike" kern="1200" baseline="0">
                        <a:solidFill>
                          <a:sysClr val="windowText" lastClr="000000"/>
                        </a:solidFill>
                      </a:rPr>
                      <a:t>0,1%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2062411255970045E-2"/>
                      <c:h val="5.45824135999736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30D8-4069-97FD-41CCF5035F3F}"/>
                </c:ext>
              </c:extLst>
            </c:dLbl>
            <c:spPr>
              <a:solidFill>
                <a:srgbClr val="A9CEDC"/>
              </a:solidFill>
              <a:ln>
                <a:noFill/>
              </a:ln>
              <a:effectLst/>
            </c:spPr>
            <c:txPr>
              <a:bodyPr vertOverflow="overflow" horzOverflow="overflow" wrap="square" lIns="36000" tIns="46800" rIns="36000" bIns="46800" anchor="ctr">
                <a:noAutofit/>
              </a:bodyPr>
              <a:lstStyle/>
              <a:p>
                <a:pPr>
                  <a:defRPr sz="11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(2)'!$B$16:$F$16</c:f>
              <c:numCache>
                <c:formatCode>0.0</c:formatCode>
                <c:ptCount val="5"/>
                <c:pt idx="0">
                  <c:v>71.709999999999994</c:v>
                </c:pt>
                <c:pt idx="1">
                  <c:v>24.73</c:v>
                </c:pt>
                <c:pt idx="2">
                  <c:v>0.65</c:v>
                </c:pt>
                <c:pt idx="3">
                  <c:v>1.31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30D8-4069-97FD-41CCF5035F3F}"/>
            </c:ext>
          </c:extLst>
        </c:ser>
        <c:ser>
          <c:idx val="15"/>
          <c:order val="15"/>
          <c:tx>
            <c:strRef>
              <c:f>'CHP-DATA (2)'!$A$17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(2)'!$B$17:$F$17</c:f>
              <c:numCache>
                <c:formatCode>0.0</c:formatCode>
                <c:ptCount val="5"/>
                <c:pt idx="0">
                  <c:v>79.349999999999994</c:v>
                </c:pt>
                <c:pt idx="1">
                  <c:v>19.03</c:v>
                </c:pt>
                <c:pt idx="2">
                  <c:v>0.46</c:v>
                </c:pt>
                <c:pt idx="3">
                  <c:v>0.7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30D8-4069-97FD-41CCF5035F3F}"/>
            </c:ext>
          </c:extLst>
        </c:ser>
        <c:ser>
          <c:idx val="16"/>
          <c:order val="16"/>
          <c:tx>
            <c:strRef>
              <c:f>'CHP-DATA (2)'!$A$18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(2)'!$B$18:$F$18</c:f>
              <c:numCache>
                <c:formatCode>0.0</c:formatCode>
                <c:ptCount val="5"/>
                <c:pt idx="0">
                  <c:v>79.52</c:v>
                </c:pt>
                <c:pt idx="1">
                  <c:v>19.420000000000002</c:v>
                </c:pt>
                <c:pt idx="2">
                  <c:v>0.1</c:v>
                </c:pt>
                <c:pt idx="3">
                  <c:v>0.68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30D8-4069-97FD-41CCF5035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9918976"/>
        <c:axId val="243175808"/>
      </c:barChart>
      <c:valAx>
        <c:axId val="24317580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9918976"/>
        <c:crosses val="autoZero"/>
        <c:crossBetween val="between"/>
      </c:valAx>
      <c:catAx>
        <c:axId val="249918976"/>
        <c:scaling>
          <c:orientation val="minMax"/>
        </c:scaling>
        <c:delete val="0"/>
        <c:axPos val="b"/>
        <c:title>
          <c:tx>
            <c:rich>
              <a:bodyPr anchor="b" anchorCtr="0"/>
              <a:lstStyle/>
              <a:p>
                <a:pPr algn="ctr">
                  <a:defRPr/>
                </a:pPr>
                <a:r>
                  <a:rPr lang="sk-SK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RIZIKOVÁ SKUPINA</a:t>
                </a:r>
              </a:p>
            </c:rich>
          </c:tx>
          <c:layout>
            <c:manualLayout>
              <c:xMode val="edge"/>
              <c:yMode val="edge"/>
              <c:x val="0.41498557278208442"/>
              <c:y val="0.943471810089020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sk-SK"/>
          </a:p>
        </c:txPr>
        <c:crossAx val="24317580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93032766199746519"/>
          <c:y val="0.12573821989528797"/>
          <c:w val="6.554143936500495E-2"/>
          <c:h val="0.76010190872737771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6350">
      <a:solidFill>
        <a:sysClr val="window" lastClr="FFFFFF">
          <a:lumMod val="65000"/>
        </a:sysClr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ctr">
              <a:defRPr sz="1600"/>
            </a:pPr>
            <a:r>
              <a:rPr lang="sk-SK" sz="1400"/>
              <a:t>Počet a d</a:t>
            </a:r>
            <a:r>
              <a:rPr lang="en-US" sz="1400"/>
              <a:t>istribúcia genotypov u zvierat z chovov </a:t>
            </a:r>
            <a:r>
              <a:rPr lang="sk-SK" sz="1400"/>
              <a:t>v</a:t>
            </a:r>
            <a:r>
              <a:rPr lang="sk-SK" sz="1400" baseline="0"/>
              <a:t> rámci CHP </a:t>
            </a:r>
            <a:r>
              <a:rPr lang="en-US" sz="1400"/>
              <a:t>(2004 - </a:t>
            </a:r>
            <a:r>
              <a:rPr lang="sk-SK" sz="1400"/>
              <a:t>september </a:t>
            </a:r>
            <a:r>
              <a:rPr lang="en-US" sz="1400"/>
              <a:t>20</a:t>
            </a:r>
            <a:r>
              <a:rPr lang="sk-SK" sz="1400"/>
              <a:t>20</a:t>
            </a:r>
            <a:r>
              <a:rPr lang="en-US" sz="1400"/>
              <a:t>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0294073917526401E-2"/>
          <c:y val="6.9433184760474928E-2"/>
          <c:w val="0.87787040128315175"/>
          <c:h val="0.66582947389112912"/>
        </c:manualLayout>
      </c:layout>
      <c:barChart>
        <c:barDir val="col"/>
        <c:grouping val="clustered"/>
        <c:varyColors val="0"/>
        <c:ser>
          <c:idx val="0"/>
          <c:order val="0"/>
          <c:tx>
            <c:v>OVCE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multiLvlStrRef>
              <c:f>('CHP-DATA_do30.9.2020'!$B$5:$C$5,'CHP-DATA_do30.9.2020'!$B$7:$C$9,'CHP-DATA_do30.9.2020'!$B$11:$C$16,'CHP-DATA_do30.9.2020'!$B$18:$C$18,'CHP-DATA_do30.9.2020'!$B$20:$C$23)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('CHP-DATA_do30.9.2020'!$D$5,'CHP-DATA_do30.9.2020'!$D$7:$D$9,'CHP-DATA_do30.9.2020'!$D$11:$D$16,'CHP-DATA_do30.9.2020'!$D$18,'CHP-DATA_do30.9.2020'!$D$20:$D$23)</c:f>
              <c:numCache>
                <c:formatCode>General</c:formatCode>
                <c:ptCount val="15"/>
                <c:pt idx="0">
                  <c:v>7808</c:v>
                </c:pt>
                <c:pt idx="1">
                  <c:v>854</c:v>
                </c:pt>
                <c:pt idx="2">
                  <c:v>205</c:v>
                </c:pt>
                <c:pt idx="3">
                  <c:v>6513</c:v>
                </c:pt>
                <c:pt idx="4">
                  <c:v>0</c:v>
                </c:pt>
                <c:pt idx="5">
                  <c:v>35</c:v>
                </c:pt>
                <c:pt idx="6">
                  <c:v>4</c:v>
                </c:pt>
                <c:pt idx="7">
                  <c:v>303</c:v>
                </c:pt>
                <c:pt idx="8">
                  <c:v>45</c:v>
                </c:pt>
                <c:pt idx="9">
                  <c:v>1215</c:v>
                </c:pt>
                <c:pt idx="10">
                  <c:v>671</c:v>
                </c:pt>
                <c:pt idx="11">
                  <c:v>18</c:v>
                </c:pt>
                <c:pt idx="12">
                  <c:v>5</c:v>
                </c:pt>
                <c:pt idx="13">
                  <c:v>211</c:v>
                </c:pt>
                <c:pt idx="1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2-4696-B99B-DFD246207550}"/>
            </c:ext>
          </c:extLst>
        </c:ser>
        <c:ser>
          <c:idx val="1"/>
          <c:order val="1"/>
          <c:tx>
            <c:v>BARANY</c:v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('CHP-DATA_do30.9.2020'!$B$5:$C$5,'CHP-DATA_do30.9.2020'!$B$7:$C$9,'CHP-DATA_do30.9.2020'!$B$11:$C$16,'CHP-DATA_do30.9.2020'!$B$18:$C$18,'CHP-DATA_do30.9.2020'!$B$20:$C$23)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('CHP-DATA_do30.9.2020'!$E$5,'CHP-DATA_do30.9.2020'!$E$7:$E$9,'CHP-DATA_do30.9.2020'!$E$11:$E$16,'CHP-DATA_do30.9.2020'!$E$18,'CHP-DATA_do30.9.2020'!$E$20:$E$23)</c:f>
              <c:numCache>
                <c:formatCode>General</c:formatCode>
                <c:ptCount val="15"/>
                <c:pt idx="0">
                  <c:v>14407</c:v>
                </c:pt>
                <c:pt idx="1">
                  <c:v>1357</c:v>
                </c:pt>
                <c:pt idx="2">
                  <c:v>277</c:v>
                </c:pt>
                <c:pt idx="3">
                  <c:v>11039</c:v>
                </c:pt>
                <c:pt idx="4">
                  <c:v>3</c:v>
                </c:pt>
                <c:pt idx="5">
                  <c:v>101</c:v>
                </c:pt>
                <c:pt idx="6">
                  <c:v>14</c:v>
                </c:pt>
                <c:pt idx="7">
                  <c:v>916</c:v>
                </c:pt>
                <c:pt idx="8">
                  <c:v>149</c:v>
                </c:pt>
                <c:pt idx="9">
                  <c:v>3202</c:v>
                </c:pt>
                <c:pt idx="10">
                  <c:v>1090</c:v>
                </c:pt>
                <c:pt idx="11">
                  <c:v>109</c:v>
                </c:pt>
                <c:pt idx="12">
                  <c:v>11</c:v>
                </c:pt>
                <c:pt idx="13">
                  <c:v>821</c:v>
                </c:pt>
                <c:pt idx="14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62-4696-B99B-DFD246207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50043008"/>
        <c:axId val="250048896"/>
      </c:barChart>
      <c:lineChart>
        <c:grouping val="standard"/>
        <c:varyColors val="0"/>
        <c:ser>
          <c:idx val="2"/>
          <c:order val="2"/>
          <c:tx>
            <c:strRef>
              <c:f>'CHP-DATA_do30.9.2020'!$G$3:$G$4</c:f>
              <c:strCache>
                <c:ptCount val="2"/>
                <c:pt idx="0">
                  <c:v>Frekvencia výskytu jednotlivých genotypov (%)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1.6732229689121976E-2"/>
                  <c:y val="-3.14800870147255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E62-4696-B99B-DFD246207550}"/>
                </c:ext>
              </c:extLst>
            </c:dLbl>
            <c:dLbl>
              <c:idx val="1"/>
              <c:layout>
                <c:manualLayout>
                  <c:x val="-3.0764248530340977E-3"/>
                  <c:y val="-3.1520060634085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E62-4696-B99B-DFD246207550}"/>
                </c:ext>
              </c:extLst>
            </c:dLbl>
            <c:dLbl>
              <c:idx val="3"/>
              <c:layout>
                <c:manualLayout>
                  <c:x val="-2.9708244550073759E-2"/>
                  <c:y val="-4.193858768406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E62-4696-B99B-DFD246207550}"/>
                </c:ext>
              </c:extLst>
            </c:dLbl>
            <c:dLbl>
              <c:idx val="4"/>
              <c:layout>
                <c:manualLayout>
                  <c:x val="-9.9129245264432033E-3"/>
                  <c:y val="-4.40861977639532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E62-4696-B99B-DFD246207550}"/>
                </c:ext>
              </c:extLst>
            </c:dLbl>
            <c:dLbl>
              <c:idx val="8"/>
              <c:layout>
                <c:manualLayout>
                  <c:x val="-3.0422423546670522E-2"/>
                  <c:y val="-3.78031291990193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E62-4696-B99B-DFD246207550}"/>
                </c:ext>
              </c:extLst>
            </c:dLbl>
            <c:dLbl>
              <c:idx val="9"/>
              <c:layout>
                <c:manualLayout>
                  <c:x val="-3.1789676921428915E-2"/>
                  <c:y val="-4.61646454584743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E62-4696-B99B-DFD246207550}"/>
                </c:ext>
              </c:extLst>
            </c:dLbl>
            <c:dLbl>
              <c:idx val="10"/>
              <c:layout>
                <c:manualLayout>
                  <c:x val="-1.1280224461125025E-2"/>
                  <c:y val="-3.3614416822396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E62-4696-B99B-DFD246207550}"/>
                </c:ext>
              </c:extLst>
            </c:dLbl>
            <c:dLbl>
              <c:idx val="11"/>
              <c:layout>
                <c:manualLayout>
                  <c:x val="-1.8116724134534232E-2"/>
                  <c:y val="-3.1520060634085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E62-4696-B99B-DFD246207550}"/>
                </c:ext>
              </c:extLst>
            </c:dLbl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sk-S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('CHP-DATA_do30.9.2020'!$G$5,'CHP-DATA_do30.9.2020'!$G$7:$G$9,'CHP-DATA_do30.9.2020'!$G$11:$G$16,'CHP-DATA_do30.9.2020'!$G$18,'CHP-DATA_do30.9.2020'!$G$20:$G$23)</c:f>
              <c:numCache>
                <c:formatCode>0.0</c:formatCode>
                <c:ptCount val="15"/>
                <c:pt idx="0">
                  <c:v>43.172807835820898</c:v>
                </c:pt>
                <c:pt idx="1">
                  <c:v>4.296875</c:v>
                </c:pt>
                <c:pt idx="2">
                  <c:v>0.93672263681592038</c:v>
                </c:pt>
                <c:pt idx="3">
                  <c:v>34.110696517412933</c:v>
                </c:pt>
                <c:pt idx="4">
                  <c:v>5.8302238805970144E-3</c:v>
                </c:pt>
                <c:pt idx="5">
                  <c:v>0.26430348258706471</c:v>
                </c:pt>
                <c:pt idx="6">
                  <c:v>3.4981343283582086E-2</c:v>
                </c:pt>
                <c:pt idx="7">
                  <c:v>2.369014303482587</c:v>
                </c:pt>
                <c:pt idx="8">
                  <c:v>0.377021144278607</c:v>
                </c:pt>
                <c:pt idx="9">
                  <c:v>8.5840329601990053</c:v>
                </c:pt>
                <c:pt idx="10">
                  <c:v>3.4223414179104474</c:v>
                </c:pt>
                <c:pt idx="11">
                  <c:v>0.24681281094527363</c:v>
                </c:pt>
                <c:pt idx="12">
                  <c:v>3.109452736318408E-2</c:v>
                </c:pt>
                <c:pt idx="13">
                  <c:v>2.0055970149253732</c:v>
                </c:pt>
                <c:pt idx="14">
                  <c:v>0.14186878109452736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E62-4696-B99B-DFD246207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0051968"/>
        <c:axId val="250050432"/>
      </c:lineChart>
      <c:catAx>
        <c:axId val="250043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/>
        </c:spPr>
        <c:txPr>
          <a:bodyPr/>
          <a:lstStyle/>
          <a:p>
            <a:pPr>
              <a:defRPr sz="1200" b="1"/>
            </a:pPr>
            <a:endParaRPr lang="sk-SK"/>
          </a:p>
        </c:txPr>
        <c:crossAx val="250048896"/>
        <c:crosses val="autoZero"/>
        <c:auto val="1"/>
        <c:lblAlgn val="ctr"/>
        <c:lblOffset val="100"/>
        <c:noMultiLvlLbl val="0"/>
      </c:catAx>
      <c:valAx>
        <c:axId val="25004889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50043008"/>
        <c:crosses val="autoZero"/>
        <c:crossBetween val="between"/>
      </c:valAx>
      <c:valAx>
        <c:axId val="250050432"/>
        <c:scaling>
          <c:orientation val="minMax"/>
        </c:scaling>
        <c:delete val="0"/>
        <c:axPos val="r"/>
        <c:majorGridlines/>
        <c:numFmt formatCode="0.0" sourceLinked="1"/>
        <c:majorTickMark val="out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50051968"/>
        <c:crosses val="max"/>
        <c:crossBetween val="between"/>
      </c:valAx>
      <c:catAx>
        <c:axId val="250051968"/>
        <c:scaling>
          <c:orientation val="minMax"/>
        </c:scaling>
        <c:delete val="1"/>
        <c:axPos val="b"/>
        <c:majorTickMark val="out"/>
        <c:minorTickMark val="none"/>
        <c:tickLblPos val="nextTo"/>
        <c:crossAx val="250050432"/>
        <c:crosses val="autoZero"/>
        <c:auto val="1"/>
        <c:lblAlgn val="ctr"/>
        <c:lblOffset val="100"/>
        <c:noMultiLvlLbl val="0"/>
      </c:catAx>
      <c:spPr>
        <a:noFill/>
        <a:ln w="6350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6350">
      <a:solidFill>
        <a:sysClr val="window" lastClr="FFFFFF">
          <a:lumMod val="65000"/>
        </a:sysClr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sk-SK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ctr">
              <a:defRPr sz="1600"/>
            </a:pPr>
            <a:r>
              <a:rPr lang="sk-SK" sz="1400" dirty="0"/>
              <a:t>Počet a d</a:t>
            </a:r>
            <a:r>
              <a:rPr lang="en-US" sz="1400" dirty="0" err="1"/>
              <a:t>istribúcia</a:t>
            </a:r>
            <a:r>
              <a:rPr lang="en-US" sz="1400" dirty="0"/>
              <a:t> </a:t>
            </a:r>
            <a:r>
              <a:rPr lang="en-US" sz="1400" dirty="0" err="1"/>
              <a:t>genotypov</a:t>
            </a:r>
            <a:r>
              <a:rPr lang="en-US" sz="1400" dirty="0"/>
              <a:t> u </a:t>
            </a:r>
            <a:r>
              <a:rPr lang="en-US" sz="1400" dirty="0" err="1"/>
              <a:t>zvierat</a:t>
            </a:r>
            <a:r>
              <a:rPr lang="en-US" sz="1400" dirty="0"/>
              <a:t> z </a:t>
            </a:r>
            <a:r>
              <a:rPr lang="en-US" sz="1400" dirty="0" err="1"/>
              <a:t>chovov</a:t>
            </a:r>
            <a:r>
              <a:rPr lang="en-US" sz="1400" dirty="0"/>
              <a:t> s </a:t>
            </a:r>
            <a:r>
              <a:rPr lang="en-US" sz="1400" dirty="0" err="1"/>
              <a:t>výskytom</a:t>
            </a:r>
            <a:r>
              <a:rPr lang="en-US" sz="1400" dirty="0"/>
              <a:t> scrapie (200</a:t>
            </a:r>
            <a:r>
              <a:rPr lang="sk-SK" sz="1400" dirty="0"/>
              <a:t>3</a:t>
            </a:r>
            <a:r>
              <a:rPr lang="en-US" sz="1400" dirty="0"/>
              <a:t> -</a:t>
            </a:r>
            <a:r>
              <a:rPr lang="sk-SK" sz="1400" dirty="0"/>
              <a:t> </a:t>
            </a:r>
            <a:r>
              <a:rPr lang="en-US" sz="1400" dirty="0"/>
              <a:t>201</a:t>
            </a:r>
            <a:r>
              <a:rPr lang="sk-SK" sz="1400" dirty="0"/>
              <a:t>8</a:t>
            </a:r>
            <a:r>
              <a:rPr lang="en-US" sz="1400" dirty="0"/>
              <a:t>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4824874178799119E-2"/>
          <c:y val="8.8282390455276749E-2"/>
          <c:w val="0.87787040128315175"/>
          <c:h val="0.66582947389112912"/>
        </c:manualLayout>
      </c:layout>
      <c:barChart>
        <c:barDir val="col"/>
        <c:grouping val="clustered"/>
        <c:varyColors val="0"/>
        <c:ser>
          <c:idx val="0"/>
          <c:order val="0"/>
          <c:tx>
            <c:v>OVCE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multiLvlStrRef>
              <c:f>('ERADIKÁCIA-DATA'!$M$5:$N$5,'ERADIKÁCIA-DATA'!$M$7:$N$9,'ERADIKÁCIA-DATA'!$M$11:$N$15,'ERADIKÁCIA-DATA'!$M$16:$N$16,'ERADIKÁCIA-DATA'!$M$18:$N$18,'ERADIKÁCIA-DATA'!$M$20:$N$23)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('ERADIKÁCIA-DATA'!$O$5,'ERADIKÁCIA-DATA'!$O$7:$O$9,'ERADIKÁCIA-DATA'!$O$11:$O$15,'ERADIKÁCIA-DATA'!$O$16,'ERADIKÁCIA-DATA'!$O$18,'ERADIKÁCIA-DATA'!$O$20:$O$23)</c:f>
              <c:numCache>
                <c:formatCode>General</c:formatCode>
                <c:ptCount val="15"/>
                <c:pt idx="0">
                  <c:v>3412</c:v>
                </c:pt>
                <c:pt idx="1">
                  <c:v>733</c:v>
                </c:pt>
                <c:pt idx="2">
                  <c:v>145</c:v>
                </c:pt>
                <c:pt idx="3">
                  <c:v>4223</c:v>
                </c:pt>
                <c:pt idx="4">
                  <c:v>3</c:v>
                </c:pt>
                <c:pt idx="5">
                  <c:v>67</c:v>
                </c:pt>
                <c:pt idx="6">
                  <c:v>24</c:v>
                </c:pt>
                <c:pt idx="7">
                  <c:v>635</c:v>
                </c:pt>
                <c:pt idx="8">
                  <c:v>123</c:v>
                </c:pt>
                <c:pt idx="9">
                  <c:v>1716</c:v>
                </c:pt>
                <c:pt idx="10">
                  <c:v>399</c:v>
                </c:pt>
                <c:pt idx="11">
                  <c:v>65</c:v>
                </c:pt>
                <c:pt idx="12">
                  <c:v>11</c:v>
                </c:pt>
                <c:pt idx="13">
                  <c:v>335</c:v>
                </c:pt>
                <c:pt idx="1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1-4351-9FAF-B8AF90041733}"/>
            </c:ext>
          </c:extLst>
        </c:ser>
        <c:ser>
          <c:idx val="1"/>
          <c:order val="1"/>
          <c:tx>
            <c:v>BARANY</c:v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('ERADIKÁCIA-DATA'!$M$5:$N$5,'ERADIKÁCIA-DATA'!$M$7:$N$9,'ERADIKÁCIA-DATA'!$M$11:$N$15,'ERADIKÁCIA-DATA'!$M$16:$N$16,'ERADIKÁCIA-DATA'!$M$18:$N$18,'ERADIKÁCIA-DATA'!$M$20:$N$23)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('ERADIKÁCIA-DATA'!$P$5,'ERADIKÁCIA-DATA'!$P$7:$P$9,'ERADIKÁCIA-DATA'!$P$11:$P$16,'ERADIKÁCIA-DATA'!$P$18,'ERADIKÁCIA-DATA'!$P$20:$P$23)</c:f>
              <c:numCache>
                <c:formatCode>General</c:formatCode>
                <c:ptCount val="15"/>
                <c:pt idx="0">
                  <c:v>272</c:v>
                </c:pt>
                <c:pt idx="1">
                  <c:v>41</c:v>
                </c:pt>
                <c:pt idx="2">
                  <c:v>5</c:v>
                </c:pt>
                <c:pt idx="3">
                  <c:v>275</c:v>
                </c:pt>
                <c:pt idx="4">
                  <c:v>1</c:v>
                </c:pt>
                <c:pt idx="5">
                  <c:v>6</c:v>
                </c:pt>
                <c:pt idx="6">
                  <c:v>0</c:v>
                </c:pt>
                <c:pt idx="7">
                  <c:v>52</c:v>
                </c:pt>
                <c:pt idx="8">
                  <c:v>5</c:v>
                </c:pt>
                <c:pt idx="9">
                  <c:v>131</c:v>
                </c:pt>
                <c:pt idx="10">
                  <c:v>22</c:v>
                </c:pt>
                <c:pt idx="11">
                  <c:v>6</c:v>
                </c:pt>
                <c:pt idx="12">
                  <c:v>0</c:v>
                </c:pt>
                <c:pt idx="13">
                  <c:v>25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51-4351-9FAF-B8AF90041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68022528"/>
        <c:axId val="268024064"/>
      </c:barChart>
      <c:lineChart>
        <c:grouping val="standard"/>
        <c:varyColors val="0"/>
        <c:ser>
          <c:idx val="2"/>
          <c:order val="2"/>
          <c:tx>
            <c:strRef>
              <c:f>'ERADIKÁCIA-DATA'!$R$3:$R$4</c:f>
              <c:strCache>
                <c:ptCount val="2"/>
                <c:pt idx="0">
                  <c:v>Frekvencia výskytu jednotlivých genotypov (%)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9708244550073769E-2"/>
                  <c:y val="-5.8672188755020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F51-4351-9FAF-B8AF90041733}"/>
                </c:ext>
              </c:extLst>
            </c:dLbl>
            <c:dLbl>
              <c:idx val="1"/>
              <c:layout>
                <c:manualLayout>
                  <c:x val="-8.5456245917613829E-3"/>
                  <c:y val="-3.3614416822396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F51-4351-9FAF-B8AF90041733}"/>
                </c:ext>
              </c:extLst>
            </c:dLbl>
            <c:dLbl>
              <c:idx val="2"/>
              <c:layout>
                <c:manualLayout>
                  <c:x val="-3.5891623285397835E-2"/>
                  <c:y val="-5.0369266328887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F51-4351-9FAF-B8AF90041733}"/>
                </c:ext>
              </c:extLst>
            </c:dLbl>
            <c:dLbl>
              <c:idx val="3"/>
              <c:layout>
                <c:manualLayout>
                  <c:x val="-6.4880074304758785E-3"/>
                  <c:y val="-3.1480087014725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F51-4351-9FAF-B8AF90041733}"/>
                </c:ext>
              </c:extLst>
            </c:dLbl>
            <c:dLbl>
              <c:idx val="4"/>
              <c:layout>
                <c:manualLayout>
                  <c:x val="-8.5456245917613829E-3"/>
                  <c:y val="-5.0369266328887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F51-4351-9FAF-B8AF90041733}"/>
                </c:ext>
              </c:extLst>
            </c:dLbl>
            <c:dLbl>
              <c:idx val="6"/>
              <c:layout>
                <c:manualLayout>
                  <c:x val="-2.6320523742625057E-2"/>
                  <c:y val="-3.989748538733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F51-4351-9FAF-B8AF90041733}"/>
                </c:ext>
              </c:extLst>
            </c:dLbl>
            <c:dLbl>
              <c:idx val="8"/>
              <c:layout>
                <c:manualLayout>
                  <c:x val="-3.1789723481352346E-2"/>
                  <c:y val="-4.6180553952264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F51-4351-9FAF-B8AF90041733}"/>
                </c:ext>
              </c:extLst>
            </c:dLbl>
            <c:dLbl>
              <c:idx val="9"/>
              <c:layout>
                <c:manualLayout>
                  <c:x val="-3.3805933453532208E-2"/>
                  <c:y val="-5.03053882195448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F51-4351-9FAF-B8AF90041733}"/>
                </c:ext>
              </c:extLst>
            </c:dLbl>
            <c:dLbl>
              <c:idx val="10"/>
              <c:layout>
                <c:manualLayout>
                  <c:x val="-1.4014824330488668E-2"/>
                  <c:y val="-3.9897485387330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AF51-4351-9FAF-B8AF90041733}"/>
                </c:ext>
              </c:extLst>
            </c:dLbl>
            <c:numFmt formatCode="#,##0.0" sourceLinked="0"/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sk-S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('ERADIKÁCIA-DATA'!$R$5,'ERADIKÁCIA-DATA'!$R$7:$R$9,'ERADIKÁCIA-DATA'!$R$11:$R$16,'ERADIKÁCIA-DATA'!$R$18,'ERADIKÁCIA-DATA'!$R$20:$R$23)</c:f>
              <c:numCache>
                <c:formatCode>0.0</c:formatCode>
                <c:ptCount val="15"/>
                <c:pt idx="0">
                  <c:v>28.896384030120011</c:v>
                </c:pt>
                <c:pt idx="1">
                  <c:v>6.0710643972076239</c:v>
                </c:pt>
                <c:pt idx="2">
                  <c:v>1.1765628676758961</c:v>
                </c:pt>
                <c:pt idx="3">
                  <c:v>35.281198525374542</c:v>
                </c:pt>
                <c:pt idx="4">
                  <c:v>3.137500980469056E-2</c:v>
                </c:pt>
                <c:pt idx="5">
                  <c:v>0.57259392893560279</c:v>
                </c:pt>
                <c:pt idx="6">
                  <c:v>0.18825005882814339</c:v>
                </c:pt>
                <c:pt idx="7">
                  <c:v>5.3886579339556047</c:v>
                </c:pt>
                <c:pt idx="8">
                  <c:v>1.0040003137500979</c:v>
                </c:pt>
                <c:pt idx="9">
                  <c:v>14.487410777315867</c:v>
                </c:pt>
                <c:pt idx="10">
                  <c:v>3.3022197819436818</c:v>
                </c:pt>
                <c:pt idx="11">
                  <c:v>0.55690642403325752</c:v>
                </c:pt>
                <c:pt idx="12">
                  <c:v>8.6281276962899056E-2</c:v>
                </c:pt>
                <c:pt idx="13">
                  <c:v>2.8237508824221509</c:v>
                </c:pt>
                <c:pt idx="14">
                  <c:v>0.1333437916699349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F51-4351-9FAF-B8AF90041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8035584"/>
        <c:axId val="268034048"/>
      </c:lineChart>
      <c:catAx>
        <c:axId val="268022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/>
        </c:spPr>
        <c:txPr>
          <a:bodyPr/>
          <a:lstStyle/>
          <a:p>
            <a:pPr>
              <a:defRPr sz="1200" b="1"/>
            </a:pPr>
            <a:endParaRPr lang="sk-SK"/>
          </a:p>
        </c:txPr>
        <c:crossAx val="268024064"/>
        <c:crosses val="autoZero"/>
        <c:auto val="1"/>
        <c:lblAlgn val="ctr"/>
        <c:lblOffset val="100"/>
        <c:noMultiLvlLbl val="0"/>
      </c:catAx>
      <c:valAx>
        <c:axId val="268024064"/>
        <c:scaling>
          <c:orientation val="minMax"/>
          <c:max val="45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68022528"/>
        <c:crosses val="autoZero"/>
        <c:crossBetween val="between"/>
      </c:valAx>
      <c:valAx>
        <c:axId val="268034048"/>
        <c:scaling>
          <c:orientation val="minMax"/>
        </c:scaling>
        <c:delete val="0"/>
        <c:axPos val="r"/>
        <c:majorGridlines/>
        <c:numFmt formatCode="0.0" sourceLinked="1"/>
        <c:majorTickMark val="out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68035584"/>
        <c:crosses val="max"/>
        <c:crossBetween val="between"/>
      </c:valAx>
      <c:catAx>
        <c:axId val="268035584"/>
        <c:scaling>
          <c:orientation val="minMax"/>
        </c:scaling>
        <c:delete val="1"/>
        <c:axPos val="b"/>
        <c:majorTickMark val="out"/>
        <c:minorTickMark val="none"/>
        <c:tickLblPos val="nextTo"/>
        <c:crossAx val="268034048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6350">
      <a:solidFill>
        <a:sysClr val="window" lastClr="FFFFFF">
          <a:lumMod val="65000"/>
        </a:sysClr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sk-SK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sk-SK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Počet a d</a:t>
            </a:r>
            <a:r>
              <a:rPr lang="en-US" sz="1400" b="1" i="0" baseline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istribúcia</a:t>
            </a:r>
            <a:r>
              <a:rPr lang="en-US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baseline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genotypov</a:t>
            </a:r>
            <a:r>
              <a:rPr lang="sk-SK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scrapie </a:t>
            </a:r>
            <a:r>
              <a:rPr lang="sk-SK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pozitívnych zvierat </a:t>
            </a:r>
            <a:r>
              <a:rPr lang="en-US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(200</a:t>
            </a:r>
            <a:r>
              <a:rPr lang="sk-SK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sk-SK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sk-SK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Počet pozitívnych prípadov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905070168355277E-2"/>
                  <c:y val="-4.66880696541884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C3E-4C51-883D-708BA60D681A}"/>
                </c:ext>
              </c:extLst>
            </c:dLbl>
            <c:dLbl>
              <c:idx val="1"/>
              <c:layout>
                <c:manualLayout>
                  <c:x val="-8.6033801122368525E-3"/>
                  <c:y val="-9.33761393083768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C3E-4C51-883D-708BA60D681A}"/>
                </c:ext>
              </c:extLst>
            </c:dLbl>
            <c:dLbl>
              <c:idx val="2"/>
              <c:layout>
                <c:manualLayout>
                  <c:x val="-1.003727679760966E-2"/>
                  <c:y val="-1.86752278616754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C3E-4C51-883D-708BA60D681A}"/>
                </c:ext>
              </c:extLst>
            </c:dLbl>
            <c:dLbl>
              <c:idx val="3"/>
              <c:layout>
                <c:manualLayout>
                  <c:x val="-8.6033801122369045E-3"/>
                  <c:y val="-1.86752278616754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C3E-4C51-883D-708BA60D681A}"/>
                </c:ext>
              </c:extLst>
            </c:dLbl>
            <c:dLbl>
              <c:idx val="4"/>
              <c:layout>
                <c:manualLayout>
                  <c:x val="-4.3016900561184263E-3"/>
                  <c:y val="-1.16720174135471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C3E-4C51-883D-708BA60D681A}"/>
                </c:ext>
              </c:extLst>
            </c:dLbl>
            <c:dLbl>
              <c:idx val="5"/>
              <c:layout>
                <c:manualLayout>
                  <c:x val="-1.0037276797609712E-2"/>
                  <c:y val="-1.40064208962565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C3E-4C51-883D-708BA60D681A}"/>
                </c:ext>
              </c:extLst>
            </c:dLbl>
            <c:dLbl>
              <c:idx val="6"/>
              <c:layout>
                <c:manualLayout>
                  <c:x val="-2.8677933707456173E-2"/>
                  <c:y val="2.33440348270942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C3E-4C51-883D-708BA60D681A}"/>
                </c:ext>
              </c:extLst>
            </c:dLbl>
            <c:dLbl>
              <c:idx val="7"/>
              <c:layout>
                <c:manualLayout>
                  <c:x val="-1.5772863539100894E-2"/>
                  <c:y val="-2.33440348270942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C3E-4C51-883D-708BA60D681A}"/>
                </c:ext>
              </c:extLst>
            </c:dLbl>
            <c:dLbl>
              <c:idx val="8"/>
              <c:layout>
                <c:manualLayout>
                  <c:x val="-5.7355867414912347E-3"/>
                  <c:y val="-4.66880696541884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C3E-4C51-883D-708BA60D681A}"/>
                </c:ext>
              </c:extLst>
            </c:dLbl>
            <c:dLbl>
              <c:idx val="9"/>
              <c:layout>
                <c:manualLayout>
                  <c:x val="-3.1545727078201788E-2"/>
                  <c:y val="2.3344034827093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C3E-4C51-883D-708BA60D681A}"/>
                </c:ext>
              </c:extLst>
            </c:dLbl>
            <c:dLbl>
              <c:idx val="10"/>
              <c:layout>
                <c:manualLayout>
                  <c:x val="-2.8677933707456174E-3"/>
                  <c:y val="-2.33440348270942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3E-4C51-883D-708BA60D681A}"/>
                </c:ext>
              </c:extLst>
            </c:dLbl>
            <c:spPr>
              <a:solidFill>
                <a:srgbClr val="FBE1BB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Hárok1!$A$2:$A$11</c:f>
              <c:strCache>
                <c:ptCount val="10"/>
                <c:pt idx="0">
                  <c:v>I. ARR/ARR*</c:v>
                </c:pt>
                <c:pt idx="1">
                  <c:v>II. ARR/AHQ*</c:v>
                </c:pt>
                <c:pt idx="2">
                  <c:v>II. ARR/ARQ**</c:v>
                </c:pt>
                <c:pt idx="3">
                  <c:v>III. ARQ/AHQ*</c:v>
                </c:pt>
                <c:pt idx="4">
                  <c:v>III. AHQ/AHQ</c:v>
                </c:pt>
                <c:pt idx="5">
                  <c:v>III. ARQ/ARH</c:v>
                </c:pt>
                <c:pt idx="6">
                  <c:v>III.* ARQ/ARQ**</c:v>
                </c:pt>
                <c:pt idx="7">
                  <c:v>V. ARH/VRQ</c:v>
                </c:pt>
                <c:pt idx="8">
                  <c:v>V. ARQ/VRQ**</c:v>
                </c:pt>
                <c:pt idx="9">
                  <c:v>V. VRQ/VRQ</c:v>
                </c:pt>
              </c:strCache>
            </c:strRef>
          </c:cat>
          <c:val>
            <c:numRef>
              <c:f>Hárok1!$B$2:$B$11</c:f>
              <c:numCache>
                <c:formatCode>General</c:formatCode>
                <c:ptCount val="10"/>
                <c:pt idx="0">
                  <c:v>5</c:v>
                </c:pt>
                <c:pt idx="1">
                  <c:v>7</c:v>
                </c:pt>
                <c:pt idx="2">
                  <c:v>11</c:v>
                </c:pt>
                <c:pt idx="3">
                  <c:v>9</c:v>
                </c:pt>
                <c:pt idx="4">
                  <c:v>4</c:v>
                </c:pt>
                <c:pt idx="5">
                  <c:v>6</c:v>
                </c:pt>
                <c:pt idx="6">
                  <c:v>97</c:v>
                </c:pt>
                <c:pt idx="7">
                  <c:v>3</c:v>
                </c:pt>
                <c:pt idx="8">
                  <c:v>30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C3E-4C51-883D-708BA60D68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7165384"/>
        <c:axId val="497171616"/>
      </c:barChart>
      <c:lineChart>
        <c:grouping val="standard"/>
        <c:varyColors val="0"/>
        <c:ser>
          <c:idx val="1"/>
          <c:order val="1"/>
          <c:tx>
            <c:strRef>
              <c:f>Hárok1!$C$1</c:f>
              <c:strCache>
                <c:ptCount val="1"/>
                <c:pt idx="0">
                  <c:v>Frekvencia výskytu (%)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8677933707456039E-3"/>
                  <c:y val="-3.0347245275222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C3E-4C51-883D-708BA60D681A}"/>
                </c:ext>
              </c:extLst>
            </c:dLbl>
            <c:dLbl>
              <c:idx val="1"/>
              <c:layout>
                <c:manualLayout>
                  <c:x val="-1.4338966853728087E-3"/>
                  <c:y val="-3.03472452752225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C3E-4C51-883D-708BA60D681A}"/>
                </c:ext>
              </c:extLst>
            </c:dLbl>
            <c:dLbl>
              <c:idx val="2"/>
              <c:layout>
                <c:manualLayout>
                  <c:x val="0"/>
                  <c:y val="-2.3344034827094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2C3E-4C51-883D-708BA60D681A}"/>
                </c:ext>
              </c:extLst>
            </c:dLbl>
            <c:dLbl>
              <c:idx val="3"/>
              <c:layout>
                <c:manualLayout>
                  <c:x val="0"/>
                  <c:y val="-2.3344034827094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2C3E-4C51-883D-708BA60D681A}"/>
                </c:ext>
              </c:extLst>
            </c:dLbl>
            <c:dLbl>
              <c:idx val="4"/>
              <c:layout>
                <c:manualLayout>
                  <c:x val="1.4338966853728087E-3"/>
                  <c:y val="-3.50160522406414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2C3E-4C51-883D-708BA60D681A}"/>
                </c:ext>
              </c:extLst>
            </c:dLbl>
            <c:dLbl>
              <c:idx val="5"/>
              <c:layout>
                <c:manualLayout>
                  <c:x val="7.1694834268640432E-3"/>
                  <c:y val="-9.337613930837776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2C3E-4C51-883D-708BA60D681A}"/>
                </c:ext>
              </c:extLst>
            </c:dLbl>
            <c:dLbl>
              <c:idx val="6"/>
              <c:layout>
                <c:manualLayout>
                  <c:x val="5.7355867414912347E-3"/>
                  <c:y val="4.90224731368978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2C3E-4C51-883D-708BA60D681A}"/>
                </c:ext>
              </c:extLst>
            </c:dLbl>
            <c:dLbl>
              <c:idx val="7"/>
              <c:layout>
                <c:manualLayout>
                  <c:x val="-8.6033801122368525E-3"/>
                  <c:y val="-3.96848592060602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2C3E-4C51-883D-708BA60D681A}"/>
                </c:ext>
              </c:extLst>
            </c:dLbl>
            <c:dLbl>
              <c:idx val="8"/>
              <c:layout>
                <c:manualLayout>
                  <c:x val="8.6033801122367467E-3"/>
                  <c:y val="-1.400642089625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2C3E-4C51-883D-708BA60D681A}"/>
                </c:ext>
              </c:extLst>
            </c:dLbl>
            <c:dLbl>
              <c:idx val="9"/>
              <c:layout>
                <c:manualLayout>
                  <c:x val="1.4338966853728087E-3"/>
                  <c:y val="-8.5593805579066115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2C3E-4C51-883D-708BA60D681A}"/>
                </c:ext>
              </c:extLst>
            </c:dLbl>
            <c:dLbl>
              <c:idx val="10"/>
              <c:layout>
                <c:manualLayout>
                  <c:x val="2.867793370745512E-3"/>
                  <c:y val="-2.1009631344384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C3E-4C51-883D-708BA60D681A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Hárok1!$A$2:$A$11</c:f>
              <c:strCache>
                <c:ptCount val="10"/>
                <c:pt idx="0">
                  <c:v>I. ARR/ARR*</c:v>
                </c:pt>
                <c:pt idx="1">
                  <c:v>II. ARR/AHQ*</c:v>
                </c:pt>
                <c:pt idx="2">
                  <c:v>II. ARR/ARQ**</c:v>
                </c:pt>
                <c:pt idx="3">
                  <c:v>III. ARQ/AHQ*</c:v>
                </c:pt>
                <c:pt idx="4">
                  <c:v>III. AHQ/AHQ</c:v>
                </c:pt>
                <c:pt idx="5">
                  <c:v>III. ARQ/ARH</c:v>
                </c:pt>
                <c:pt idx="6">
                  <c:v>III.* ARQ/ARQ**</c:v>
                </c:pt>
                <c:pt idx="7">
                  <c:v>V. ARH/VRQ</c:v>
                </c:pt>
                <c:pt idx="8">
                  <c:v>V. ARQ/VRQ**</c:v>
                </c:pt>
                <c:pt idx="9">
                  <c:v>V. VRQ/VRQ</c:v>
                </c:pt>
              </c:strCache>
            </c:strRef>
          </c:cat>
          <c:val>
            <c:numRef>
              <c:f>Hárok1!$C$2:$C$11</c:f>
              <c:numCache>
                <c:formatCode>0.0</c:formatCode>
                <c:ptCount val="10"/>
                <c:pt idx="0" formatCode="General">
                  <c:v>2.9</c:v>
                </c:pt>
                <c:pt idx="1">
                  <c:v>4</c:v>
                </c:pt>
                <c:pt idx="2">
                  <c:v>6.3</c:v>
                </c:pt>
                <c:pt idx="3" formatCode="General">
                  <c:v>5.2</c:v>
                </c:pt>
                <c:pt idx="4" formatCode="General">
                  <c:v>2.2999999999999998</c:v>
                </c:pt>
                <c:pt idx="5" formatCode="General">
                  <c:v>3.4</c:v>
                </c:pt>
                <c:pt idx="6" formatCode="General">
                  <c:v>55.8</c:v>
                </c:pt>
                <c:pt idx="7" formatCode="General">
                  <c:v>1.7</c:v>
                </c:pt>
                <c:pt idx="8" formatCode="General">
                  <c:v>17.3</c:v>
                </c:pt>
                <c:pt idx="9" formatCode="General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2C3E-4C51-883D-708BA60D68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5460184"/>
        <c:axId val="355459200"/>
      </c:lineChart>
      <c:catAx>
        <c:axId val="49716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80808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7171616"/>
        <c:crosses val="autoZero"/>
        <c:auto val="1"/>
        <c:lblAlgn val="ctr"/>
        <c:lblOffset val="100"/>
        <c:noMultiLvlLbl val="0"/>
      </c:catAx>
      <c:valAx>
        <c:axId val="49717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sk-SK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Počet</a:t>
                </a:r>
                <a:r>
                  <a:rPr lang="sk-SK" sz="12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zvierat</a:t>
                </a:r>
                <a:endParaRPr lang="sk-SK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rgbClr val="FBE1BB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7165384"/>
        <c:crosses val="autoZero"/>
        <c:crossBetween val="midCat"/>
      </c:valAx>
      <c:valAx>
        <c:axId val="3554592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Frekvencia</a:t>
                </a:r>
                <a:r>
                  <a:rPr lang="sk-SK" dirty="0">
                    <a:solidFill>
                      <a:schemeClr val="tx1"/>
                    </a:solidFill>
                  </a:rPr>
                  <a:t> výskytu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out"/>
        <c:minorTickMark val="none"/>
        <c:tickLblPos val="nextTo"/>
        <c:spPr>
          <a:solidFill>
            <a:srgbClr val="FFFF00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5460184"/>
        <c:crosses val="max"/>
        <c:crossBetween val="between"/>
      </c:valAx>
      <c:catAx>
        <c:axId val="355460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54592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solidFill>
            <a:srgbClr val="80808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808080"/>
      </a:solidFill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F705B-9300-4EC5-B0A4-846FC94623A5}" type="datetimeFigureOut">
              <a:rPr lang="sk-SK" smtClean="0"/>
              <a:t>14.10.2020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B3CB6-9122-44D6-A7AB-FAACB8D5F1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429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4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73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074A8-D951-4DA4-A967-F530BBF40FD7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59920-9494-4837-A8F8-15C87DBF5353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0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E7CB4-0B5B-4C53-800B-DE8A948573CF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9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8FD5A-F668-4BE2-ABFD-B12C07D7FE8B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74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abuľky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sk-S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F3D4-C580-4843-AECF-4DB4B5BF8C63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40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D56E4-3BA9-44C8-B636-6042ABE0C43A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9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493F4-DCCD-4BE1-99D0-0A652A8A9100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8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C1051-0119-4373-A3F7-96A597A10D42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5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C1A05-3452-444B-A2E1-2089535007B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115DA-4099-46C5-B53A-46CE42BAEE67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8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D806C-1C80-4560-9F3B-A96E92F574E5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0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7873D-0D97-42B8-8151-A70ACA479026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9D02F-BDF3-45CB-A909-1C37CDC46FA9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1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F5149-3131-460F-A064-BA5E4206FED4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5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9D1">
            <a:alpha val="3098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k-SK">
                <a:solidFill>
                  <a:srgbClr val="000000"/>
                </a:solidFill>
              </a:rPr>
              <a:t>Mojmovce 2019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0D52D-6C99-4FF3-86B7-605BE25212D7}" type="slidenum">
              <a:rPr lang="sk-S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9672" y="620688"/>
            <a:ext cx="6754712" cy="3566160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>
                <a:solidFill>
                  <a:srgbClr val="FF0000"/>
                </a:solidFill>
              </a:rPr>
              <a:t>Aktuálny zdravotný stav a zdravotná bezpečnosť ovčích a kozích produktov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81992" y="4653136"/>
            <a:ext cx="6466681" cy="1143000"/>
          </a:xfrm>
        </p:spPr>
        <p:txBody>
          <a:bodyPr>
            <a:noAutofit/>
          </a:bodyPr>
          <a:lstStyle/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sz="2800" b="1" i="1" kern="0" cap="none" spc="0" dirty="0">
                <a:solidFill>
                  <a:srgbClr val="333399"/>
                </a:solidFill>
              </a:rPr>
              <a:t>prof. MVDr. Jozef Bíreš, DrSc.,</a:t>
            </a:r>
          </a:p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sz="2800" b="1" i="1" kern="0" cap="none" spc="0" dirty="0">
                <a:solidFill>
                  <a:srgbClr val="333399"/>
                </a:solidFill>
              </a:rPr>
              <a:t>ústredný riaditeľ ŠVPS SR </a:t>
            </a:r>
          </a:p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sz="2800" b="1" i="1" kern="0" cap="none" spc="0" dirty="0">
                <a:solidFill>
                  <a:srgbClr val="333399"/>
                </a:solidFill>
              </a:rPr>
              <a:t>hlavný veterinárny lekár SR</a:t>
            </a:r>
          </a:p>
          <a:p>
            <a:pPr lvl="0" algn="ctr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</a:pPr>
            <a:endParaRPr lang="sk-SK" sz="2800" b="1" cap="none" spc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sk-SK" sz="28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72208" cy="17198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3020922" cy="22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2060"/>
                </a:solidFill>
              </a:rPr>
              <a:t>Výsledky odberov úradných vzoriek bryndze</a:t>
            </a: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sk-SK" sz="2400" dirty="0">
                <a:solidFill>
                  <a:srgbClr val="007A37"/>
                </a:solidFill>
                <a:cs typeface="Times New Roman" panose="02020603050405020304" pitchFamily="18" charset="0"/>
              </a:rPr>
              <a:t>V roku </a:t>
            </a:r>
            <a:r>
              <a:rPr lang="sk-SK" sz="2400" dirty="0" smtClean="0">
                <a:solidFill>
                  <a:srgbClr val="007A37"/>
                </a:solidFill>
                <a:cs typeface="Times New Roman" panose="02020603050405020304" pitchFamily="18" charset="0"/>
              </a:rPr>
              <a:t>2019 </a:t>
            </a:r>
            <a:r>
              <a:rPr lang="sk-SK" sz="2400" dirty="0">
                <a:solidFill>
                  <a:srgbClr val="007A37"/>
                </a:solidFill>
                <a:cs typeface="Times New Roman" panose="02020603050405020304" pitchFamily="18" charset="0"/>
              </a:rPr>
              <a:t>bolo v rámci </a:t>
            </a:r>
            <a:r>
              <a:rPr lang="sk-SK" sz="2400" dirty="0" smtClean="0">
                <a:solidFill>
                  <a:srgbClr val="007A37"/>
                </a:solidFill>
                <a:cs typeface="Times New Roman" panose="02020603050405020304" pitchFamily="18" charset="0"/>
              </a:rPr>
              <a:t>úradných kontrol </a:t>
            </a:r>
            <a:r>
              <a:rPr lang="sk-SK" sz="2400" dirty="0">
                <a:solidFill>
                  <a:srgbClr val="007A37"/>
                </a:solidFill>
                <a:cs typeface="Times New Roman" panose="02020603050405020304" pitchFamily="18" charset="0"/>
              </a:rPr>
              <a:t>spolu vyšetrených</a:t>
            </a:r>
            <a:r>
              <a:rPr lang="sk-SK" sz="2400" dirty="0">
                <a:cs typeface="Times New Roman" panose="02020603050405020304" pitchFamily="18" charset="0"/>
              </a:rPr>
              <a:t> </a:t>
            </a:r>
            <a:r>
              <a:rPr lang="sk-SK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60</a:t>
            </a:r>
            <a:r>
              <a:rPr lang="sk-SK" sz="2400" dirty="0" smtClean="0">
                <a:cs typeface="Times New Roman" panose="02020603050405020304" pitchFamily="18" charset="0"/>
              </a:rPr>
              <a:t> </a:t>
            </a:r>
            <a:r>
              <a:rPr lang="sk-SK" sz="2400" dirty="0">
                <a:solidFill>
                  <a:srgbClr val="007A37"/>
                </a:solidFill>
                <a:cs typeface="Times New Roman" panose="02020603050405020304" pitchFamily="18" charset="0"/>
              </a:rPr>
              <a:t>vzoriek </a:t>
            </a:r>
            <a:r>
              <a:rPr lang="sk-SK" sz="2400" dirty="0" smtClean="0">
                <a:solidFill>
                  <a:srgbClr val="007A37"/>
                </a:solidFill>
                <a:cs typeface="Times New Roman" panose="02020603050405020304" pitchFamily="18" charset="0"/>
              </a:rPr>
              <a:t>bryndze, </a:t>
            </a:r>
            <a:r>
              <a:rPr lang="sk-SK" sz="2400" dirty="0">
                <a:solidFill>
                  <a:srgbClr val="007A37"/>
                </a:solidFill>
                <a:cs typeface="Times New Roman" panose="02020603050405020304" pitchFamily="18" charset="0"/>
              </a:rPr>
              <a:t>nevyhovelo </a:t>
            </a:r>
            <a:r>
              <a:rPr lang="sk-SK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20</a:t>
            </a:r>
            <a:r>
              <a:rPr lang="sk-SK" sz="2400" dirty="0" smtClean="0">
                <a:cs typeface="Times New Roman" panose="02020603050405020304" pitchFamily="18" charset="0"/>
              </a:rPr>
              <a:t> </a:t>
            </a:r>
            <a:r>
              <a:rPr lang="sk-SK" sz="2400" dirty="0" smtClean="0">
                <a:solidFill>
                  <a:srgbClr val="007A37"/>
                </a:solidFill>
                <a:cs typeface="Times New Roman" panose="02020603050405020304" pitchFamily="18" charset="0"/>
              </a:rPr>
              <a:t>vzoriek.</a:t>
            </a:r>
            <a:r>
              <a:rPr lang="sk-SK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sk-SK" sz="2400" dirty="0" smtClean="0">
                <a:cs typeface="Times New Roman" panose="02020603050405020304" pitchFamily="18" charset="0"/>
              </a:rPr>
              <a:t>Vzorka nevyhovela:</a:t>
            </a:r>
          </a:p>
          <a:p>
            <a:pPr algn="just">
              <a:buFontTx/>
              <a:buChar char="-"/>
            </a:pPr>
            <a:r>
              <a:rPr lang="sk-SK" sz="2400" dirty="0" smtClean="0">
                <a:cs typeface="Times New Roman" panose="02020603050405020304" pitchFamily="18" charset="0"/>
              </a:rPr>
              <a:t>Prítomnosť </a:t>
            </a:r>
            <a:r>
              <a:rPr lang="sk-SK" sz="2400" i="1" u="sng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sk-SK" sz="2400" i="1" u="sng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i="1" u="sng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sk-SK" sz="2400" dirty="0" smtClean="0">
                <a:cs typeface="Times New Roman" panose="02020603050405020304" pitchFamily="18" charset="0"/>
              </a:rPr>
              <a:t>  </a:t>
            </a:r>
          </a:p>
          <a:p>
            <a:pPr algn="just">
              <a:buFontTx/>
              <a:buChar char="-"/>
            </a:pPr>
            <a:r>
              <a:rPr lang="sk-SK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Zistila sa prítomnosť </a:t>
            </a:r>
            <a:r>
              <a:rPr lang="sk-S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patogénneho mikroorganizmu </a:t>
            </a:r>
            <a:r>
              <a:rPr lang="sk-SK" sz="2400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Listeria</a:t>
            </a:r>
            <a:r>
              <a:rPr lang="sk-SK" sz="2400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i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monocytogenes</a:t>
            </a:r>
            <a:r>
              <a:rPr lang="sk-SK" sz="2400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sk-SK" sz="2400" i="1" u="sng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Iné zistenia:</a:t>
            </a:r>
          </a:p>
          <a:p>
            <a:pPr algn="just">
              <a:buFontTx/>
              <a:buChar char="-"/>
            </a:pPr>
            <a:r>
              <a:rPr lang="sk-SK" sz="20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Nevyhovujúce senzorické parametre</a:t>
            </a:r>
          </a:p>
          <a:p>
            <a:pPr algn="just">
              <a:buFontTx/>
              <a:buChar char="-"/>
            </a:pPr>
            <a:r>
              <a:rPr lang="sk-SK" sz="20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Nevyhovujúce označovanie (veľkosť písma, podiel OHS bolo menej ako 50 hmotnostných percent zo sušiny výrobku aj po pripočítaní neistoty merania) </a:t>
            </a:r>
          </a:p>
          <a:p>
            <a:pPr algn="just">
              <a:buFontTx/>
              <a:buChar char="-"/>
            </a:pPr>
            <a:r>
              <a:rPr lang="sk-SK" sz="20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Prítomnosť kozieho kazeínu 2x</a:t>
            </a:r>
            <a:endParaRPr lang="sk-SK" sz="2000" dirty="0"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794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sz="32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Požiadavka:</a:t>
            </a:r>
            <a:r>
              <a:rPr lang="sk-SK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 výrobky zo surového mlieka</a:t>
            </a:r>
            <a:br>
              <a:rPr lang="sk-SK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tepelného ošetrenia</a:t>
            </a:r>
            <a:endParaRPr lang="sk-SK" sz="3200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k-S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CPM - Celkový počet mikroorganizmov pri 30 °C (v 1 ml)≤ 500 000  Kĺzavý geometrický priemer. </a:t>
            </a:r>
          </a:p>
          <a:p>
            <a:pPr marL="0" indent="0" algn="just">
              <a:buNone/>
              <a:defRPr/>
            </a:pPr>
            <a:r>
              <a:rPr lang="sk-SK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Kĺzavý </a:t>
            </a:r>
            <a:r>
              <a:rPr lang="sk-SK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geometrický priemer  hodnôt za obdobie dvoch mesiacov pri najmenej dvoch vzorkách za mesiac.</a:t>
            </a:r>
          </a:p>
          <a:p>
            <a:pPr>
              <a:defRPr/>
            </a:pPr>
            <a:endParaRPr lang="sk-SK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2018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IVVL Kočice HP1 12. 3. 2018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88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k-SK" sz="3200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Požiadavka:</a:t>
            </a:r>
            <a:r>
              <a:rPr lang="sk-SK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b="1" dirty="0" smtClean="0">
                <a:solidFill>
                  <a:srgbClr val="FF0000"/>
                </a:solidFill>
              </a:rPr>
              <a:t>Pre výrobky ovčieho a kozieho </a:t>
            </a:r>
            <a:br>
              <a:rPr lang="sk-SK" sz="3200" b="1" dirty="0" smtClean="0">
                <a:solidFill>
                  <a:srgbClr val="FF0000"/>
                </a:solidFill>
              </a:rPr>
            </a:br>
            <a:r>
              <a:rPr lang="sk-SK" sz="3200" u="sng" dirty="0" smtClean="0">
                <a:solidFill>
                  <a:srgbClr val="FF0000"/>
                </a:solidFill>
              </a:rPr>
              <a:t>mlieka s tepelným ošetrením</a:t>
            </a:r>
            <a:endParaRPr lang="sk-SK" sz="3200" u="sng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sk-SK" sz="3600" b="1" dirty="0" smtClean="0"/>
              <a:t>CPM</a:t>
            </a:r>
            <a:r>
              <a:rPr lang="sk-SK" dirty="0" smtClean="0"/>
              <a:t> - Celkový počet mikroorganizmov pri 30 °C (v 1 ml)≤ </a:t>
            </a:r>
            <a:r>
              <a:rPr lang="sk-SK" sz="4000" b="1" dirty="0" smtClean="0"/>
              <a:t>1500 000 </a:t>
            </a:r>
          </a:p>
          <a:p>
            <a:pPr marL="0" indent="0" algn="just">
              <a:buNone/>
              <a:defRPr/>
            </a:pPr>
            <a:r>
              <a:rPr lang="sk-SK" dirty="0" smtClean="0">
                <a:solidFill>
                  <a:srgbClr val="C00000"/>
                </a:solidFill>
              </a:rPr>
              <a:t>Kĺzavý geometrický priemer  hodnôt za obdobie dvoch mesiacov pri najmenej dvoch vzorkách za mesiac.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2018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IVVL Kočice HP1 12. 3. 2018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74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83031" y="1110739"/>
            <a:ext cx="7393306" cy="351653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sk-SK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Arial" panose="020B0604020202020204" pitchFamily="34" charset="0"/>
              </a:rPr>
              <a:t>Genotypizácia oviec na Slovensku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2" y="4692466"/>
            <a:ext cx="3075315" cy="22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543800" cy="145075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sk-SK" sz="4400" b="1" spc="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Cieľom chovateľského programu je selektovať plemenné ovce </a:t>
            </a:r>
            <a:br>
              <a:rPr lang="sk-SK" sz="4400" b="1" spc="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</a:br>
            <a:endParaRPr lang="sk-SK" sz="8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84684" y="2132856"/>
            <a:ext cx="8229600" cy="452596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ktoré sú domáceho pôvodu alebo tvoria významnú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populáciu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na území SR  na </a:t>
            </a:r>
            <a:r>
              <a:rPr lang="sk-SK" sz="2400" u="sng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rezistenciu voči </a:t>
            </a:r>
            <a:r>
              <a:rPr lang="sk-SK" sz="2400" u="sng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scrapie</a:t>
            </a:r>
            <a:endParaRPr lang="sk-SK" sz="2400" u="sng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sk-SK" sz="2400" u="sng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dirty="0">
                <a:solidFill>
                  <a:srgbClr val="C00000"/>
                </a:solidFill>
                <a:cs typeface="Arial" panose="020B0604020202020204" pitchFamily="34" charset="0"/>
              </a:rPr>
              <a:t>do chovateľského programu sa zaraďujú farmy so zvieratami s vysokou genetickou hodnotou, šľachtiteľsko-experimentálne,  šľachtiteľské a  rozmnožovacie chovy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sz="24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cielenou selekciou na základe </a:t>
            </a:r>
            <a:r>
              <a:rPr lang="sk-SK" sz="2400" u="sng" dirty="0" err="1">
                <a:solidFill>
                  <a:srgbClr val="002060"/>
                </a:solidFill>
                <a:cs typeface="Arial" panose="020B0604020202020204" pitchFamily="34" charset="0"/>
              </a:rPr>
              <a:t>genotypizácie</a:t>
            </a: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 postupne fixovať </a:t>
            </a:r>
            <a:r>
              <a:rPr lang="sk-SK" sz="2400" u="sng" dirty="0" err="1">
                <a:solidFill>
                  <a:srgbClr val="002060"/>
                </a:solidFill>
                <a:cs typeface="Arial" panose="020B0604020202020204" pitchFamily="34" charset="0"/>
              </a:rPr>
              <a:t>alelu</a:t>
            </a: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 ARR u všetkých plemien chovaných v SR.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sk-SK" b="1" u="sng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592712"/>
            <a:ext cx="1967436" cy="12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01479" y="2371059"/>
            <a:ext cx="7306524" cy="327037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434AC-F59E-4EA2-B8DB-8C9399FB04A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-324545" y="0"/>
            <a:ext cx="9918139" cy="2079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obdobie 17 rokov bolo spolu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genotypizovaných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SR 64 205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ks oviec</a:t>
            </a:r>
            <a:r>
              <a:rPr kumimoji="0" lang="sk-SK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od roku 2004</a:t>
            </a:r>
            <a:r>
              <a:rPr kumimoji="0" lang="sk-SK" alt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 do 30.9.2020</a:t>
            </a:r>
            <a:endParaRPr kumimoji="0" lang="sk-SK" altLang="sk-SK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06546"/>
              </p:ext>
            </p:extLst>
          </p:nvPr>
        </p:nvGraphicFramePr>
        <p:xfrm>
          <a:off x="180000" y="1296000"/>
          <a:ext cx="864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99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01479" y="2371059"/>
            <a:ext cx="7306524" cy="327037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61794" y="1876"/>
            <a:ext cx="878441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17 rokov v rámci chovateľského programu bolo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genotypizovaných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SR </a:t>
            </a:r>
            <a:r>
              <a:rPr lang="sk-SK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456 ks oviec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181979"/>
              </p:ext>
            </p:extLst>
          </p:nvPr>
        </p:nvGraphicFramePr>
        <p:xfrm>
          <a:off x="252000" y="1332000"/>
          <a:ext cx="864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9452079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079863" y="1606731"/>
            <a:ext cx="7202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/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57017" y="73891"/>
            <a:ext cx="8896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Infikované chovy scrapie od roku 2003 – 30.9.2020 vyhodnotenie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12 749 ks </a:t>
            </a:r>
            <a:r>
              <a:rPr kumimoji="0" lang="sk-SK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genotypizovaných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oviec – počet a distribúcia ich genotypov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285264" y="1196752"/>
          <a:ext cx="8640000" cy="55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561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 u všetkých oviec u ktorých bola diagnostikovaná scrapie v SR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" name="Zástupný objekt pre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6" name="Zástupný objekt pre obsah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115319"/>
              </p:ext>
            </p:extLst>
          </p:nvPr>
        </p:nvGraphicFramePr>
        <p:xfrm>
          <a:off x="107504" y="1254504"/>
          <a:ext cx="8856984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8292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44945" y="92365"/>
            <a:ext cx="8038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 u všetkých oviec u ktorých bola diagnostikovaná scrapie v SR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25236" y="92364"/>
            <a:ext cx="7381206" cy="154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D70A110-306C-4F8C-90D9-6BD391C9F4D9}"/>
              </a:ext>
            </a:extLst>
          </p:cNvPr>
          <p:cNvSpPr txBox="1"/>
          <p:nvPr/>
        </p:nvSpPr>
        <p:spPr>
          <a:xfrm>
            <a:off x="107504" y="6028899"/>
            <a:ext cx="8298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* 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atypická forma scrapie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** klasická aj atypická forma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scrapie</a:t>
            </a: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k-SK" sz="1400" dirty="0">
                <a:solidFill>
                  <a:prstClr val="black"/>
                </a:solidFill>
                <a:latin typeface="+mj-lt"/>
                <a:cs typeface="Arial" charset="0"/>
              </a:rPr>
              <a:t>Pozitívnych bolo celkovo176 vzoriek, ale 2 vzorky nebolo možné </a:t>
            </a:r>
            <a:r>
              <a:rPr lang="sk-SK" sz="1400" dirty="0" err="1">
                <a:solidFill>
                  <a:prstClr val="black"/>
                </a:solidFill>
                <a:latin typeface="+mj-lt"/>
                <a:cs typeface="Arial" charset="0"/>
              </a:rPr>
              <a:t>genotypizovať</a:t>
            </a:r>
            <a:r>
              <a:rPr lang="sk-SK" sz="1400" dirty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</a:p>
        </p:txBody>
      </p:sp>
      <p:graphicFrame>
        <p:nvGraphicFramePr>
          <p:cNvPr id="8" name="Tabuľka 7">
            <a:extLst>
              <a:ext uri="{FF2B5EF4-FFF2-40B4-BE49-F238E27FC236}">
                <a16:creationId xmlns:a16="http://schemas.microsoft.com/office/drawing/2014/main" id="{586902E9-AFB7-46BA-BAFD-827CAA5A7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495012"/>
              </p:ext>
            </p:extLst>
          </p:nvPr>
        </p:nvGraphicFramePr>
        <p:xfrm>
          <a:off x="370115" y="1404000"/>
          <a:ext cx="8213168" cy="4485171"/>
        </p:xfrm>
        <a:graphic>
          <a:graphicData uri="http://schemas.openxmlformats.org/drawingml/2006/table">
            <a:tbl>
              <a:tblPr/>
              <a:tblGrid>
                <a:gridCol w="1946628">
                  <a:extLst>
                    <a:ext uri="{9D8B030D-6E8A-4147-A177-3AD203B41FA5}">
                      <a16:colId xmlns:a16="http://schemas.microsoft.com/office/drawing/2014/main" val="584702859"/>
                    </a:ext>
                  </a:extLst>
                </a:gridCol>
                <a:gridCol w="1893295">
                  <a:extLst>
                    <a:ext uri="{9D8B030D-6E8A-4147-A177-3AD203B41FA5}">
                      <a16:colId xmlns:a16="http://schemas.microsoft.com/office/drawing/2014/main" val="3714056167"/>
                    </a:ext>
                  </a:extLst>
                </a:gridCol>
                <a:gridCol w="1279974">
                  <a:extLst>
                    <a:ext uri="{9D8B030D-6E8A-4147-A177-3AD203B41FA5}">
                      <a16:colId xmlns:a16="http://schemas.microsoft.com/office/drawing/2014/main" val="1044520294"/>
                    </a:ext>
                  </a:extLst>
                </a:gridCol>
                <a:gridCol w="3093271">
                  <a:extLst>
                    <a:ext uri="{9D8B030D-6E8A-4147-A177-3AD203B41FA5}">
                      <a16:colId xmlns:a16="http://schemas.microsoft.com/office/drawing/2014/main" val="1383837220"/>
                    </a:ext>
                  </a:extLst>
                </a:gridCol>
              </a:tblGrid>
              <a:tr h="38141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Risk </a:t>
                      </a:r>
                      <a:r>
                        <a:rPr lang="en-GB" sz="18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group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Genotyp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noProof="0" dirty="0">
                          <a:effectLst/>
                          <a:latin typeface="Arial" panose="020B0604020202020204" pitchFamily="34" charset="0"/>
                        </a:rPr>
                        <a:t>Cases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(%)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632234"/>
                  </a:ext>
                </a:extLst>
              </a:tr>
              <a:tr h="38141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ARR/ARR*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2,9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097285"/>
                  </a:ext>
                </a:extLst>
              </a:tr>
              <a:tr h="381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II.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ARR/AHQ*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4,0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33226"/>
                  </a:ext>
                </a:extLst>
              </a:tr>
              <a:tr h="38141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ARR/ARQ**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6,3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463556"/>
                  </a:ext>
                </a:extLst>
              </a:tr>
              <a:tr h="3814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III.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ARQ/AHQ*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486435"/>
                  </a:ext>
                </a:extLst>
              </a:tr>
              <a:tr h="38141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AHQ/AHQ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2,3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52961"/>
                  </a:ext>
                </a:extLst>
              </a:tr>
              <a:tr h="38141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ARQ/ARH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883040"/>
                  </a:ext>
                </a:extLst>
              </a:tr>
              <a:tr h="38141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III.*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ARQ/ARQ**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55,8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127405"/>
                  </a:ext>
                </a:extLst>
              </a:tr>
              <a:tr h="3814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V.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ARH/VRQ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253531"/>
                  </a:ext>
                </a:extLst>
              </a:tr>
              <a:tr h="38141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ARQ/VRQ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17,3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923702"/>
                  </a:ext>
                </a:extLst>
              </a:tr>
              <a:tr h="38141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VRQ/VRQ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Arial" panose="020B0604020202020204" pitchFamily="34" charset="0"/>
                        </a:rPr>
                        <a:t>1,1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534185"/>
                  </a:ext>
                </a:extLst>
              </a:tr>
              <a:tr h="2895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270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931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79" y="404664"/>
            <a:ext cx="7245927" cy="1489364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>
                <a:solidFill>
                  <a:srgbClr val="C00000"/>
                </a:solidFill>
              </a:rPr>
              <a:t>Aktuálny zdravotný stav oviec a kôz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43608" y="2133600"/>
            <a:ext cx="7490793" cy="4267200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sz="2800" i="1" dirty="0">
                <a:solidFill>
                  <a:srgbClr val="00B050"/>
                </a:solidFill>
              </a:rPr>
              <a:t>nediagnostikovala sa choroba s dopadom na ekonomiku chovu malých prežúvavcov na národnej alebo medzinárodnej úrovni (napr. </a:t>
            </a:r>
            <a:r>
              <a:rPr lang="sk-SK" sz="2800" i="1" dirty="0" err="1">
                <a:solidFill>
                  <a:srgbClr val="00B050"/>
                </a:solidFill>
              </a:rPr>
              <a:t>katarálna</a:t>
            </a:r>
            <a:r>
              <a:rPr lang="sk-SK" sz="2800" i="1" dirty="0">
                <a:solidFill>
                  <a:srgbClr val="00B050"/>
                </a:solidFill>
              </a:rPr>
              <a:t> horúčka oviec, </a:t>
            </a:r>
            <a:r>
              <a:rPr lang="sk-SK" sz="2800" i="1" dirty="0" err="1">
                <a:solidFill>
                  <a:srgbClr val="00B050"/>
                </a:solidFill>
              </a:rPr>
              <a:t>nodulárna</a:t>
            </a:r>
            <a:r>
              <a:rPr lang="sk-SK" sz="2800" i="1" dirty="0">
                <a:solidFill>
                  <a:srgbClr val="00B050"/>
                </a:solidFill>
              </a:rPr>
              <a:t> dermatitída, atď.,)</a:t>
            </a:r>
            <a:r>
              <a:rPr lang="sk-SK" sz="2800" i="1" dirty="0"/>
              <a:t> </a:t>
            </a:r>
          </a:p>
          <a:p>
            <a:pPr algn="just"/>
            <a:r>
              <a:rPr lang="sk-SK" sz="2800" i="1" dirty="0">
                <a:solidFill>
                  <a:srgbClr val="00B0F0"/>
                </a:solidFill>
              </a:rPr>
              <a:t>nezaznamenala sa choroba so </a:t>
            </a:r>
            <a:r>
              <a:rPr lang="sk-SK" sz="2800" i="1" dirty="0" err="1">
                <a:solidFill>
                  <a:srgbClr val="00B0F0"/>
                </a:solidFill>
              </a:rPr>
              <a:t>zoonotickým</a:t>
            </a:r>
            <a:r>
              <a:rPr lang="sk-SK" sz="2800" i="1" dirty="0">
                <a:solidFill>
                  <a:srgbClr val="00B0F0"/>
                </a:solidFill>
              </a:rPr>
              <a:t> charakterom ovplyvňujúca verejné zdravie a verejnú mienku o produktoch a  potravinách z oviec a kôz (napr. kliešťová </a:t>
            </a:r>
            <a:r>
              <a:rPr lang="sk-SK" sz="2800" i="1" dirty="0" err="1">
                <a:solidFill>
                  <a:srgbClr val="00B0F0"/>
                </a:solidFill>
              </a:rPr>
              <a:t>encefatitída</a:t>
            </a:r>
            <a:r>
              <a:rPr lang="sk-SK" sz="2800" i="1" dirty="0">
                <a:solidFill>
                  <a:srgbClr val="00B0F0"/>
                </a:solidFill>
              </a:rPr>
              <a:t>, </a:t>
            </a:r>
            <a:r>
              <a:rPr lang="sk-SK" sz="2800" i="1" dirty="0" err="1">
                <a:solidFill>
                  <a:srgbClr val="00B0F0"/>
                </a:solidFill>
              </a:rPr>
              <a:t>listerióza</a:t>
            </a:r>
            <a:r>
              <a:rPr lang="sk-SK" sz="2800" i="1" dirty="0">
                <a:solidFill>
                  <a:srgbClr val="00B0F0"/>
                </a:solidFill>
              </a:rPr>
              <a:t>, salmonelóza, stafylokoky, atď.,</a:t>
            </a:r>
            <a:r>
              <a:rPr lang="sk-SK" sz="2400" i="1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04664"/>
            <a:ext cx="1713352" cy="19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32570" y="284128"/>
            <a:ext cx="8621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</a:t>
            </a: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od roku 2003 - do </a:t>
            </a: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30.9. 2020 </a:t>
            </a: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 SR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55575" y="1700808"/>
            <a:ext cx="8280920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Od roku 2003 - do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30.9. 2020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bolo v SR spolu diagnostikovaných 176 prípadov scrapie, z toho bolo: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 prípadov klasickej formy scrapie a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prípadov atypickej scrapie.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Všetky podrobné informácie v súvislosti s potvrdenými 176 prípadmi scrapie v SR sú zverejnené na web. stránke ŠVPS SR a sú priebežne aktualizované.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SR nebol historicky diagnostikovaný žiadny prípad </a:t>
            </a:r>
            <a:r>
              <a:rPr kumimoji="0" lang="sk-SK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scrapie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kôz.</a:t>
            </a:r>
          </a:p>
        </p:txBody>
      </p:sp>
      <p:pic>
        <p:nvPicPr>
          <p:cNvPr id="6146" name="Picture 2" descr="https://www.beruska8.cz/zviratkadomaci/beranci2/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16818"/>
            <a:ext cx="2808312" cy="15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57725" y="330926"/>
            <a:ext cx="7615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Šľachtiteľské, rozmnožovacie a úžitkové chovy oviec a kôz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633680" y="1844824"/>
            <a:ext cx="77643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 ŠCH a RCH je výskyt klasickej scrapie minimálny 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vo väčšine prípadov sú diagnostikované prípady v úžitkových chovoch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pre úžitkové chovy platí povinnosť používať len barany, ktoré spĺňajú kritériá genetickej rezistencie voči klasickej scrapie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zo ŠCH a RCH sa baranmi ani v jednom prípade do úžitkových chovov nepreniesla klasická scrapie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170" name="Picture 2" descr="https://www.beruska8.cz/zviratkadomaci/beranci2/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75897"/>
            <a:ext cx="1948186" cy="18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5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35725" y="287385"/>
            <a:ext cx="7637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v roku</a:t>
            </a:r>
            <a:r>
              <a:rPr kumimoji="0" lang="sk-SK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2019 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" name="Zástupný objekt pre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Zástupný objekt pre obsah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00200"/>
            <a:ext cx="8003232" cy="506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35725" y="287385"/>
            <a:ext cx="7637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v od 1.1. do 30.9.2020 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6" y="1600200"/>
            <a:ext cx="7637416" cy="5029784"/>
          </a:xfrm>
        </p:spPr>
      </p:pic>
    </p:spTree>
    <p:extLst>
      <p:ext uri="{BB962C8B-B14F-4D97-AF65-F5344CB8AC3E}">
        <p14:creationId xmlns:p14="http://schemas.microsoft.com/office/powerpoint/2010/main" val="31616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aphicFrame>
        <p:nvGraphicFramePr>
          <p:cNvPr id="3" name="Tabuľka 2"/>
          <p:cNvGraphicFramePr>
            <a:graphicFrameLocks noGrp="1"/>
          </p:cNvGraphicFramePr>
          <p:nvPr/>
        </p:nvGraphicFramePr>
        <p:xfrm>
          <a:off x="155576" y="1916832"/>
          <a:ext cx="9017939" cy="38884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5984">
                  <a:extLst>
                    <a:ext uri="{9D8B030D-6E8A-4147-A177-3AD203B41FA5}">
                      <a16:colId xmlns:a16="http://schemas.microsoft.com/office/drawing/2014/main" val="137869519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57331587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19772129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66767096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89361046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10806086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13367474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1358872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75301796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90675078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93593946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22978992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55328632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45630240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2220004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8496590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768694680"/>
                    </a:ext>
                  </a:extLst>
                </a:gridCol>
                <a:gridCol w="641072">
                  <a:extLst>
                    <a:ext uri="{9D8B030D-6E8A-4147-A177-3AD203B41FA5}">
                      <a16:colId xmlns:a16="http://schemas.microsoft.com/office/drawing/2014/main" val="2487675862"/>
                    </a:ext>
                  </a:extLst>
                </a:gridCol>
                <a:gridCol w="792091">
                  <a:extLst>
                    <a:ext uri="{9D8B030D-6E8A-4147-A177-3AD203B41FA5}">
                      <a16:colId xmlns:a16="http://schemas.microsoft.com/office/drawing/2014/main" val="14536974"/>
                    </a:ext>
                  </a:extLst>
                </a:gridCol>
              </a:tblGrid>
              <a:tr h="1517336">
                <a:tc gridSpan="1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Rok</a:t>
                      </a:r>
                      <a:endParaRPr lang="sk-SK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450998"/>
                  </a:ext>
                </a:extLst>
              </a:tr>
              <a:tr h="1084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sk-SK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sk-SK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2020</a:t>
                      </a: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</a:t>
                      </a:r>
                      <a:endParaRPr lang="sk-SK" sz="14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Spolu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208651"/>
                  </a:ext>
                </a:extLst>
              </a:tr>
              <a:tr h="1286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9/1*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2/3*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6/4*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0/3*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0/4*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6/4*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3/3*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10/5*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15/5*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0/</a:t>
                      </a:r>
                      <a:r>
                        <a:rPr lang="sk-SK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0/</a:t>
                      </a:r>
                      <a:r>
                        <a:rPr lang="sk-SK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0/3*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130/</a:t>
                      </a:r>
                      <a:r>
                        <a:rPr lang="sk-SK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79302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5575" y="6021288"/>
            <a:ext cx="39441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*</a:t>
            </a: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atypická scrapie</a:t>
            </a:r>
            <a:endParaRPr kumimoji="0" lang="sk-SK" altLang="sk-SK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charset="0"/>
              </a:rPr>
              <a:t>* * </a:t>
            </a: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od 1.1. do 30.9.2020</a:t>
            </a:r>
            <a:endParaRPr kumimoji="0" lang="sk-SK" alt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56277" y="332656"/>
            <a:ext cx="8186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sk-SK" alt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Počet diagnostikovaných prípadov scrapie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 charset="0"/>
              </a:rPr>
              <a:t>od roku 2003 - do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30.9. 2020 </a:t>
            </a:r>
            <a:r>
              <a:rPr kumimoji="0" lang="sk-SK" alt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u oviec v SR</a:t>
            </a:r>
            <a:endParaRPr kumimoji="0" lang="sk-SK" altLang="sk-SK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pic>
        <p:nvPicPr>
          <p:cNvPr id="21506" name="Picture 2" descr="https://www.beruska8.cz/zviratkadomaci/beranci2/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44" y="1916832"/>
            <a:ext cx="1313706" cy="142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8000" dirty="0">
                <a:solidFill>
                  <a:srgbClr val="0070C0"/>
                </a:solidFill>
              </a:rPr>
              <a:t>ZÁVER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05880" y="1696016"/>
            <a:ext cx="8280920" cy="4901335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sk-SK" sz="2400" i="1" dirty="0">
                <a:solidFill>
                  <a:srgbClr val="C00000"/>
                </a:solidFill>
              </a:rPr>
              <a:t>zdravotný stav v chovoch malých prežúvavcov na Slovensku  je stabilizovaný bez výskytu zdravotne a ekonomicky závažných chorôb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i="1" dirty="0">
                <a:solidFill>
                  <a:srgbClr val="00B050"/>
                </a:solidFill>
              </a:rPr>
              <a:t>zdravotná bezpečnosť a kvalita výrobkov z ovčieho a kozieho mlieka a mäsa naplňuje legislatívne štandardy a  v priebehu sledovaného obdobia nebola potvrdená žiadna potravinová kauza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i="1" dirty="0">
                <a:solidFill>
                  <a:schemeClr val="accent4">
                    <a:lumMod val="75000"/>
                  </a:schemeClr>
                </a:solidFill>
              </a:rPr>
              <a:t>aktuálnym zostáva chovateľský program voči </a:t>
            </a:r>
            <a:r>
              <a:rPr lang="sk-SK" sz="2400" i="1" dirty="0" err="1">
                <a:solidFill>
                  <a:schemeClr val="accent4">
                    <a:lumMod val="75000"/>
                  </a:schemeClr>
                </a:solidFill>
              </a:rPr>
              <a:t>scrapie</a:t>
            </a:r>
            <a:r>
              <a:rPr lang="sk-SK" sz="2400" i="1" dirty="0">
                <a:solidFill>
                  <a:schemeClr val="accent4">
                    <a:lumMod val="75000"/>
                  </a:schemeClr>
                </a:solidFill>
              </a:rPr>
              <a:t> a opatrenia na kontrolu kliešťovej encefalitídy, prípadne ďalšie zdravotne a ekonomicky závažné choroby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i="1" dirty="0"/>
              <a:t>kontrola zdravotnej bezpečnosti potravinového reťazca z farmy na stôl v sektore malých prežúvavcov naplňuje prevenciu  zdravotných  rizík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4664"/>
            <a:ext cx="1296144" cy="10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5" y="0"/>
            <a:ext cx="9176498" cy="6813376"/>
          </a:xfrm>
        </p:spPr>
      </p:pic>
      <p:sp>
        <p:nvSpPr>
          <p:cNvPr id="6" name="Obdĺžnik 5"/>
          <p:cNvSpPr/>
          <p:nvPr/>
        </p:nvSpPr>
        <p:spPr>
          <a:xfrm>
            <a:off x="541502" y="274638"/>
            <a:ext cx="5886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7200" b="1" kern="0" cap="all" dirty="0">
                <a:solidFill>
                  <a:srgbClr val="C00000"/>
                </a:solidFill>
                <a:latin typeface="Calibri"/>
                <a:ea typeface="+mj-ea"/>
                <a:cs typeface="Arial" charset="0"/>
              </a:rPr>
              <a:t>Ďakujem za pozornosť</a:t>
            </a:r>
            <a:r>
              <a:rPr lang="en-US" sz="2000" b="1" kern="0" cap="all" dirty="0">
                <a:solidFill>
                  <a:srgbClr val="C00000"/>
                </a:solidFill>
                <a:latin typeface="Calibri"/>
                <a:ea typeface="+mj-ea"/>
                <a:cs typeface="Arial" charset="0"/>
              </a:rPr>
              <a:t/>
            </a:r>
            <a:br>
              <a:rPr lang="en-US" sz="2000" b="1" kern="0" cap="all" dirty="0">
                <a:solidFill>
                  <a:srgbClr val="C00000"/>
                </a:solidFill>
                <a:latin typeface="Calibri"/>
                <a:ea typeface="+mj-ea"/>
                <a:cs typeface="Arial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6462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8179239" cy="960668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>
                <a:solidFill>
                  <a:srgbClr val="C00000"/>
                </a:solidFill>
              </a:rPr>
              <a:t>Zdravotné riziká malých </a:t>
            </a:r>
            <a:br>
              <a:rPr lang="sk-SK" sz="4400" b="1" dirty="0">
                <a:solidFill>
                  <a:srgbClr val="C00000"/>
                </a:solidFill>
              </a:rPr>
            </a:br>
            <a:r>
              <a:rPr lang="sk-SK" sz="4400" b="1" dirty="0">
                <a:solidFill>
                  <a:srgbClr val="C00000"/>
                </a:solidFill>
              </a:rPr>
              <a:t>prežúvavcov a ich produktov vo verejnom zdraví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2348880"/>
            <a:ext cx="7244278" cy="407279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k-SK" sz="3200" dirty="0">
                <a:solidFill>
                  <a:srgbClr val="FF0000"/>
                </a:solidFill>
              </a:rPr>
              <a:t>zvyšuje sa konzumácia ovčích a kozích mliečnych výrobkov (salašnícke výrobky) bez tepelného ošetrenia, niektoré mäsové výrobky (klobásy, šunky, atď.)</a:t>
            </a:r>
          </a:p>
          <a:p>
            <a:pPr algn="just"/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riziká – kliešťová encefalitída,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listerióza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salmonellózy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Q- horúčka,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campylobakteriózy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stafylokokové infekcie,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scrapie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E.coli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atď...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" y="0"/>
            <a:ext cx="1503968" cy="19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694303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>
                <a:solidFill>
                  <a:srgbClr val="C00000"/>
                </a:solidFill>
              </a:rPr>
              <a:t>Zdravotné problémy v chove malých prežúvavcov vyžadujúce </a:t>
            </a:r>
            <a:br>
              <a:rPr lang="sk-SK" sz="4400" b="1" dirty="0">
                <a:solidFill>
                  <a:srgbClr val="C00000"/>
                </a:solidFill>
              </a:rPr>
            </a:br>
            <a:r>
              <a:rPr lang="sk-SK" sz="4400" b="1" dirty="0">
                <a:solidFill>
                  <a:srgbClr val="C00000"/>
                </a:solidFill>
              </a:rPr>
              <a:t>aktuálne riešenie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78082" y="2119745"/>
            <a:ext cx="7180118" cy="4094019"/>
          </a:xfrm>
        </p:spPr>
        <p:txBody>
          <a:bodyPr>
            <a:noAutofit/>
          </a:bodyPr>
          <a:lstStyle/>
          <a:p>
            <a:pPr algn="just"/>
            <a:r>
              <a:rPr lang="sk-SK" sz="2800" dirty="0" err="1">
                <a:solidFill>
                  <a:srgbClr val="00B050"/>
                </a:solidFill>
              </a:rPr>
              <a:t>Paratuberkulóza</a:t>
            </a:r>
            <a:r>
              <a:rPr lang="sk-SK" sz="2800" dirty="0">
                <a:solidFill>
                  <a:srgbClr val="00B050"/>
                </a:solidFill>
              </a:rPr>
              <a:t> !!!</a:t>
            </a:r>
          </a:p>
          <a:p>
            <a:pPr algn="just"/>
            <a:r>
              <a:rPr lang="sk-SK" sz="2800" dirty="0" err="1">
                <a:solidFill>
                  <a:schemeClr val="accent4">
                    <a:lumMod val="50000"/>
                  </a:schemeClr>
                </a:solidFill>
              </a:rPr>
              <a:t>Meadi</a:t>
            </a:r>
            <a:r>
              <a:rPr lang="sk-SK" sz="2800" dirty="0">
                <a:solidFill>
                  <a:schemeClr val="accent4">
                    <a:lumMod val="50000"/>
                  </a:schemeClr>
                </a:solidFill>
              </a:rPr>
              <a:t> –</a:t>
            </a:r>
            <a:r>
              <a:rPr lang="sk-SK" sz="2800" dirty="0" err="1">
                <a:solidFill>
                  <a:schemeClr val="accent4">
                    <a:lumMod val="50000"/>
                  </a:schemeClr>
                </a:solidFill>
              </a:rPr>
              <a:t>Visna</a:t>
            </a:r>
            <a:r>
              <a:rPr lang="sk-SK" sz="2800" dirty="0">
                <a:solidFill>
                  <a:schemeClr val="accent4">
                    <a:lumMod val="50000"/>
                  </a:schemeClr>
                </a:solidFill>
              </a:rPr>
              <a:t> !!!</a:t>
            </a:r>
          </a:p>
          <a:p>
            <a:pPr algn="just"/>
            <a:r>
              <a:rPr lang="sk-SK" sz="2800" dirty="0">
                <a:solidFill>
                  <a:schemeClr val="accent2">
                    <a:lumMod val="75000"/>
                  </a:schemeClr>
                </a:solidFill>
              </a:rPr>
              <a:t>Dodržiavanie chovateľských podmienok voči rezistencii na </a:t>
            </a:r>
            <a:r>
              <a:rPr lang="sk-SK" sz="2800" dirty="0" err="1">
                <a:solidFill>
                  <a:schemeClr val="accent2">
                    <a:lumMod val="75000"/>
                  </a:schemeClr>
                </a:solidFill>
              </a:rPr>
              <a:t>scrapie</a:t>
            </a:r>
            <a:r>
              <a:rPr lang="sk-SK" sz="2800" dirty="0">
                <a:solidFill>
                  <a:schemeClr val="accent2">
                    <a:lumMod val="75000"/>
                  </a:schemeClr>
                </a:solidFill>
              </a:rPr>
              <a:t> vrátane identifikácie zvierat a registrácii chovov</a:t>
            </a:r>
          </a:p>
          <a:p>
            <a:pPr algn="just"/>
            <a:r>
              <a:rPr lang="sk-SK" sz="2800" dirty="0">
                <a:solidFill>
                  <a:schemeClr val="accent1">
                    <a:lumMod val="50000"/>
                  </a:schemeClr>
                </a:solidFill>
              </a:rPr>
              <a:t>Dodržiavať chovateľské a hygienické štandardy v chove oviec a kôz ,  včítane výroby a spracovania ovčích a kozích  produktov a výrobkov 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88840"/>
            <a:ext cx="1810081" cy="1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Úradné kontroly</a:t>
            </a:r>
            <a:endParaRPr lang="sk-SK" sz="4800" dirty="0"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78577" y="1340768"/>
            <a:ext cx="8229600" cy="4525963"/>
          </a:xfrm>
        </p:spPr>
        <p:txBody>
          <a:bodyPr/>
          <a:lstStyle/>
          <a:p>
            <a:pPr marL="91440" indent="-91440" algn="just" fontAlgn="auto">
              <a:lnSpc>
                <a:spcPct val="8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sk-SK" b="1" dirty="0" smtClean="0">
                <a:cs typeface="Times New Roman" panose="02020603050405020304" pitchFamily="18" charset="0"/>
              </a:rPr>
              <a:t>k</a:t>
            </a:r>
            <a:r>
              <a:rPr lang="sk-SK" b="1" dirty="0">
                <a:cs typeface="Times New Roman" panose="02020603050405020304" pitchFamily="18" charset="0"/>
              </a:rPr>
              <a:t> </a:t>
            </a:r>
            <a:r>
              <a:rPr lang="sk-SK" b="1" dirty="0" smtClean="0">
                <a:cs typeface="Times New Roman" panose="02020603050405020304" pitchFamily="18" charset="0"/>
              </a:rPr>
              <a:t>31.12.2019 </a:t>
            </a:r>
            <a:r>
              <a:rPr lang="sk-SK" b="1" dirty="0">
                <a:cs typeface="Times New Roman" panose="02020603050405020304" pitchFamily="18" charset="0"/>
              </a:rPr>
              <a:t>bolo v Slovenskej </a:t>
            </a:r>
            <a:r>
              <a:rPr lang="sk-SK" b="1" dirty="0" smtClean="0">
                <a:cs typeface="Times New Roman" panose="02020603050405020304" pitchFamily="18" charset="0"/>
              </a:rPr>
              <a:t>republike registrovaných </a:t>
            </a:r>
            <a:r>
              <a:rPr lang="sk-SK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994</a:t>
            </a:r>
            <a:r>
              <a:rPr lang="sk-SK" b="1" dirty="0" smtClean="0">
                <a:cs typeface="Times New Roman" panose="02020603050405020304" pitchFamily="18" charset="0"/>
              </a:rPr>
              <a:t> produkčných </a:t>
            </a:r>
            <a:r>
              <a:rPr lang="sk-SK" b="1" dirty="0">
                <a:cs typeface="Times New Roman" panose="02020603050405020304" pitchFamily="18" charset="0"/>
              </a:rPr>
              <a:t>chovov mlieka, z toho produkčných chovov surového kravského mlieka </a:t>
            </a:r>
            <a:r>
              <a:rPr lang="sk-SK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528</a:t>
            </a:r>
            <a:r>
              <a:rPr lang="sk-SK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sk-SK" b="1" dirty="0">
                <a:cs typeface="Times New Roman" panose="02020603050405020304" pitchFamily="18" charset="0"/>
              </a:rPr>
              <a:t>surového ovčieho mlieka </a:t>
            </a:r>
            <a:r>
              <a:rPr lang="sk-SK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398</a:t>
            </a:r>
            <a:r>
              <a:rPr lang="sk-SK" b="1" dirty="0" smtClean="0">
                <a:cs typeface="Times New Roman" panose="02020603050405020304" pitchFamily="18" charset="0"/>
              </a:rPr>
              <a:t> a</a:t>
            </a:r>
            <a:r>
              <a:rPr lang="sk-SK" b="1" dirty="0">
                <a:cs typeface="Times New Roman" panose="02020603050405020304" pitchFamily="18" charset="0"/>
              </a:rPr>
              <a:t> surového kozieho mlieka </a:t>
            </a:r>
            <a:r>
              <a:rPr lang="sk-SK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68</a:t>
            </a:r>
            <a:endParaRPr lang="sk-SK" i="1" dirty="0">
              <a:solidFill>
                <a:srgbClr val="FF0000"/>
              </a:solidFill>
            </a:endParaRPr>
          </a:p>
          <a:p>
            <a:pPr marL="91440" lvl="0" indent="-91440" algn="just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sk-SK" b="1" kern="1200" dirty="0" smtClean="0">
                <a:cs typeface="Times New Roman" panose="02020603050405020304" pitchFamily="18" charset="0"/>
              </a:rPr>
              <a:t>v </a:t>
            </a:r>
            <a:r>
              <a:rPr lang="sk-SK" b="1" kern="1200" dirty="0">
                <a:cs typeface="Times New Roman" panose="02020603050405020304" pitchFamily="18" charset="0"/>
              </a:rPr>
              <a:t>produkčných chovoch surového mlieka sa ročne </a:t>
            </a:r>
            <a:r>
              <a:rPr lang="sk-SK" b="1" i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realizuje </a:t>
            </a:r>
            <a:r>
              <a:rPr lang="sk-SK" b="1" i="1" u="sng" kern="1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najmenej 1x </a:t>
            </a:r>
            <a:r>
              <a:rPr lang="sk-SK" b="1" i="1" kern="1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úradná kontrola na získavanie surového mlieka.</a:t>
            </a:r>
            <a:endParaRPr lang="sk-SK" b="1" i="1" kern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91440" lvl="0" indent="-91440" algn="just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sk-SK" b="1" kern="1200" dirty="0">
                <a:solidFill>
                  <a:srgbClr val="E48312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sk-SK" b="1" kern="1200" dirty="0">
                <a:cs typeface="Times New Roman" panose="02020603050405020304" pitchFamily="18" charset="0"/>
              </a:rPr>
              <a:t>v produkčných chovoch sa zisťujú  nedostatky </a:t>
            </a:r>
            <a:r>
              <a:rPr lang="sk-SK" b="1" kern="1200" dirty="0" smtClean="0">
                <a:cs typeface="Times New Roman" panose="02020603050405020304" pitchFamily="18" charset="0"/>
              </a:rPr>
              <a:t>v rozsahu 10% - 20% .</a:t>
            </a:r>
            <a:endParaRPr lang="sk-SK" b="1" i="1" kern="1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90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Pokuty v prvovýrobe mlieka </a:t>
            </a:r>
            <a:endParaRPr lang="sk-SK" sz="4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1838" y="177281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sk-SK" sz="3600" dirty="0" smtClean="0"/>
              <a:t>na </a:t>
            </a:r>
            <a:r>
              <a:rPr lang="sk-SK" sz="3600" dirty="0"/>
              <a:t>základe zistených nedostatkov </a:t>
            </a:r>
            <a:r>
              <a:rPr lang="sk-SK" sz="3600" dirty="0" smtClean="0"/>
              <a:t>sú príslušnou RVPS ukladané opatrenia </a:t>
            </a:r>
            <a:r>
              <a:rPr lang="sk-SK" sz="3600" dirty="0"/>
              <a:t>na ich </a:t>
            </a:r>
            <a:r>
              <a:rPr lang="sk-SK" sz="3600" dirty="0" smtClean="0"/>
              <a:t>odstránenie </a:t>
            </a:r>
            <a:r>
              <a:rPr lang="sk-SK" sz="3600" dirty="0"/>
              <a:t>a </a:t>
            </a:r>
            <a:r>
              <a:rPr lang="sk-SK" sz="3600" dirty="0" smtClean="0"/>
              <a:t>sú ukladané aj sankcie.</a:t>
            </a:r>
            <a:endParaRPr lang="sk-SK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15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34880"/>
            <a:ext cx="8229600" cy="1143000"/>
          </a:xfrm>
        </p:spPr>
        <p:txBody>
          <a:bodyPr/>
          <a:lstStyle/>
          <a:p>
            <a:r>
              <a:rPr lang="sk-SK" sz="4800" b="1" dirty="0">
                <a:solidFill>
                  <a:srgbClr val="C00000"/>
                </a:solidFill>
              </a:rPr>
              <a:t>Nedostatky na salašoch</a:t>
            </a:r>
            <a:endParaRPr lang="sk-SK" sz="4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8234" y="1556793"/>
            <a:ext cx="8229600" cy="5171006"/>
          </a:xfrm>
        </p:spPr>
        <p:txBody>
          <a:bodyPr/>
          <a:lstStyle/>
          <a:p>
            <a:pPr lvl="0"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sk-SK" altLang="sk-SK" sz="2400" kern="1200" dirty="0" smtClean="0">
                <a:solidFill>
                  <a:srgbClr val="00B0F0"/>
                </a:solidFill>
                <a:cs typeface="Times New Roman" panose="02020603050405020304" pitchFamily="18" charset="0"/>
              </a:rPr>
              <a:t>nedodržanie </a:t>
            </a:r>
            <a:r>
              <a:rPr lang="sk-SK" altLang="sk-SK" sz="2400" kern="1200" dirty="0">
                <a:solidFill>
                  <a:srgbClr val="00B0F0"/>
                </a:solidFill>
                <a:cs typeface="Times New Roman" panose="02020603050405020304" pitchFamily="18" charset="0"/>
              </a:rPr>
              <a:t>počtu odobratých vzoriek SOM na RIL a CPM (PPP prijal vlastné opatrenia) </a:t>
            </a:r>
            <a:endParaRPr lang="sk-SK" altLang="sk-SK" sz="2400" kern="1200" dirty="0" smtClean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sk-SK" altLang="sk-SK" sz="2400" kern="1200" dirty="0">
                <a:solidFill>
                  <a:srgbClr val="C00000"/>
                </a:solidFill>
                <a:cs typeface="Times New Roman" panose="02020603050405020304" pitchFamily="18" charset="0"/>
              </a:rPr>
              <a:t>nepredložené výsledky samokontroly (SOM, OHS), stavebné </a:t>
            </a:r>
            <a:r>
              <a:rPr lang="sk-SK" altLang="sk-SK" sz="2400" kern="1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nedostatky</a:t>
            </a:r>
            <a:endParaRPr lang="sk-SK" altLang="sk-SK" sz="2400" kern="1200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lvl="0"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sk-SK" altLang="sk-SK" sz="2400" kern="1200" dirty="0" smtClean="0">
                <a:solidFill>
                  <a:srgbClr val="E48312">
                    <a:lumMod val="50000"/>
                  </a:srgbClr>
                </a:solidFill>
                <a:cs typeface="Times New Roman" panose="02020603050405020304" pitchFamily="18" charset="0"/>
              </a:rPr>
              <a:t>prevádzková </a:t>
            </a:r>
            <a:r>
              <a:rPr lang="sk-SK" altLang="sk-SK" sz="2400" kern="1200" dirty="0">
                <a:solidFill>
                  <a:srgbClr val="E48312">
                    <a:lumMod val="50000"/>
                  </a:srgbClr>
                </a:solidFill>
                <a:cs typeface="Times New Roman" panose="02020603050405020304" pitchFamily="18" charset="0"/>
              </a:rPr>
              <a:t>hygiena, nevyhovujúci výsledok vyšetrení vzoriek, nepredložená evidencia čistenia </a:t>
            </a:r>
            <a:endParaRPr lang="sk-SK" altLang="sk-SK" sz="2400" kern="1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sk-SK" sz="2400" u="sng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prekročenie </a:t>
            </a:r>
            <a:r>
              <a:rPr lang="sk-SK" sz="2400" u="sng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prípustného množstva mikroorganizmov </a:t>
            </a:r>
            <a:r>
              <a:rPr lang="sk-SK" sz="2400" i="1" u="sng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sk-SK" sz="2400" i="1" u="sng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i="1" u="sng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sk-SK" altLang="sk-SK" sz="2400" u="sng" kern="1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sk-SK" altLang="sk-SK" sz="2400" kern="12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Times New Roman" panose="02020603050405020304" pitchFamily="18" charset="0"/>
              </a:rPr>
              <a:t>/porušenie hygieny procesov/ 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sk-SK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nebola </a:t>
            </a:r>
            <a:r>
              <a:rPr lang="sk-SK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vedená </a:t>
            </a:r>
            <a:r>
              <a:rPr lang="sk-SK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evidencia: monitorovania </a:t>
            </a:r>
            <a:r>
              <a:rPr lang="sk-SK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teplôt fermentácie a skladovania OHS podľa HACCP; </a:t>
            </a:r>
            <a:r>
              <a:rPr lang="sk-SK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stavebné nedostatky, </a:t>
            </a:r>
            <a:r>
              <a:rPr lang="sk-SK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nepredložené potvrdenie o klinickej prehliadke stáda pred začatím sezóny salaša; neviedla sa evidencia o vykonávaní čistenia a </a:t>
            </a:r>
            <a:r>
              <a:rPr lang="sk-SK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dezinfekcie</a:t>
            </a:r>
            <a:endParaRPr lang="sk-SK" altLang="sk-SK" sz="2400" kern="1200" dirty="0">
              <a:solidFill>
                <a:srgbClr val="7030A0"/>
              </a:solidFill>
            </a:endParaRPr>
          </a:p>
          <a:p>
            <a:pPr algn="just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4163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sk-SK" dirty="0" smtClean="0"/>
              <a:t>Legislatívne požiadavky na výrobu bryndze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Požiadavku na kvalitatívne parametre bryndze určuje vyhláška č. 346/2016 </a:t>
            </a:r>
            <a:r>
              <a:rPr lang="sk-SK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Z.z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Ministerstva pôdohospodárstva a rozvoja vidieka Slovenskej republiky o niektorých výrobkoch z mlieka, kde je určené základné rozdelenie bryndze:</a:t>
            </a:r>
          </a:p>
          <a:p>
            <a:pPr marL="0" indent="0">
              <a:buNone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Podľa § 9 ods. (8) Bryndza podľa suroviny použitej na jej výrobu sa člení na</a:t>
            </a:r>
          </a:p>
          <a:p>
            <a:pPr marL="0" indent="0">
              <a:buNone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ovčiu bryndzu vyrábanú len zo zrejúceho ovčieho hrudkového syra alebo skladovaného ovčieho syra,</a:t>
            </a:r>
          </a:p>
          <a:p>
            <a:pPr marL="0" indent="0">
              <a:buNone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zmesnú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bryndzu vyrábanú zo</a:t>
            </a:r>
          </a:p>
          <a:p>
            <a:pPr marL="0" indent="0">
              <a:buNone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zrejúceho ovčieho hrudkového syra a vyzretého hrudkového syra,</a:t>
            </a:r>
          </a:p>
          <a:p>
            <a:pPr marL="0" indent="0">
              <a:buNone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skladovaného ovčieho syra a vyzretého hrudkového syra</a:t>
            </a:r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7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Požiadavka vyhlášky č. 346/2016 Z.z. 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Ministerstva pôdohospodárstva a rozvoja vidieka Slovenskej republiky o niektorých výrobkoch z mlieka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					</a:t>
            </a:r>
            <a:endParaRPr lang="sk-SK" dirty="0"/>
          </a:p>
          <a:p>
            <a:r>
              <a:rPr lang="sk-SK" dirty="0"/>
              <a:t>Podľa  9 ods. (6) </a:t>
            </a:r>
            <a:endParaRPr lang="sk-SK" dirty="0" smtClean="0"/>
          </a:p>
          <a:p>
            <a:r>
              <a:rPr lang="sk-SK" dirty="0" smtClean="0"/>
              <a:t>Bryndza </a:t>
            </a:r>
            <a:r>
              <a:rPr lang="sk-SK" dirty="0"/>
              <a:t>musí obsahovať najmenej 50 % </a:t>
            </a:r>
            <a:r>
              <a:rPr lang="sk-SK" dirty="0" err="1"/>
              <a:t>hmot</a:t>
            </a:r>
            <a:r>
              <a:rPr lang="sk-SK" dirty="0"/>
              <a:t>. ovčieho hrudkového syra zo sušiny výrobku.</a:t>
            </a:r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3447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2693</TotalTime>
  <Words>1079</Words>
  <Application>Microsoft Office PowerPoint</Application>
  <PresentationFormat>Prezentácia na obrazovke (4:3)</PresentationFormat>
  <Paragraphs>257</Paragraphs>
  <Slides>26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Tahoma</vt:lpstr>
      <vt:lpstr>Times New Roman</vt:lpstr>
      <vt:lpstr>Wingdings</vt:lpstr>
      <vt:lpstr>Predvolený návrh</vt:lpstr>
      <vt:lpstr>Aktuálny zdravotný stav a zdravotná bezpečnosť ovčích a kozích produktov</vt:lpstr>
      <vt:lpstr>Aktuálny zdravotný stav oviec a kôz</vt:lpstr>
      <vt:lpstr>Zdravotné riziká malých  prežúvavcov a ich produktov vo verejnom zdraví</vt:lpstr>
      <vt:lpstr>Zdravotné problémy v chove malých prežúvavcov vyžadujúce  aktuálne riešenie</vt:lpstr>
      <vt:lpstr>Úradné kontroly</vt:lpstr>
      <vt:lpstr>Pokuty v prvovýrobe mlieka </vt:lpstr>
      <vt:lpstr>Nedostatky na salašoch</vt:lpstr>
      <vt:lpstr>Legislatívne požiadavky na výrobu bryndze</vt:lpstr>
      <vt:lpstr>Požiadavka vyhlášky č. 346/2016 Z.z. Ministerstva pôdohospodárstva a rozvoja vidieka Slovenskej republiky o niektorých výrobkoch z mlieka</vt:lpstr>
      <vt:lpstr>Výsledky odberov úradných vzoriek bryndze</vt:lpstr>
      <vt:lpstr>Požiadavka: Pre výrobky zo surového mlieka bez tepelného ošetrenia</vt:lpstr>
      <vt:lpstr>Požiadavka: Pre výrobky ovčieho a kozieho  mlieka s tepelným ošetrením</vt:lpstr>
      <vt:lpstr>Prezentácia programu PowerPoint</vt:lpstr>
      <vt:lpstr>Cieľom chovateľského programu je selektovať plemenné ovce  </vt:lpstr>
      <vt:lpstr>Prezentácia programu PowerPoint</vt:lpstr>
      <vt:lpstr>Prezentácia programu PowerPoint</vt:lpstr>
      <vt:lpstr>Prezentácia programu PowerPoint</vt:lpstr>
      <vt:lpstr>Genotyp u všetkých oviec u ktorých bola diagnostikovaná scrapie v SR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ZÁVER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391 TBEV /názov)</dc:title>
  <dc:creator>User01</dc:creator>
  <cp:lastModifiedBy>Bires Jozef, Prof.,DrSc.</cp:lastModifiedBy>
  <cp:revision>157</cp:revision>
  <dcterms:created xsi:type="dcterms:W3CDTF">2018-10-05T19:56:37Z</dcterms:created>
  <dcterms:modified xsi:type="dcterms:W3CDTF">2020-10-14T04:31:17Z</dcterms:modified>
</cp:coreProperties>
</file>