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57" r:id="rId4"/>
    <p:sldId id="261" r:id="rId5"/>
    <p:sldId id="259" r:id="rId6"/>
    <p:sldId id="263" r:id="rId7"/>
    <p:sldId id="264" r:id="rId8"/>
    <p:sldId id="265" r:id="rId9"/>
    <p:sldId id="266" r:id="rId10"/>
    <p:sldId id="267" r:id="rId11"/>
    <p:sldId id="277" r:id="rId12"/>
    <p:sldId id="269" r:id="rId13"/>
    <p:sldId id="268" r:id="rId14"/>
    <p:sldId id="278" r:id="rId15"/>
    <p:sldId id="270" r:id="rId16"/>
    <p:sldId id="271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A5002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1792" autoAdjust="0"/>
  </p:normalViewPr>
  <p:slideViewPr>
    <p:cSldViewPr snapToGrid="0">
      <p:cViewPr varScale="1">
        <p:scale>
          <a:sx n="104" d="100"/>
          <a:sy n="104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v-lex.sk/pravne-predpisy/SK/ZZ/2021/170/20210901.html#paragraf-44" TargetMode="External"/><Relationship Id="rId2" Type="http://schemas.openxmlformats.org/officeDocument/2006/relationships/hyperlink" Target="https://www.slov-lex.sk/pravne-predpisy/SK/ZZ/2002/543/#paragraf-98.odsek-1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879D00F-EF4B-3605-2674-98C161A85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92" y="2479589"/>
            <a:ext cx="1520578" cy="11347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9BDD3EE-22BD-1E27-C4AB-CC9E03B43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837" y="1855571"/>
            <a:ext cx="5494638" cy="412097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59DB07F-8B58-BCC6-53F3-94BE8CE4480B}"/>
              </a:ext>
            </a:extLst>
          </p:cNvPr>
          <p:cNvSpPr txBox="1"/>
          <p:nvPr/>
        </p:nvSpPr>
        <p:spPr>
          <a:xfrm>
            <a:off x="4876800" y="510746"/>
            <a:ext cx="65161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k-SK" sz="32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Manuál   podpôr    chovu oviec   a    kôz     </a:t>
            </a:r>
            <a:r>
              <a:rPr kumimoji="0" lang="sk-SK" sz="3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2023-2027</a:t>
            </a: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30165E8-CF79-42DC-FA2B-AF532029466F}"/>
              </a:ext>
            </a:extLst>
          </p:cNvPr>
          <p:cNvSpPr txBox="1"/>
          <p:nvPr/>
        </p:nvSpPr>
        <p:spPr>
          <a:xfrm>
            <a:off x="704591" y="4789283"/>
            <a:ext cx="3441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Zdroj- platná legislatíva MPRV SR</a:t>
            </a:r>
          </a:p>
          <a:p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apríl 2023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942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E31D14-06D7-FC72-AFE6-BF76B7839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6073" y="277091"/>
            <a:ext cx="5790244" cy="1551709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sk-SK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Podpora dobrých životných podmienok zvierat</a:t>
            </a:r>
            <a:b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7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Zlepšenie podmienok ustajnenia oviec a kôz</a:t>
            </a:r>
            <a:endParaRPr lang="sk-SK" dirty="0"/>
          </a:p>
        </p:txBody>
      </p:sp>
      <p:pic>
        <p:nvPicPr>
          <p:cNvPr id="21" name="Zástupný objekt pre obsah 20">
            <a:extLst>
              <a:ext uri="{FF2B5EF4-FFF2-40B4-BE49-F238E27FC236}">
                <a16:creationId xmlns:a16="http://schemas.microsoft.com/office/drawing/2014/main" id="{B925A5B7-7BAF-E39A-1523-B787D3494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88127"/>
            <a:ext cx="3429000" cy="1905000"/>
          </a:xfr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9AE92177-7BE8-6B07-B292-9F4CF36F526D}"/>
              </a:ext>
            </a:extLst>
          </p:cNvPr>
          <p:cNvSpPr txBox="1"/>
          <p:nvPr/>
        </p:nvSpPr>
        <p:spPr>
          <a:xfrm>
            <a:off x="530772" y="1716873"/>
            <a:ext cx="1113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</a:t>
            </a:r>
            <a:endParaRPr kumimoji="0" lang="pl-PL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5379EE9E-5BDF-1081-DFCF-8181CF96E636}"/>
              </a:ext>
            </a:extLst>
          </p:cNvPr>
          <p:cNvSpPr txBox="1"/>
          <p:nvPr/>
        </p:nvSpPr>
        <p:spPr>
          <a:xfrm>
            <a:off x="530773" y="2086205"/>
            <a:ext cx="1113045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sk-SK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Do druhého bodového pásma 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ak je v chove zahrnutom do žiadosti pomer plemenných baranov a capov ku ovciam a kozám k 1. máju </a:t>
            </a:r>
            <a:r>
              <a:rPr kumimoji="0" lang="sk-S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najmenej 1:50 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všetky ustajňovacie priestory pre ovce a kozy v chove zahrnutom do žiadosti spĺňajú najmenej jednu z podmienok: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a) na ustajňovací priestor nadväzuje vonkajší nespevnený výbeh ku ktorému majú ovce a kozy prístup,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b) na ustajňovací priestor nadväzuje pasienok ku ktorému majú ovce a kozy prístup,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c) v ustajňovacom priestore nie je roštová podlaha a je podstielaný slamou alebo podobným materiálom.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600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kumimoji="0" lang="sk-SK" sz="16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oradia</a:t>
            </a:r>
            <a:r>
              <a:rPr kumimoji="0" lang="sk-SK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sa podľa počtu dobytčích jednotiek: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a) od 50 do 125 dobytčích jednotiek vrátane,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b) do 50 dobytčích jednotiek,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nad 125 dobytčích jednotiek.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 Do tretieho bodového pásma 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 zaradia žiadosti, ktoré nespĺňajú podmienky na zaradenie do prvého alebo druhého bodového pásma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600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Zoradia sa </a:t>
            </a:r>
            <a:r>
              <a:rPr kumimoji="0" lang="sk-SK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podľa počtu dobytčích jednotiek 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a) 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 50 do 125 dobytčích jednotiek vrátane,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b) do 50 dobytčích jednotiek,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c) nad 125 dobytčích jednotiek.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2134238-14A6-1FE2-53FD-0E822F1F4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604" y="5119191"/>
            <a:ext cx="1518036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24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>
            <a:extLst>
              <a:ext uri="{FF2B5EF4-FFF2-40B4-BE49-F238E27FC236}">
                <a16:creationId xmlns:a16="http://schemas.microsoft.com/office/drawing/2014/main" id="{7CBF3F3A-2E08-E252-39B8-CA72313C435E}"/>
              </a:ext>
            </a:extLst>
          </p:cNvPr>
          <p:cNvSpPr txBox="1"/>
          <p:nvPr/>
        </p:nvSpPr>
        <p:spPr>
          <a:xfrm>
            <a:off x="5911913" y="334978"/>
            <a:ext cx="3802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latin typeface="Calibri" panose="020F0502020204030204" pitchFamily="34" charset="0"/>
                <a:cs typeface="Calibri" panose="020F0502020204030204" pitchFamily="34" charset="0"/>
              </a:rPr>
              <a:t>Základné termíny </a:t>
            </a:r>
          </a:p>
          <a:p>
            <a:r>
              <a:rPr lang="sk-SK" b="1" dirty="0">
                <a:latin typeface="Calibri" panose="020F0502020204030204" pitchFamily="34" charset="0"/>
                <a:cs typeface="Calibri" panose="020F0502020204030204" pitchFamily="34" charset="0"/>
              </a:rPr>
              <a:t>pre opatrenie ustajnenia oviec a kôz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FBD8243-49F4-45BC-24E3-3DAF94CCCD68}"/>
              </a:ext>
            </a:extLst>
          </p:cNvPr>
          <p:cNvSpPr txBox="1"/>
          <p:nvPr/>
        </p:nvSpPr>
        <p:spPr>
          <a:xfrm>
            <a:off x="1845398" y="2488194"/>
            <a:ext cx="125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927866D9-0CEC-011A-5153-76F1E95F3FEA}"/>
              </a:ext>
            </a:extLst>
          </p:cNvPr>
          <p:cNvSpPr txBox="1"/>
          <p:nvPr/>
        </p:nvSpPr>
        <p:spPr>
          <a:xfrm>
            <a:off x="1997798" y="2640594"/>
            <a:ext cx="125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graphicFrame>
        <p:nvGraphicFramePr>
          <p:cNvPr id="21" name="Tabulka 20">
            <a:extLst>
              <a:ext uri="{FF2B5EF4-FFF2-40B4-BE49-F238E27FC236}">
                <a16:creationId xmlns:a16="http://schemas.microsoft.com/office/drawing/2014/main" id="{015F0A5B-B3A4-AD5C-B9C8-8CCDBC6C5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26524"/>
              </p:ext>
            </p:extLst>
          </p:nvPr>
        </p:nvGraphicFramePr>
        <p:xfrm>
          <a:off x="2426329" y="1376127"/>
          <a:ext cx="8953876" cy="2952450"/>
        </p:xfrm>
        <a:graphic>
          <a:graphicData uri="http://schemas.openxmlformats.org/drawingml/2006/table">
            <a:tbl>
              <a:tblPr firstRow="1" firstCol="1" bandRow="1"/>
              <a:tblGrid>
                <a:gridCol w="4339038">
                  <a:extLst>
                    <a:ext uri="{9D8B030D-6E8A-4147-A177-3AD203B41FA5}">
                      <a16:colId xmlns:a16="http://schemas.microsoft.com/office/drawing/2014/main" val="3349830969"/>
                    </a:ext>
                  </a:extLst>
                </a:gridCol>
                <a:gridCol w="1900903">
                  <a:extLst>
                    <a:ext uri="{9D8B030D-6E8A-4147-A177-3AD203B41FA5}">
                      <a16:colId xmlns:a16="http://schemas.microsoft.com/office/drawing/2014/main" val="381265349"/>
                    </a:ext>
                  </a:extLst>
                </a:gridCol>
                <a:gridCol w="2713935">
                  <a:extLst>
                    <a:ext uri="{9D8B030D-6E8A-4147-A177-3AD203B41FA5}">
                      <a16:colId xmlns:a16="http://schemas.microsoft.com/office/drawing/2014/main" val="4103046958"/>
                    </a:ext>
                  </a:extLst>
                </a:gridCol>
              </a:tblGrid>
              <a:tr h="1378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podmienka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počiatočný termín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konečný termín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304733"/>
                  </a:ext>
                </a:extLst>
              </a:tr>
              <a:tr h="2953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1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1.5. roku</a:t>
                      </a:r>
                      <a:endParaRPr lang="cs-CZ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30.4. nasledovného roku</a:t>
                      </a:r>
                      <a:endParaRPr kumimoji="0" lang="cs-CZ" sz="1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482725"/>
                  </a:ext>
                </a:extLst>
              </a:tr>
              <a:tr h="4261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kontrola a úprava paznechtov, prevádzanie cez dezinfekčný brod - evidencia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1.5. roku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31.7. roku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947423"/>
                  </a:ext>
                </a:extLst>
              </a:tr>
              <a:tr h="4261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kontrola a úprava paznechtov, prevádzanie cez dezinfekčný brod - evidencia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1.8. roku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31.10. roku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259805"/>
                  </a:ext>
                </a:extLst>
              </a:tr>
              <a:tr h="2819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sk-SK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koprologické</a:t>
                      </a:r>
                      <a:r>
                        <a:rPr lang="sk-S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vyšetrenie na zistenie parazitov- na každých aj začatých 200 kusov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1.5. roku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31.10. roku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137709"/>
                  </a:ext>
                </a:extLst>
              </a:tr>
              <a:tr h="4261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kontrola a úprava paznechtov, prevádzanie cez dezinfekčný brod - evidencia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1.11. roku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31.1. nasledovného roku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519278"/>
                  </a:ext>
                </a:extLst>
              </a:tr>
              <a:tr h="4261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kontrola a úprava paznechtov, prevádzanie cez dezinfekčný brod - evidencia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1.2. nasledovného roku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30.4. nasledovného roku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375493"/>
                  </a:ext>
                </a:extLst>
              </a:tr>
              <a:tr h="2819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koprologické vyšetrenie na zistenie parazitov- na každých aj začatých 200 kusov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1.11. roku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30.4. nasledovného roku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956852"/>
                  </a:ext>
                </a:extLst>
              </a:tr>
            </a:tbl>
          </a:graphicData>
        </a:graphic>
      </p:graphicFrame>
      <p:graphicFrame>
        <p:nvGraphicFramePr>
          <p:cNvPr id="23" name="Tabulka 22">
            <a:extLst>
              <a:ext uri="{FF2B5EF4-FFF2-40B4-BE49-F238E27FC236}">
                <a16:creationId xmlns:a16="http://schemas.microsoft.com/office/drawing/2014/main" id="{0FB75585-F681-5AC2-D60B-951D86E38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008630"/>
              </p:ext>
            </p:extLst>
          </p:nvPr>
        </p:nvGraphicFramePr>
        <p:xfrm>
          <a:off x="2426327" y="4328577"/>
          <a:ext cx="8953877" cy="1594561"/>
        </p:xfrm>
        <a:graphic>
          <a:graphicData uri="http://schemas.openxmlformats.org/drawingml/2006/table">
            <a:tbl>
              <a:tblPr firstRow="1" firstCol="1" bandRow="1"/>
              <a:tblGrid>
                <a:gridCol w="4339039">
                  <a:extLst>
                    <a:ext uri="{9D8B030D-6E8A-4147-A177-3AD203B41FA5}">
                      <a16:colId xmlns:a16="http://schemas.microsoft.com/office/drawing/2014/main" val="844920654"/>
                    </a:ext>
                  </a:extLst>
                </a:gridCol>
                <a:gridCol w="1900903">
                  <a:extLst>
                    <a:ext uri="{9D8B030D-6E8A-4147-A177-3AD203B41FA5}">
                      <a16:colId xmlns:a16="http://schemas.microsoft.com/office/drawing/2014/main" val="2550081342"/>
                    </a:ext>
                  </a:extLst>
                </a:gridCol>
                <a:gridCol w="2713935">
                  <a:extLst>
                    <a:ext uri="{9D8B030D-6E8A-4147-A177-3AD203B41FA5}">
                      <a16:colId xmlns:a16="http://schemas.microsoft.com/office/drawing/2014/main" val="1010123372"/>
                    </a:ext>
                  </a:extLst>
                </a:gridCol>
              </a:tblGrid>
              <a:tr h="4310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zaslanie evidencie o kontrole a úprave paznechtov, prevádzaní cez dezinfekčný brod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7.5. nasledovného roku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545880"/>
                  </a:ext>
                </a:extLst>
              </a:tr>
              <a:tr h="3878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zaslanie výsledkov koprologického vyšetrenia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7.5. nasledovného roku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590927"/>
                  </a:ext>
                </a:extLst>
              </a:tr>
              <a:tr h="3878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dátum pre určenie maximálneho stavu oviec a kôz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1.5. roku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65631"/>
                  </a:ext>
                </a:extLst>
              </a:tr>
              <a:tr h="3878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obdobie pre výpočet priemerného stavu oviec a kôz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1.5. roku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28.2. nasledovného roku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81112"/>
                  </a:ext>
                </a:extLst>
              </a:tr>
            </a:tbl>
          </a:graphicData>
        </a:graphic>
      </p:graphicFrame>
      <p:pic>
        <p:nvPicPr>
          <p:cNvPr id="24" name="Obrázek 23">
            <a:extLst>
              <a:ext uri="{FF2B5EF4-FFF2-40B4-BE49-F238E27FC236}">
                <a16:creationId xmlns:a16="http://schemas.microsoft.com/office/drawing/2014/main" id="{B1D43168-F54F-9067-A568-025678D47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32" y="3009926"/>
            <a:ext cx="1524132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50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Zástupný objekt pre obsah 20">
            <a:extLst>
              <a:ext uri="{FF2B5EF4-FFF2-40B4-BE49-F238E27FC236}">
                <a16:creationId xmlns:a16="http://schemas.microsoft.com/office/drawing/2014/main" id="{B925A5B7-7BAF-E39A-1523-B787D3494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88127"/>
            <a:ext cx="3429000" cy="1905000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1E31D14-06D7-FC72-AFE6-BF76B7839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745" y="425669"/>
            <a:ext cx="9019309" cy="1403131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sk-SK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Podpora dobrých životných podmienok zvierat</a:t>
            </a:r>
            <a:b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7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Vzdanie sa skorého odstavu jahniat a kozliat od bahníc a kôz</a:t>
            </a:r>
            <a:endParaRPr lang="sk-SK" sz="2700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9AE92177-7BE8-6B07-B292-9F4CF36F526D}"/>
              </a:ext>
            </a:extLst>
          </p:cNvPr>
          <p:cNvSpPr txBox="1"/>
          <p:nvPr/>
        </p:nvSpPr>
        <p:spPr>
          <a:xfrm>
            <a:off x="530772" y="1716873"/>
            <a:ext cx="1113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</a:t>
            </a:r>
            <a:endParaRPr kumimoji="0" lang="pl-PL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3E46293B-CBBB-0DDE-86B1-EF34AEBD2E76}"/>
              </a:ext>
            </a:extLst>
          </p:cNvPr>
          <p:cNvSpPr txBox="1"/>
          <p:nvPr/>
        </p:nvSpPr>
        <p:spPr>
          <a:xfrm>
            <a:off x="530772" y="1524001"/>
            <a:ext cx="1113045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4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Podmienky oprávnenosti: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Vstúpiť do záväzku so všetkými zvieratami za vybraný druh a kategóriu za farmu (s výnimkou prípadu, ak došlo k úhynu, alebo k strate mlieka bahnice,) </a:t>
            </a:r>
            <a:r>
              <a:rPr kumimoji="0" lang="sk-S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farme nemôže byť zároveň aj chov nedojných oviec a kôz zameraný na produkciu jahniat</a:t>
            </a:r>
            <a:r>
              <a:rPr lang="sk-SK" sz="1600" dirty="0">
                <a:solidFill>
                  <a:prstClr val="black"/>
                </a:solidFill>
                <a:latin typeface="Calibri" panose="020F0502020204030204"/>
              </a:rPr>
              <a:t> t.z.do žiadosti nie je možné zahrnúť chov s druhom produkcie zameraným na mäso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Minimálny počet na vstup do záväzku sú</a:t>
            </a:r>
            <a:r>
              <a:rPr kumimoji="0" lang="sk-S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DJ.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Mať k dispozícii prístup farmára do CEHZ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Podmienky záväzku: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Zabezpečiť prístup jahniat alebo kozliat po dobu najmenej 40 dní po narodení k mlieku cicaním od matky, okrem objektívnych dôvodov; objektívnym dôvodom je najmä úhyn matky alebo strata mlieka matky</a:t>
            </a:r>
            <a:r>
              <a:rPr kumimoji="0" lang="sk-S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Viesť evidenciu vo forme denníku kotenia; denník kotenia obsahuje najmä prvotné označenie jahniat a kozliat po narodení, označenie matky, dátum narodenia, dátum úhynu, dátum odstavu, počet dní od narodenia do odstavu, opis objektívnych dôvodov.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1600" b="1" i="1" dirty="0">
                <a:solidFill>
                  <a:prstClr val="black"/>
                </a:solidFill>
                <a:latin typeface="Calibri" panose="020F0502020204030204"/>
              </a:rPr>
              <a:t>Doklady zaslať do 7 dní odo dňa ukončenia záväzku </a:t>
            </a:r>
            <a:r>
              <a:rPr lang="sk-SK" sz="1600" b="1" i="1" dirty="0" err="1">
                <a:solidFill>
                  <a:prstClr val="black"/>
                </a:solidFill>
                <a:latin typeface="Calibri" panose="020F0502020204030204"/>
              </a:rPr>
              <a:t>t.z</a:t>
            </a:r>
            <a:r>
              <a:rPr lang="sk-SK" sz="1600" b="1" i="1" dirty="0">
                <a:solidFill>
                  <a:prstClr val="black"/>
                </a:solidFill>
                <a:latin typeface="Calibri" panose="020F0502020204030204"/>
              </a:rPr>
              <a:t>. najneskôr do 7.3.</a:t>
            </a:r>
            <a:endParaRPr kumimoji="0" lang="sk-SK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Platba sa poskytne do výšky záväzku najviac na: 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bahníc a kôz samičieho pohlavia </a:t>
            </a:r>
            <a:r>
              <a:rPr kumimoji="0" lang="sk-S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 12 mesiacov veku k 1.5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roka podľa CEHZ.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potencionálne oprávnené zviera sa považuje: ovca a koza samičieho pohlavia od 12 mesiacov veku.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Platbu je možné poskytnúť, na základe počtu oviec a kôz v </a:t>
            </a:r>
            <a:r>
              <a:rPr kumimoji="0" lang="sk-S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období 1.5 do 28.2. roka 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(stiahnutie, obmena a náhrada sa vykonáva na základe údajov z CEHZ, účasti do 14 dní na výstavách a súťažiach sú povolené).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FFAE61E-666B-DCC3-57DA-8195B2906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982" y="2532510"/>
            <a:ext cx="1518036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36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Zástupný objekt pre obsah 20">
            <a:extLst>
              <a:ext uri="{FF2B5EF4-FFF2-40B4-BE49-F238E27FC236}">
                <a16:creationId xmlns:a16="http://schemas.microsoft.com/office/drawing/2014/main" id="{B925A5B7-7BAF-E39A-1523-B787D3494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88127"/>
            <a:ext cx="3429000" cy="1905000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1E31D14-06D7-FC72-AFE6-BF76B7839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473" y="425669"/>
            <a:ext cx="8977745" cy="1403131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sk-SK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Podpora dobrých životných podmienok zvierat</a:t>
            </a:r>
            <a:b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7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Vzdanie sa skorého odstavu jahniat a kozliat od bahníc a kôz</a:t>
            </a:r>
            <a:endParaRPr lang="sk-SK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9AE92177-7BE8-6B07-B292-9F4CF36F526D}"/>
              </a:ext>
            </a:extLst>
          </p:cNvPr>
          <p:cNvSpPr txBox="1"/>
          <p:nvPr/>
        </p:nvSpPr>
        <p:spPr>
          <a:xfrm>
            <a:off x="530772" y="1716873"/>
            <a:ext cx="1113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</a:t>
            </a:r>
            <a:endParaRPr kumimoji="0" lang="pl-PL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54EC4C42-8CCF-CA39-2EE3-B1AFA9E3CAF8}"/>
              </a:ext>
            </a:extLst>
          </p:cNvPr>
          <p:cNvSpPr txBox="1"/>
          <p:nvPr/>
        </p:nvSpPr>
        <p:spPr>
          <a:xfrm>
            <a:off x="530772" y="1828800"/>
            <a:ext cx="1125944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latin typeface="Calibri" panose="020F0502020204030204" pitchFamily="34" charset="0"/>
                <a:cs typeface="Calibri" panose="020F0502020204030204" pitchFamily="34" charset="0"/>
              </a:rPr>
              <a:t>Výberové kritériá:</a:t>
            </a:r>
          </a:p>
          <a:p>
            <a:pPr marL="342900" indent="-342900">
              <a:buAutoNum type="arabicPeriod"/>
            </a:pPr>
            <a:r>
              <a:rPr lang="sk-SK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Do prvého bodového pásma 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sa zaradia žiadosti </a:t>
            </a:r>
          </a:p>
          <a:p>
            <a:pPr marL="285750" indent="-285750">
              <a:buFontTx/>
              <a:buChar char="-"/>
            </a:pP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ak nie je žiadny chov zahrnutý do žiadosti na podporu pastevného chovu oviec a kôz </a:t>
            </a:r>
          </a:p>
          <a:p>
            <a:pPr marL="285750" indent="-285750">
              <a:buFontTx/>
              <a:buChar char="-"/>
            </a:pPr>
            <a:r>
              <a:rPr lang="sk-SK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alebo 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žiadateľ vykonáva nadštandardné postupy starostlivosti o ovce alebo kozy potvrdené uznaním najmenej jedného chovu uvedeného v žiadosti za šľachtiteľský chov alebo rozmnožovací chov</a:t>
            </a:r>
          </a:p>
          <a:p>
            <a:r>
              <a:rPr lang="sk-SK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Zoradia sa podľa počtu dobytčích jednotiek </a:t>
            </a:r>
          </a:p>
          <a:p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       a) od 50 do 125 dobytčích jednotiek vrátane, </a:t>
            </a:r>
          </a:p>
          <a:p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       b) do 50 dobytčích jednotiek, </a:t>
            </a:r>
          </a:p>
          <a:p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       c) nad 125 dobytčích jednotiek.</a:t>
            </a:r>
          </a:p>
          <a:p>
            <a:r>
              <a:rPr lang="sk-SK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2. Do druhého bodového pásma 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sa zaradia žiadosti,</a:t>
            </a:r>
          </a:p>
          <a:p>
            <a:pPr marL="285750" indent="-285750">
              <a:buFontTx/>
              <a:buChar char="-"/>
            </a:pP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ak je v chove zahrnutom do žiadosti pomer plemenných baranov a capov ku ovciam a kozám k 1. máju najmenej 1:50</a:t>
            </a:r>
          </a:p>
          <a:p>
            <a:pPr marL="285750" indent="-285750">
              <a:buFontTx/>
              <a:buChar char="-"/>
            </a:pP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 bahnice a kozy sú po pôrode ustajnené v skupinových kotercoch v počte maximálne 50 matiek s jahňatami a kozľatami po dobu najmenej 10 dní,</a:t>
            </a:r>
          </a:p>
          <a:p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Zoradia sa podľa počtu dobytčích jednotiek </a:t>
            </a:r>
          </a:p>
          <a:p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      a) od 50 do 125 dobytčích jednotiek vrátane,</a:t>
            </a:r>
          </a:p>
          <a:p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      b) do 50 dobytčích jednotiek, </a:t>
            </a:r>
          </a:p>
          <a:p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      c) nad 125 dobytčích jednotiek. </a:t>
            </a:r>
          </a:p>
          <a:p>
            <a:r>
              <a:rPr lang="sk-SK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3. Do tretieho bodového pásma 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sa zaradia žiadosti, ktoré nespĺňajú podmienky na zaradenie do prvého alebo druhého bodového pásma podľa počtu dobytčích jednotiek :   a) od 50 do 125 dobytčích jednotiek vrátane, b) do 50 dobytčích jednotiek, c) nad 125 dobytčích jednotiek.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D08506C-36B9-FBDA-1733-466C2B015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122" y="4830866"/>
            <a:ext cx="1518036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07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5A456-C7C0-F5F8-6EA2-E6EF6669B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864" y="679010"/>
            <a:ext cx="5754370" cy="1457608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sk-SK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Základné termíny  </a:t>
            </a:r>
            <a:br>
              <a:rPr kumimoji="0" lang="sk-SK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 opatrenie vzdania sa skorého odstavu jahniat, kozliat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342CF92-7085-5F61-C5DA-774DCCC7614C}"/>
              </a:ext>
            </a:extLst>
          </p:cNvPr>
          <p:cNvSpPr txBox="1"/>
          <p:nvPr/>
        </p:nvSpPr>
        <p:spPr>
          <a:xfrm>
            <a:off x="3739081" y="1955549"/>
            <a:ext cx="579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E548DD1C-E5D8-503A-E194-2F16BA8411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319078"/>
              </p:ext>
            </p:extLst>
          </p:nvPr>
        </p:nvGraphicFramePr>
        <p:xfrm>
          <a:off x="3218814" y="2661719"/>
          <a:ext cx="7102136" cy="2305602"/>
        </p:xfrm>
        <a:graphic>
          <a:graphicData uri="http://schemas.openxmlformats.org/drawingml/2006/table">
            <a:tbl>
              <a:tblPr firstRow="1" firstCol="1" bandRow="1"/>
              <a:tblGrid>
                <a:gridCol w="3551067">
                  <a:extLst>
                    <a:ext uri="{9D8B030D-6E8A-4147-A177-3AD203B41FA5}">
                      <a16:colId xmlns:a16="http://schemas.microsoft.com/office/drawing/2014/main" val="1866653488"/>
                    </a:ext>
                  </a:extLst>
                </a:gridCol>
                <a:gridCol w="1555699">
                  <a:extLst>
                    <a:ext uri="{9D8B030D-6E8A-4147-A177-3AD203B41FA5}">
                      <a16:colId xmlns:a16="http://schemas.microsoft.com/office/drawing/2014/main" val="2207451651"/>
                    </a:ext>
                  </a:extLst>
                </a:gridCol>
                <a:gridCol w="1995370">
                  <a:extLst>
                    <a:ext uri="{9D8B030D-6E8A-4147-A177-3AD203B41FA5}">
                      <a16:colId xmlns:a16="http://schemas.microsoft.com/office/drawing/2014/main" val="1835015561"/>
                    </a:ext>
                  </a:extLst>
                </a:gridCol>
              </a:tblGrid>
              <a:tr h="2832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podmienka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počiatočný termín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konečný termín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126290"/>
                  </a:ext>
                </a:extLst>
              </a:tr>
              <a:tr h="5796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obdobie záväzku pre plnenie podmienok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1.5. roku</a:t>
                      </a:r>
                      <a:endParaRPr lang="cs-CZ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30.4. nasledovného roku</a:t>
                      </a:r>
                      <a:endParaRPr lang="cs-CZ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601680"/>
                  </a:ext>
                </a:extLst>
              </a:tr>
              <a:tr h="2832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zaslanie evidencie – denníku kotenia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7.5. nasledovného roku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005410"/>
                  </a:ext>
                </a:extLst>
              </a:tr>
              <a:tr h="5796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dátum pre určenie maximálneho stavu oviec a kôz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1.5. roku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45756"/>
                  </a:ext>
                </a:extLst>
              </a:tr>
              <a:tr h="5796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obdobie pre výpočet priemerného stavu oviec a kôz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1.5. roku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28.2.nasledovného roku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475650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034437D5-902E-B691-B5CB-AAD7354DD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15" y="3061199"/>
            <a:ext cx="1524132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51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E31D14-06D7-FC72-AFE6-BF76B7839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425669"/>
            <a:ext cx="7307317" cy="1403131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sk-SK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Doplnková vnútroštátna platba  - VDJ</a:t>
            </a:r>
            <a:b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sk-SK" dirty="0"/>
          </a:p>
        </p:txBody>
      </p:sp>
      <p:pic>
        <p:nvPicPr>
          <p:cNvPr id="21" name="Zástupný objekt pre obsah 20">
            <a:extLst>
              <a:ext uri="{FF2B5EF4-FFF2-40B4-BE49-F238E27FC236}">
                <a16:creationId xmlns:a16="http://schemas.microsoft.com/office/drawing/2014/main" id="{B925A5B7-7BAF-E39A-1523-B787D3494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88127"/>
            <a:ext cx="3429000" cy="1905000"/>
          </a:xfr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9AE92177-7BE8-6B07-B292-9F4CF36F526D}"/>
              </a:ext>
            </a:extLst>
          </p:cNvPr>
          <p:cNvSpPr txBox="1"/>
          <p:nvPr/>
        </p:nvSpPr>
        <p:spPr>
          <a:xfrm>
            <a:off x="530772" y="1716873"/>
            <a:ext cx="1113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</a:t>
            </a:r>
            <a:endParaRPr kumimoji="0" lang="pl-PL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D554B825-D752-353A-3C1A-DFAE9283A1E2}"/>
              </a:ext>
            </a:extLst>
          </p:cNvPr>
          <p:cNvSpPr txBox="1"/>
          <p:nvPr/>
        </p:nvSpPr>
        <p:spPr>
          <a:xfrm>
            <a:off x="530772" y="1709401"/>
            <a:ext cx="11397991" cy="452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Tx/>
              <a:tabLst/>
              <a:defRPr/>
            </a:pPr>
            <a:r>
              <a:rPr kumimoji="0" lang="sk-SK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zmysle nariadenia vlády 152/2013 </a:t>
            </a:r>
            <a:r>
              <a:rPr kumimoji="0" lang="sk-SK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Z.z</a:t>
            </a:r>
            <a:r>
              <a:rPr kumimoji="0" lang="sk-SK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v neskoršom </a:t>
            </a:r>
            <a:r>
              <a:rPr lang="sk-SK" sz="2400" dirty="0">
                <a:solidFill>
                  <a:prstClr val="black"/>
                </a:solidFill>
                <a:latin typeface="Calibri" panose="020F0502020204030204"/>
              </a:rPr>
              <a:t>z</a:t>
            </a:r>
            <a:r>
              <a:rPr kumimoji="0" lang="sk-SK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není</a:t>
            </a:r>
            <a:endParaRPr kumimoji="0" lang="sk-SK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Tx/>
              <a:tabLst/>
              <a:defRPr/>
            </a:pP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Elektronický prístup do registra ( CEHZ 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Doplnková vnútroštátna </a:t>
            </a:r>
            <a:r>
              <a:rPr kumimoji="0" lang="sk-SK" sz="2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platbba</a:t>
            </a:r>
            <a:r>
              <a:rPr kumimoji="0" lang="sk-SK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ovce a kozy samčieho pohlavia  vo veku nad 12 mesiacov  k dňu podania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minimálne 1 DJ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náhrady – zmeny (úhyn, predátor, výstava do 14 dní ...) hlásiť do 7 dní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výpočet -  Ø minimálny stav ;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platba sa vypláca na DJ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Retenčné obdobie 2 mesiace odo dňa podania</a:t>
            </a:r>
            <a:r>
              <a:rPr kumimoji="0" lang="sk-SK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sk-SK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t.z</a:t>
            </a:r>
            <a:r>
              <a:rPr kumimoji="0" lang="sk-SK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najneskôr do 28.4.)</a:t>
            </a: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Výberové kritériá: 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neuplatňujú sa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94296EC-B859-1D3E-DD3B-612C2C1F9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793" y="1978578"/>
            <a:ext cx="1518036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62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A3870A-6D28-377E-C30A-E22878463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022863"/>
          </a:xfrm>
        </p:spPr>
        <p:txBody>
          <a:bodyPr>
            <a:normAutofit fontScale="90000"/>
          </a:bodyPr>
          <a:lstStyle/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sk-SK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Viaczdrojová podpora:</a:t>
            </a:r>
            <a:br>
              <a:rPr kumimoji="0" lang="sk-S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endParaRPr lang="sk-SK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F69BD661-064A-5F5B-A71F-CB9926C76B13}"/>
              </a:ext>
            </a:extLst>
          </p:cNvPr>
          <p:cNvSpPr txBox="1"/>
          <p:nvPr/>
        </p:nvSpPr>
        <p:spPr>
          <a:xfrm>
            <a:off x="540327" y="1302327"/>
            <a:ext cx="11069782" cy="2407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Viazaná podpora príjmu CIS 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2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Eko</a:t>
            </a:r>
            <a:r>
              <a:rPr lang="sk-SK" sz="2400" dirty="0">
                <a:solidFill>
                  <a:prstClr val="black"/>
                </a:solidFill>
                <a:latin typeface="Arial Narrow" panose="020B0606020202030204" pitchFamily="34" charset="0"/>
              </a:rPr>
              <a:t> schéma - pastva</a:t>
            </a: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Dobré životné podmienky zvierat (AW)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Doplnková vnútroštátna platba (DVP) 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(Prepočet </a:t>
            </a:r>
            <a:r>
              <a:rPr lang="sk-SK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: </a:t>
            </a: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6,6  ovce na 1 DJ)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k-SK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4DA19CA-ABE1-B870-1FEF-A77209B432C2}"/>
              </a:ext>
            </a:extLst>
          </p:cNvPr>
          <p:cNvSpPr txBox="1"/>
          <p:nvPr/>
        </p:nvSpPr>
        <p:spPr>
          <a:xfrm>
            <a:off x="1103870" y="3524987"/>
            <a:ext cx="953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1BC0B677-B193-1439-E2F6-877650A1B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42975"/>
              </p:ext>
            </p:extLst>
          </p:nvPr>
        </p:nvGraphicFramePr>
        <p:xfrm>
          <a:off x="238897" y="3245708"/>
          <a:ext cx="10343266" cy="2898733"/>
        </p:xfrm>
        <a:graphic>
          <a:graphicData uri="http://schemas.openxmlformats.org/drawingml/2006/table">
            <a:tbl>
              <a:tblPr/>
              <a:tblGrid>
                <a:gridCol w="1025266">
                  <a:extLst>
                    <a:ext uri="{9D8B030D-6E8A-4147-A177-3AD203B41FA5}">
                      <a16:colId xmlns:a16="http://schemas.microsoft.com/office/drawing/2014/main" val="3005002674"/>
                    </a:ext>
                  </a:extLst>
                </a:gridCol>
                <a:gridCol w="791661">
                  <a:extLst>
                    <a:ext uri="{9D8B030D-6E8A-4147-A177-3AD203B41FA5}">
                      <a16:colId xmlns:a16="http://schemas.microsoft.com/office/drawing/2014/main" val="3707227064"/>
                    </a:ext>
                  </a:extLst>
                </a:gridCol>
                <a:gridCol w="700814">
                  <a:extLst>
                    <a:ext uri="{9D8B030D-6E8A-4147-A177-3AD203B41FA5}">
                      <a16:colId xmlns:a16="http://schemas.microsoft.com/office/drawing/2014/main" val="2211800818"/>
                    </a:ext>
                  </a:extLst>
                </a:gridCol>
                <a:gridCol w="739747">
                  <a:extLst>
                    <a:ext uri="{9D8B030D-6E8A-4147-A177-3AD203B41FA5}">
                      <a16:colId xmlns:a16="http://schemas.microsoft.com/office/drawing/2014/main" val="2795306148"/>
                    </a:ext>
                  </a:extLst>
                </a:gridCol>
                <a:gridCol w="726773">
                  <a:extLst>
                    <a:ext uri="{9D8B030D-6E8A-4147-A177-3AD203B41FA5}">
                      <a16:colId xmlns:a16="http://schemas.microsoft.com/office/drawing/2014/main" val="750203025"/>
                    </a:ext>
                  </a:extLst>
                </a:gridCol>
                <a:gridCol w="752727">
                  <a:extLst>
                    <a:ext uri="{9D8B030D-6E8A-4147-A177-3AD203B41FA5}">
                      <a16:colId xmlns:a16="http://schemas.microsoft.com/office/drawing/2014/main" val="3195073875"/>
                    </a:ext>
                  </a:extLst>
                </a:gridCol>
                <a:gridCol w="593968">
                  <a:extLst>
                    <a:ext uri="{9D8B030D-6E8A-4147-A177-3AD203B41FA5}">
                      <a16:colId xmlns:a16="http://schemas.microsoft.com/office/drawing/2014/main" val="4019706551"/>
                    </a:ext>
                  </a:extLst>
                </a:gridCol>
                <a:gridCol w="762750">
                  <a:extLst>
                    <a:ext uri="{9D8B030D-6E8A-4147-A177-3AD203B41FA5}">
                      <a16:colId xmlns:a16="http://schemas.microsoft.com/office/drawing/2014/main" val="2122376001"/>
                    </a:ext>
                  </a:extLst>
                </a:gridCol>
                <a:gridCol w="538899">
                  <a:extLst>
                    <a:ext uri="{9D8B030D-6E8A-4147-A177-3AD203B41FA5}">
                      <a16:colId xmlns:a16="http://schemas.microsoft.com/office/drawing/2014/main" val="2657141511"/>
                    </a:ext>
                  </a:extLst>
                </a:gridCol>
                <a:gridCol w="1351394">
                  <a:extLst>
                    <a:ext uri="{9D8B030D-6E8A-4147-A177-3AD203B41FA5}">
                      <a16:colId xmlns:a16="http://schemas.microsoft.com/office/drawing/2014/main" val="2888552601"/>
                    </a:ext>
                  </a:extLst>
                </a:gridCol>
                <a:gridCol w="997984">
                  <a:extLst>
                    <a:ext uri="{9D8B030D-6E8A-4147-A177-3AD203B41FA5}">
                      <a16:colId xmlns:a16="http://schemas.microsoft.com/office/drawing/2014/main" val="1181002377"/>
                    </a:ext>
                  </a:extLst>
                </a:gridCol>
                <a:gridCol w="669957">
                  <a:extLst>
                    <a:ext uri="{9D8B030D-6E8A-4147-A177-3AD203B41FA5}">
                      <a16:colId xmlns:a16="http://schemas.microsoft.com/office/drawing/2014/main" val="2415700669"/>
                    </a:ext>
                  </a:extLst>
                </a:gridCol>
                <a:gridCol w="691326">
                  <a:extLst>
                    <a:ext uri="{9D8B030D-6E8A-4147-A177-3AD203B41FA5}">
                      <a16:colId xmlns:a16="http://schemas.microsoft.com/office/drawing/2014/main" val="1652492280"/>
                    </a:ext>
                  </a:extLst>
                </a:gridCol>
              </a:tblGrid>
              <a:tr h="32876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Podpora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2023-2027 ročne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396191"/>
                  </a:ext>
                </a:extLst>
              </a:tr>
              <a:tr h="468878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NPPC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DVP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NPPC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DVP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Spolu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439897"/>
                  </a:ext>
                </a:extLst>
              </a:tr>
              <a:tr h="45640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sadzba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ust.166(208)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510488"/>
                  </a:ext>
                </a:extLst>
              </a:tr>
              <a:tr h="25747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ods.169(212)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2763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past.127(193)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803832"/>
                  </a:ext>
                </a:extLst>
              </a:tr>
              <a:tr h="51883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VDJ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43 500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285188"/>
                  </a:ext>
                </a:extLst>
              </a:tr>
              <a:tr h="51883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ročne v mil.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4,1+3,1+3,1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177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622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D98E1C1-D8DB-9EF7-ADCB-0ADE3A163C4F}"/>
              </a:ext>
            </a:extLst>
          </p:cNvPr>
          <p:cNvSpPr txBox="1"/>
          <p:nvPr/>
        </p:nvSpPr>
        <p:spPr>
          <a:xfrm>
            <a:off x="4489622" y="593124"/>
            <a:ext cx="672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latin typeface="Calibri" panose="020F0502020204030204" pitchFamily="34" charset="0"/>
                <a:cs typeface="Calibri" panose="020F0502020204030204" pitchFamily="34" charset="0"/>
              </a:rPr>
              <a:t>Ochrana    pred    predátormi</a:t>
            </a:r>
            <a:endParaRPr lang="cs-CZ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C42E57D-D4A7-C1B6-8AD3-A69F444BC916}"/>
              </a:ext>
            </a:extLst>
          </p:cNvPr>
          <p:cNvSpPr txBox="1"/>
          <p:nvPr/>
        </p:nvSpPr>
        <p:spPr>
          <a:xfrm>
            <a:off x="1145059" y="1359244"/>
            <a:ext cx="10066638" cy="4807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k-SK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Vyhláška Ministerstva životného prostredia SR č.170/2021 </a:t>
            </a:r>
            <a:r>
              <a:rPr lang="sk-SK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Z.z</a:t>
            </a:r>
            <a:r>
              <a:rPr lang="sk-SK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ktorou sa vykonáva zákon č. 543/2002 </a:t>
            </a:r>
            <a:r>
              <a:rPr lang="sk-SK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Z.z</a:t>
            </a:r>
            <a:r>
              <a:rPr lang="sk-SK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 ochrane prírody a krajiny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k-SK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45 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k-SK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Podrobnosti o primeraných preventívnych opatreniach na ochranu vybraných domestikovaných živočíchov, včelstiev a včelárskych zariadení pred určeným živočíchom (</a:t>
            </a:r>
            <a:r>
              <a:rPr lang="sk-SK" sz="16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Odkaz na predpis alebo ustanovenie"/>
              </a:rPr>
              <a:t>§ 98 ods. 1 zákona</a:t>
            </a:r>
            <a:r>
              <a:rPr lang="sk-SK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 ochrane prírody)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AutoNum type="arabicParenBoth"/>
            </a:pPr>
            <a:r>
              <a:rPr lang="sk-SK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Poskytnutie náhrady škody spôsobenej určenými živočíchmi podľa </a:t>
            </a:r>
            <a:r>
              <a:rPr lang="sk-SK" sz="16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Odkaz na predpis alebo ustanovenie"/>
              </a:rPr>
              <a:t>§ 44</a:t>
            </a:r>
            <a:r>
              <a:rPr lang="sk-SK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na vybraných domestikovaných živočíchoch, včelstvách a včelárskych zariadeniach je podmienené vykonaním </a:t>
            </a:r>
            <a:r>
              <a:rPr lang="sk-SK" sz="16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aspoň jedného</a:t>
            </a:r>
            <a:r>
              <a:rPr lang="sk-SK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 nasledovných preventívnych opatrení v čase pred vznikom a počas vzniku škody: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sk-SK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zabezpečený aktívny dohľad pastiera a prítomný pastiersky strážny pes, ktorý je voľne pustený pri stáde; aktívny dohľad pastiera sa nevyžaduje, ak sú zvieratá umiestnené v uzatvorenom objekte, ako je uzavretá ohrada, oplotenie, </a:t>
            </a:r>
            <a:r>
              <a:rPr lang="sk-SK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košiar </a:t>
            </a:r>
            <a:r>
              <a:rPr lang="sk-SK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alebo elektrický </a:t>
            </a:r>
            <a:r>
              <a:rPr lang="sk-SK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ohradník</a:t>
            </a:r>
            <a:r>
              <a:rPr lang="sk-SK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sk-SK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umiestnenie hospodárskych zvierat  za elektrickým </a:t>
            </a:r>
            <a:r>
              <a:rPr lang="sk-SK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ohradníkom</a:t>
            </a:r>
            <a:r>
              <a:rPr lang="sk-SK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cs-CZ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sk-SK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umiestnenie hospodárskych zvierat za uzavretou ohradou alebo oplotením </a:t>
            </a:r>
            <a:r>
              <a:rPr lang="sk-SK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zastavanom území obce </a:t>
            </a:r>
            <a:r>
              <a:rPr lang="sk-SK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výškou aspoň 140 cm alebo v uzavretej stavbe, ako je stajňa alebo maštaľ.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6B66B16-09C1-40BD-0DA0-74E8EC903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8409" y="4657872"/>
            <a:ext cx="1518036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90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8BD01C2-97CD-CD06-CDFD-EB22522E7DB2}"/>
              </a:ext>
            </a:extLst>
          </p:cNvPr>
          <p:cNvSpPr txBox="1"/>
          <p:nvPr/>
        </p:nvSpPr>
        <p:spPr>
          <a:xfrm>
            <a:off x="922639" y="1598141"/>
            <a:ext cx="10668000" cy="4669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arenBoth" startAt="2"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Pastierske strážne psy podľa § 45 ods.1 písm. a) musia byť staršie ako 18 mesiacov a vychované spolu so stádom. Pri umiestnení zvierat </a:t>
            </a:r>
            <a:r>
              <a:rPr kumimoji="0" lang="sk-SK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 uzatvorených objektoch: 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musia byť pastierske strážne psy v počte aspoň </a:t>
            </a:r>
            <a:r>
              <a:rPr kumimoji="0" lang="sk-SK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dvoch psov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na stádo od 50 do 300 zvierat, </a:t>
            </a:r>
            <a:r>
              <a:rPr kumimoji="0" lang="sk-SK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troch psov 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na stádo s viac ako 300 zvieratami, </a:t>
            </a:r>
            <a:r>
              <a:rPr kumimoji="0" lang="sk-SK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štyroch psov 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na stádo s viac ako 500 zvieratami a </a:t>
            </a:r>
            <a:r>
              <a:rPr kumimoji="0" lang="sk-SK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piatich psov 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na stádo s viac ako 700 zvieratami. </a:t>
            </a:r>
            <a:r>
              <a:rPr kumimoji="0" lang="sk-SK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Pri pasení zvierat : 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mimo uzatvorených objektov musia byť pastierske strážne psy v počte aspoň </a:t>
            </a:r>
            <a:r>
              <a:rPr kumimoji="0" lang="sk-SK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dvoch psov 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na stádo do 500 zvierat a </a:t>
            </a:r>
            <a:r>
              <a:rPr kumimoji="0" lang="sk-SK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troch psov 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na stádo s viac ako 500 zvieratami. 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arenBoth" startAt="3"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Elektrický </a:t>
            </a:r>
            <a:r>
              <a:rPr kumimoji="0" lang="sk-SK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ohradník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pre umiestnenie zviera musí byť uzemnený a pozostávať aspoň zo štyroch vodičov so zdrojom elektrického napätia 12 V, výkonom 4000 – 6000 W a minimálnou pulznou silou 7 J, pričom najnižšie umiestnený vodič musí byť vo výške 10 cm až 25 cm nad zemou a ďalšie vodiče musia byť umiestnené tak, že rozpätie medzi nimi smerom zospodu nahor je 30 cm, 40 cm a 45 cm a najvyššie umiestnený vodič je vo výške </a:t>
            </a:r>
            <a:r>
              <a:rPr kumimoji="0" lang="sk-SK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aspoň 140 cm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Na ochranu zvierat môže byť použitá aj </a:t>
            </a:r>
            <a:r>
              <a:rPr kumimoji="0" lang="sk-SK" sz="16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uzavretá ohrada alebo oplotenie s výškou aspoň 120 cm 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 aspoň jedným elektrickým vodičom umiestneným 25 cm od zeme z vonkajšej strany ohrady alebo plota; pri ohrade alebo plote s výškou menšou ako 120 cm, musí byť použitý aspoň jeden ďalší elektrický vodič umiestnený vo vzdialenosti najviac 20 cm nad pletivom alebo ohradou, pričom </a:t>
            </a:r>
            <a:r>
              <a:rPr kumimoji="0" lang="sk-SK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ohrada alebo plot v kombinácii s elektrickým vodičom musia dosahovať výšku aspoň 120 cm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50    Účinnosť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Táto vyhláška nadobúda účinnosť 1.januára 2023.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arenBoth" startAt="3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6E325CB-8A06-E064-74FB-3D8DCB92275C}"/>
              </a:ext>
            </a:extLst>
          </p:cNvPr>
          <p:cNvSpPr txBox="1"/>
          <p:nvPr/>
        </p:nvSpPr>
        <p:spPr>
          <a:xfrm>
            <a:off x="4744995" y="708454"/>
            <a:ext cx="6524366" cy="65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Ochrana    pred    predátormi</a:t>
            </a:r>
            <a:endParaRPr kumimoji="0" lang="cs-CZ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8192EC9-E976-49D3-EBF4-709252324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371" y="5015592"/>
            <a:ext cx="1518036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24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B7271D-88AD-C4D4-0993-42FDD060E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4" y="764373"/>
            <a:ext cx="6310745" cy="912027"/>
          </a:xfrm>
        </p:spPr>
        <p:txBody>
          <a:bodyPr/>
          <a:lstStyle/>
          <a:p>
            <a:r>
              <a:rPr kumimoji="0" lang="sk-SK" sz="3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VIAZANÁ  PODPORA  PRÍJMU 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734CB0E-DF65-410C-E2A7-C12A000DC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78182"/>
            <a:ext cx="10820400" cy="4140503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Viazaná podpora príjmu podľa čl. 32 a </a:t>
            </a:r>
            <a:r>
              <a:rPr kumimoji="0" lang="sk-SK" sz="2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nasl</a:t>
            </a:r>
            <a:r>
              <a:rPr kumimoji="0" lang="sk-SK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nariadenia Európskeho parlamentu a Rady (EÚ) č. 2021/2115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Elektronický prístup do registra ( CEHZ 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viazaná podpora príjmu: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ovce a kozy samčieho pohlavia  vo veku nad 12 mesiacov  k 1.5.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sk-SK" sz="2400" b="1" i="1" dirty="0">
                <a:solidFill>
                  <a:prstClr val="black"/>
                </a:solidFill>
                <a:latin typeface="Calibri" panose="020F0502020204030204"/>
              </a:rPr>
              <a:t>n</a:t>
            </a:r>
            <a:r>
              <a:rPr kumimoji="0" lang="sk-SK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jarky, kozičky a samce vo veku nad 6 mesiacov k 1.5.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minimálne 1 DJ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náhrady – zmeny (úhyn, predátor, výstava do 14 dní ...) hlásiť do 24 hodín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výpočet -  Ø minimálny stav ; maximálny stav zvierat k 1.5.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platba sa vypláca na ks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Retenčné obdobie od 01. 06. do 31. 07. </a:t>
            </a:r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6442926B-0B58-241B-7E21-0357D048C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10" y="224787"/>
            <a:ext cx="3144982" cy="167328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B3C935D-4AF7-27BE-6791-D903EFA65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415" y="5417117"/>
            <a:ext cx="1518036" cy="105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64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E31D14-06D7-FC72-AFE6-BF76B7839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015" y="693683"/>
            <a:ext cx="6117020" cy="1023190"/>
          </a:xfrm>
        </p:spPr>
        <p:txBody>
          <a:bodyPr>
            <a:normAutofit fontScale="90000"/>
          </a:bodyPr>
          <a:lstStyle/>
          <a:p>
            <a:r>
              <a:rPr lang="sk-SK" sz="3600" b="1" dirty="0"/>
              <a:t>VIAZANÁ  PODPORA  PRÍJMU   </a:t>
            </a:r>
            <a:endParaRPr lang="sk-SK" dirty="0"/>
          </a:p>
        </p:txBody>
      </p:sp>
      <p:pic>
        <p:nvPicPr>
          <p:cNvPr id="21" name="Zástupný objekt pre obsah 20">
            <a:extLst>
              <a:ext uri="{FF2B5EF4-FFF2-40B4-BE49-F238E27FC236}">
                <a16:creationId xmlns:a16="http://schemas.microsoft.com/office/drawing/2014/main" id="{B925A5B7-7BAF-E39A-1523-B787D3494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88127"/>
            <a:ext cx="3429000" cy="1905000"/>
          </a:xfr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08E3688A-FD31-505A-A6A1-3A749485B0A3}"/>
              </a:ext>
            </a:extLst>
          </p:cNvPr>
          <p:cNvSpPr txBox="1"/>
          <p:nvPr/>
        </p:nvSpPr>
        <p:spPr>
          <a:xfrm>
            <a:off x="709449" y="2033753"/>
            <a:ext cx="10452538" cy="3763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Automatický systém žiadostí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22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viazaná podpora príjmu: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ovce a kozy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Automatický systém žiadosti zabezpečí, že údaje požadované zo strany platobnej agentúry sú k dispozícii z úradnej počítačovej databázy (CEHZ).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Všetky zvieratá prijímateľa, ktoré sú oprávnené v rámci intervencie, sa považujú za nahlásené na účely predmetnej intervencie.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2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Prijímateľ naďalej nesie zodpovednosť za údaje uvedené v žiadosti a v CEHZ</a:t>
            </a:r>
            <a:r>
              <a:rPr kumimoji="0" lang="sk-SK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D9DA892-DF37-2824-6F95-798CC4381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515" y="5341613"/>
            <a:ext cx="1518036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5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E31D14-06D7-FC72-AFE6-BF76B7839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270" y="677918"/>
            <a:ext cx="6921062" cy="1038956"/>
          </a:xfrm>
        </p:spPr>
        <p:txBody>
          <a:bodyPr/>
          <a:lstStyle/>
          <a:p>
            <a:r>
              <a:rPr kumimoji="0" lang="sk-SK" sz="3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EKO – SCHÉMA: PASTEVNÝ  CHOV</a:t>
            </a:r>
            <a:endParaRPr lang="sk-SK" dirty="0"/>
          </a:p>
        </p:txBody>
      </p:sp>
      <p:pic>
        <p:nvPicPr>
          <p:cNvPr id="21" name="Zástupný objekt pre obsah 20">
            <a:extLst>
              <a:ext uri="{FF2B5EF4-FFF2-40B4-BE49-F238E27FC236}">
                <a16:creationId xmlns:a16="http://schemas.microsoft.com/office/drawing/2014/main" id="{B925A5B7-7BAF-E39A-1523-B787D3494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88127"/>
            <a:ext cx="3429000" cy="1905000"/>
          </a:xfr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1B392147-D3BB-BB80-9CE7-0FF9A656A584}"/>
              </a:ext>
            </a:extLst>
          </p:cNvPr>
          <p:cNvSpPr txBox="1"/>
          <p:nvPr/>
        </p:nvSpPr>
        <p:spPr>
          <a:xfrm>
            <a:off x="1187668" y="1716873"/>
            <a:ext cx="9816664" cy="5054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Jednoročné schémy priamych platieb – poľnohospodár sa môže rozhodnúť jeden rok sa zapojiť, druhý rok nezapojiť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Dobré životné podmienky zvierat – Pastevný chov – </a:t>
            </a:r>
            <a:r>
              <a:rPr kumimoji="0" lang="sk-SK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platba sa vypláca na dobytčiu jednotku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k-SK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Podpora sa poskytne prijímateľovi, ktorý v období </a:t>
            </a: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 1. mája do 31. októbra </a:t>
            </a:r>
            <a:r>
              <a:rPr kumimoji="0" lang="sk-SK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zabezpečí pasenie vybraných kategórií zvierat v chove v trvaní najmenej:</a:t>
            </a:r>
            <a:endParaRPr kumimoji="0" lang="sk-SK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120 dní pre ovce a kozy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to, aby sa deň zarátal ako deň, v ktorom sa páslo, musí prijímateľ pásť všetky zvieratá danej kategórie (okrem povolených výnimiek). Postup sa nevzťahuje na zvieratá, ktoré z objektívnych dôvodov nemôžu byť pasené; za objektívne dôvody sa považuje najmä ochorenie zvieraťa, vysoké štádium gravidity a účasť na výstave alebo súťaži.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DFD23EE-DA52-67A6-8827-D61F08AD1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220" y="5506369"/>
            <a:ext cx="1518036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15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E31D14-06D7-FC72-AFE6-BF76B7839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255" y="677918"/>
            <a:ext cx="7141779" cy="1038956"/>
          </a:xfrm>
        </p:spPr>
        <p:txBody>
          <a:bodyPr/>
          <a:lstStyle/>
          <a:p>
            <a:r>
              <a:rPr kumimoji="0" lang="sk-SK" sz="3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EKO – SCHÉMA: PASTEVNÝ  CHOV</a:t>
            </a:r>
            <a:endParaRPr lang="sk-SK" dirty="0"/>
          </a:p>
        </p:txBody>
      </p:sp>
      <p:pic>
        <p:nvPicPr>
          <p:cNvPr id="21" name="Zástupný objekt pre obsah 20">
            <a:extLst>
              <a:ext uri="{FF2B5EF4-FFF2-40B4-BE49-F238E27FC236}">
                <a16:creationId xmlns:a16="http://schemas.microsoft.com/office/drawing/2014/main" id="{B925A5B7-7BAF-E39A-1523-B787D3494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88127"/>
            <a:ext cx="3429000" cy="1905000"/>
          </a:xfr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6E151CAF-199C-7A16-958E-06C6C61BC28C}"/>
              </a:ext>
            </a:extLst>
          </p:cNvPr>
          <p:cNvSpPr txBox="1"/>
          <p:nvPr/>
        </p:nvSpPr>
        <p:spPr>
          <a:xfrm>
            <a:off x="788276" y="1891861"/>
            <a:ext cx="10625958" cy="411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Prijímateľ zabezpečí, že </a:t>
            </a:r>
            <a:r>
              <a:rPr kumimoji="0" lang="sk-SK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základná potreba kŕmenia </a:t>
            </a: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pasených zvierat v stanovenom období </a:t>
            </a:r>
            <a:r>
              <a:rPr kumimoji="0" lang="sk-SK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zabezpečená pasením </a:t>
            </a: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výnimkou dní s nepriaznivými poveternostnými podmienkami a pasenie sa vykonáva podstatnú časť dňa.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Prijímateľ vedie </a:t>
            </a:r>
            <a:r>
              <a:rPr kumimoji="0" lang="sk-SK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evidenciu pasenia</a:t>
            </a:r>
            <a:r>
              <a:rPr kumimoji="0" lang="sk-S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Tx/>
              <a:tabLst/>
              <a:defRPr/>
            </a:pP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Elektronický prístup do registra ( CEHZ 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Vybranými kategóriami zvierat sú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ovca a koza samičieho pohlavia od 12 mesiacov veku k 1.5. </a:t>
            </a:r>
            <a:endParaRPr kumimoji="0" lang="sk-SK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minimálne 1 DJ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náhrady – zmeny (úhyn, predátor, výstava do 14 dní ...) </a:t>
            </a:r>
            <a:r>
              <a:rPr kumimoji="0" lang="sk-SK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hlásiť do 24 hod.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k-SK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výpočet -  Ø minimálny stav ; maximálny stav zvierat k 1.5.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9FDEF4D-1E83-230B-4ED4-BE1F96344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6198" y="5498132"/>
            <a:ext cx="1518036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67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E31D14-06D7-FC72-AFE6-BF76B7839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360" y="441434"/>
            <a:ext cx="5659820" cy="1119352"/>
          </a:xfrm>
        </p:spPr>
        <p:txBody>
          <a:bodyPr/>
          <a:lstStyle/>
          <a:p>
            <a:r>
              <a:rPr kumimoji="0" lang="sk-SK" sz="32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OHROZENÉ DRUHY  ZVIERAT</a:t>
            </a:r>
            <a:endParaRPr lang="sk-SK" dirty="0"/>
          </a:p>
        </p:txBody>
      </p:sp>
      <p:pic>
        <p:nvPicPr>
          <p:cNvPr id="21" name="Zástupný objekt pre obsah 20">
            <a:extLst>
              <a:ext uri="{FF2B5EF4-FFF2-40B4-BE49-F238E27FC236}">
                <a16:creationId xmlns:a16="http://schemas.microsoft.com/office/drawing/2014/main" id="{B925A5B7-7BAF-E39A-1523-B787D3494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88127"/>
            <a:ext cx="3429000" cy="1905000"/>
          </a:xfr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2A50A29B-60D0-439E-DD3D-509644D3F412}"/>
              </a:ext>
            </a:extLst>
          </p:cNvPr>
          <p:cNvSpPr txBox="1"/>
          <p:nvPr/>
        </p:nvSpPr>
        <p:spPr>
          <a:xfrm>
            <a:off x="551794" y="1844566"/>
            <a:ext cx="1119351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Zoznam ohrozených druhov: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ovce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valaška pôvodná, zošľachtená valaška, cigája a askánske </a:t>
            </a:r>
            <a:r>
              <a:rPr kumimoji="0" lang="sk-S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merino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kozy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biela krátkosrstá koza a hnedá krátkosrstá koza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Podmienky oprávnenosti: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Udržať stav zvierat v minimálnom počte 1 DJ za oprávnené druhy a plemená zvierat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Podmienky záväzku ovce, kozy: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Zvieratá sú zapísané v </a:t>
            </a:r>
            <a:r>
              <a:rPr kumimoji="0" lang="sk-SK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plemennej knihe </a:t>
            </a:r>
            <a:r>
              <a:rPr kumimoji="0" lang="sk-SK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súlade s národnou legislatívou.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Zvieratá sú chované na podniku v období </a:t>
            </a:r>
            <a:r>
              <a:rPr kumimoji="0" lang="sk-SK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 1.5. do 31.12. roku </a:t>
            </a:r>
            <a:r>
              <a:rPr kumimoji="0" lang="sk-SK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(dočasné účasti do 14 dní na výstavách a súťažiach sú povolené). Meniť druhy a plemená hospodárskych zvierat nie je možné počas jedného roku záväzku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Platba sa poskytne na </a:t>
            </a:r>
            <a:r>
              <a:rPr kumimoji="0" lang="sk-SK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zvierat (DJ) </a:t>
            </a:r>
            <a:r>
              <a:rPr kumimoji="0" lang="sk-SK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záväzku najviac na počet zvierat k </a:t>
            </a:r>
            <a:r>
              <a:rPr kumimoji="0" lang="sk-SK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1.5.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dirty="0">
                <a:solidFill>
                  <a:prstClr val="black"/>
                </a:solidFill>
                <a:latin typeface="Calibri" panose="020F0502020204030204"/>
              </a:rPr>
              <a:t>Potvrdenie o zápise zvierat v PK zaslať do 15.1 kalendárneho roka, ktorý nasleduje po roku podania žiadosti</a:t>
            </a:r>
            <a:endParaRPr kumimoji="0" lang="sk-SK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Trvanie záväzku: </a:t>
            </a:r>
            <a:r>
              <a:rPr kumimoji="0" lang="sk-SK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jednoročné záväzky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Výberové kritériá: </a:t>
            </a:r>
            <a:r>
              <a:rPr kumimoji="0" lang="sk-SK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neuplatňujú sa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CDCFDE3-732D-707C-6191-3C3FFE024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1934" y="5316454"/>
            <a:ext cx="1518036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00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E31D14-06D7-FC72-AFE6-BF76B7839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606" y="425669"/>
            <a:ext cx="5801711" cy="1403131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sk-SK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Podpora dobrých životných podmienok zvierat</a:t>
            </a:r>
            <a:b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sk-SK" dirty="0"/>
          </a:p>
        </p:txBody>
      </p:sp>
      <p:pic>
        <p:nvPicPr>
          <p:cNvPr id="21" name="Zástupný objekt pre obsah 20">
            <a:extLst>
              <a:ext uri="{FF2B5EF4-FFF2-40B4-BE49-F238E27FC236}">
                <a16:creationId xmlns:a16="http://schemas.microsoft.com/office/drawing/2014/main" id="{B925A5B7-7BAF-E39A-1523-B787D3494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88127"/>
            <a:ext cx="3429000" cy="1905000"/>
          </a:xfr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9AE92177-7BE8-6B07-B292-9F4CF36F526D}"/>
              </a:ext>
            </a:extLst>
          </p:cNvPr>
          <p:cNvSpPr txBox="1"/>
          <p:nvPr/>
        </p:nvSpPr>
        <p:spPr>
          <a:xfrm>
            <a:off x="484910" y="1995055"/>
            <a:ext cx="1117631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Operácie: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b)  </a:t>
            </a:r>
            <a:r>
              <a:rPr kumimoji="0" lang="pl-P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Zlepšenie podmienok ustajnenia oviec a kôz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c)  Vzdanie sa skorého odstavu jahniat a kozliat od bahníc a kôz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Trvanie záväzku: </a:t>
            </a:r>
            <a:r>
              <a:rPr kumimoji="0" lang="sk-SK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jednoročné záväzky </a:t>
            </a:r>
            <a:r>
              <a:rPr kumimoji="0" lang="sk-SK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 1.5. roku  do 30.4</a:t>
            </a:r>
            <a:r>
              <a:rPr kumimoji="0" lang="sk-SK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Začiatok realizácie (výzvy): </a:t>
            </a:r>
            <a:r>
              <a:rPr kumimoji="0" lang="sk-SK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každoročne v rokoch 2023-2027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Podpora sa poskytuje na hospodárske zvieratá chované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sk-SK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chove identifikovanom registračným číslom – CEHZ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kumimoji="0" lang="sk-SK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Výberové kritériá: 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prípade predloženia požiadaviek presahujúcich možnosti rozpočtu na intervenciu môžu byť uplatnené výberové kritéria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</a:t>
            </a:r>
            <a:endParaRPr kumimoji="0" lang="pl-PL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B1F4EC-EA29-37BB-6638-474C0F2B6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017" y="4986490"/>
            <a:ext cx="1518036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38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E31D14-06D7-FC72-AFE6-BF76B7839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606" y="425669"/>
            <a:ext cx="5801711" cy="1403131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sk-SK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Podpora dobrých životných podmienok zvierat</a:t>
            </a:r>
            <a:b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7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Zlepšenie podmienok ustajnenia oviec a kôz</a:t>
            </a:r>
            <a:endParaRPr lang="sk-SK" sz="2700" dirty="0"/>
          </a:p>
        </p:txBody>
      </p:sp>
      <p:pic>
        <p:nvPicPr>
          <p:cNvPr id="21" name="Zástupný objekt pre obsah 20">
            <a:extLst>
              <a:ext uri="{FF2B5EF4-FFF2-40B4-BE49-F238E27FC236}">
                <a16:creationId xmlns:a16="http://schemas.microsoft.com/office/drawing/2014/main" id="{B925A5B7-7BAF-E39A-1523-B787D3494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88127"/>
            <a:ext cx="3429000" cy="1905000"/>
          </a:xfr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9AE92177-7BE8-6B07-B292-9F4CF36F526D}"/>
              </a:ext>
            </a:extLst>
          </p:cNvPr>
          <p:cNvSpPr txBox="1"/>
          <p:nvPr/>
        </p:nvSpPr>
        <p:spPr>
          <a:xfrm>
            <a:off x="530772" y="1716873"/>
            <a:ext cx="11130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</a:t>
            </a:r>
            <a:endParaRPr kumimoji="0" lang="pl-PL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2EC0BD07-F374-044F-E448-4274D663B8D4}"/>
              </a:ext>
            </a:extLst>
          </p:cNvPr>
          <p:cNvSpPr txBox="1"/>
          <p:nvPr/>
        </p:nvSpPr>
        <p:spPr>
          <a:xfrm>
            <a:off x="530772" y="1716873"/>
            <a:ext cx="1113045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Podmienky oprávnenosti: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Vstúpiť do záväzku so všetkými zvieratami za vybraný druh a kategóriu za farmu.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Minimálny počet na vstup do záväzku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sú </a:t>
            </a:r>
            <a:r>
              <a:rPr kumimoji="0" lang="sk-S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DJ.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Mať k dispozícii prístup farmára do CEHZ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Podmienky záväzku: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Zabezpečiť celkovú ustajňovaciu plochu na ovce a kozy ustajnené v skupinách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0,81 m</a:t>
            </a:r>
            <a:r>
              <a:rPr kumimoji="0" lang="sk-SK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/ovcu, kozu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1,38 m</a:t>
            </a:r>
            <a:r>
              <a:rPr kumimoji="0" lang="sk-SK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/bahnicu s jedným jahňaťom, kozu s jedným kozľaťom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1,50 m</a:t>
            </a:r>
            <a:r>
              <a:rPr kumimoji="0" lang="sk-SK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/bahnicu s dvomi jahňatami a 0,46 m</a:t>
            </a:r>
            <a:r>
              <a:rPr kumimoji="0" lang="sk-SK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 tretie a ďalšie jahňa vo viacpočetnom vrhu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1,61 m</a:t>
            </a:r>
            <a:r>
              <a:rPr kumimoji="0" lang="sk-SK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/kozu s dvomi kozľatami a 0,345 m</a:t>
            </a:r>
            <a:r>
              <a:rPr kumimoji="0" lang="sk-SK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 tretie a ďalšie kozľa vo viacpočetnom vrhu</a:t>
            </a:r>
          </a:p>
          <a:p>
            <a:pPr lvl="0" defTabSz="914400">
              <a:defRPr/>
            </a:pPr>
            <a:r>
              <a:rPr lang="sk-SK" sz="1600" dirty="0">
                <a:solidFill>
                  <a:prstClr val="black"/>
                </a:solidFill>
                <a:latin typeface="Calibri" panose="020F0502020204030204"/>
              </a:rPr>
              <a:t>                    0,58 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sk-SK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lang="sk-SK" sz="1600" dirty="0">
                <a:solidFill>
                  <a:prstClr val="black"/>
                </a:solidFill>
                <a:latin typeface="Calibri" panose="020F0502020204030204"/>
              </a:rPr>
              <a:t>kontrolu a v prípade /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jarku alebo kozičku na hlbokej podstielke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Zabezpečiť individuálnu potreby úpravu paznechtov </a:t>
            </a:r>
            <a:r>
              <a:rPr kumimoji="0" lang="sk-SK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x za 3 mesiace.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Zabezpečiť prevádzanie oviec a kôz minimálne </a:t>
            </a:r>
            <a:r>
              <a:rPr kumimoji="0" lang="sk-SK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krát za tri mesiace cez dezinfekčný brod.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Viesť evidenciu o brodení, kontrole a úprave paznechtov.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Zabezpečiť akreditovanou inštitúciou 1 </a:t>
            </a:r>
            <a:r>
              <a:rPr kumimoji="0" lang="sk-SK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koprologické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vyšetrenie </a:t>
            </a:r>
            <a:r>
              <a:rPr kumimoji="0" lang="sk-SK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zmesnej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vzorky náhodne vybratých zvierat na zistenie prítomnosti vnútorných parazitov </a:t>
            </a:r>
            <a:r>
              <a:rPr kumimoji="0" lang="sk-SK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krát za 6 mesiacov na každých 200 oviec a kôz 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(odporúčaný postup odberu vzorky bude uvedený v usmerneniach k poskytovaniu podpory).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18760F-9B58-B693-777B-81575E299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445" y="4105936"/>
            <a:ext cx="1518036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80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E31D14-06D7-FC72-AFE6-BF76B7839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4606" y="425669"/>
            <a:ext cx="5801711" cy="1403131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sk-SK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Podpora dobrých životných podmienok zvierat</a:t>
            </a:r>
            <a:b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7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Zlepšenie podmienok ustajnenia oviec a kôz</a:t>
            </a:r>
            <a:endParaRPr lang="sk-SK" dirty="0"/>
          </a:p>
        </p:txBody>
      </p:sp>
      <p:pic>
        <p:nvPicPr>
          <p:cNvPr id="21" name="Zástupný objekt pre obsah 20">
            <a:extLst>
              <a:ext uri="{FF2B5EF4-FFF2-40B4-BE49-F238E27FC236}">
                <a16:creationId xmlns:a16="http://schemas.microsoft.com/office/drawing/2014/main" id="{B925A5B7-7BAF-E39A-1523-B787D3494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88127"/>
            <a:ext cx="3429000" cy="1905000"/>
          </a:xfr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AEE442EC-010F-0A02-0AF5-6599FA770869}"/>
              </a:ext>
            </a:extLst>
          </p:cNvPr>
          <p:cNvSpPr txBox="1"/>
          <p:nvPr/>
        </p:nvSpPr>
        <p:spPr>
          <a:xfrm>
            <a:off x="540328" y="2022763"/>
            <a:ext cx="1101436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Doplnkové informácie pre posúdenie plnenia podmienok: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Náčrtok, alebo plán ustajňovacích priestorov s uvedením rozmerov a fotografická dokumentácia.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Doklady o výsledkoch </a:t>
            </a:r>
            <a:r>
              <a:rPr kumimoji="0" lang="sk-SK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koprologického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vyšetrenie na zistenie prítomnosti vnútorných parazitov.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1600" dirty="0">
                <a:solidFill>
                  <a:prstClr val="black"/>
                </a:solidFill>
                <a:latin typeface="Calibri" panose="020F0502020204030204"/>
              </a:rPr>
              <a:t>1 ročný záväzok v období </a:t>
            </a:r>
            <a:r>
              <a:rPr lang="sk-SK" sz="1600" b="1" i="1" dirty="0">
                <a:solidFill>
                  <a:srgbClr val="FF0000"/>
                </a:solidFill>
                <a:latin typeface="Calibri" panose="020F0502020204030204"/>
              </a:rPr>
              <a:t>od 1.5. – do 30.4. </a:t>
            </a:r>
            <a:r>
              <a:rPr lang="sk-SK" sz="1600" dirty="0" err="1">
                <a:latin typeface="Calibri" panose="020F0502020204030204"/>
              </a:rPr>
              <a:t>včetne</a:t>
            </a:r>
            <a:endParaRPr kumimoji="0" lang="sk-SK" sz="1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Doklady zaslať do 7 dní odo dňa ukončenia záväzku </a:t>
            </a:r>
            <a:r>
              <a:rPr kumimoji="0" lang="sk-SK" sz="1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t.z</a:t>
            </a:r>
            <a:r>
              <a:rPr kumimoji="0" lang="sk-SK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najneskôr do 7.5.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Platba sa poskytne do výšky záväzku najviac na</a:t>
            </a:r>
            <a:r>
              <a:rPr kumimoji="0" lang="sk-SK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oviec a kôz samičieho pohlavia od 24 mesiacov veku k 1.5. roka podľa CEHZ</a:t>
            </a:r>
            <a:endParaRPr kumimoji="0" lang="sk-SK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potencionálne oprávnené zviera sa považuje:   ovca a koza samičieho pohlavia </a:t>
            </a:r>
            <a:r>
              <a:rPr kumimoji="0" lang="sk-S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 24 mesiacov veku</a:t>
            </a:r>
            <a:r>
              <a:rPr lang="sk-SK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sk-SK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Platbu je možné poskytnúť, na základe počtu oviec a kôz v období </a:t>
            </a:r>
            <a:r>
              <a:rPr kumimoji="0" lang="sk-S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 1.5 do 28.2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roka (stiahnutie, </a:t>
            </a:r>
            <a:r>
              <a:rPr kumimoji="0" lang="sk-SK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úhyn,premiestnenie,obmena</a:t>
            </a: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náhrada sa vykonáva na základe údajov z CEHZ, účasti do 14 dní na výstavách a súťažiach sú povolené).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b="1" dirty="0">
                <a:solidFill>
                  <a:prstClr val="black"/>
                </a:solidFill>
                <a:latin typeface="Calibri" panose="020F0502020204030204"/>
              </a:rPr>
              <a:t>Výberové kritériá:</a:t>
            </a:r>
            <a:endParaRPr kumimoji="0" lang="sk-SK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k-SK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1. Do prvého bodového pásma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LcParenR"/>
              <a:tabLst/>
              <a:defRPr/>
            </a:pP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žiadateľ je registrovaný v registri ekologických prevádzkovateľov s registráciou na živočíšnu výrobu v chove oviec a kôz,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lphaLcParenR"/>
              <a:tabLst/>
              <a:defRPr/>
            </a:pPr>
            <a:r>
              <a:rPr lang="sk-SK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alebo </a:t>
            </a: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žiadateľ vykonáva nadštandardné postupy starostlivosti o ovce alebo kozy potvrdené uznaním najmenej jedného chovu uvedeného v žiadosti za šľachtiteľský chov alebo rozmnožovací chov 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sk-SK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Zoradia sa podľa počtu dobytčích jednotiek :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a) od 50 do 125 dobytčích jednotiek vrátane,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b) do 50 dobytčích jednotiek,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k-SK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c) nad 125 dobytčích jednotiek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C4F3F21-66A8-79F4-6248-7CE8C8B3E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793" y="5298377"/>
            <a:ext cx="1518036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59858"/>
      </p:ext>
    </p:extLst>
  </p:cSld>
  <p:clrMapOvr>
    <a:masterClrMapping/>
  </p:clrMapOvr>
</p:sld>
</file>

<file path=ppt/theme/theme1.xml><?xml version="1.0" encoding="utf-8"?>
<a:theme xmlns:a="http://schemas.openxmlformats.org/drawingml/2006/main" name="Dymová stop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TM04033937[[fn=Dymová stopa]]</Template>
  <TotalTime>1309</TotalTime>
  <Words>2808</Words>
  <Application>Microsoft Office PowerPoint</Application>
  <PresentationFormat>Širokouhlá</PresentationFormat>
  <Paragraphs>322</Paragraphs>
  <Slides>18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Century Gothic</vt:lpstr>
      <vt:lpstr>Times New Roman</vt:lpstr>
      <vt:lpstr>Wingdings</vt:lpstr>
      <vt:lpstr>Dymová stopa</vt:lpstr>
      <vt:lpstr>Prezentácia programu PowerPoint</vt:lpstr>
      <vt:lpstr>VIAZANÁ  PODPORA  PRÍJMU </vt:lpstr>
      <vt:lpstr>VIAZANÁ  PODPORA  PRÍJMU   </vt:lpstr>
      <vt:lpstr>EKO – SCHÉMA: PASTEVNÝ  CHOV</vt:lpstr>
      <vt:lpstr>EKO – SCHÉMA: PASTEVNÝ  CHOV</vt:lpstr>
      <vt:lpstr>OHROZENÉ DRUHY  ZVIERAT</vt:lpstr>
      <vt:lpstr>Podpora dobrých životných podmienok zvierat </vt:lpstr>
      <vt:lpstr>Podpora dobrých životných podmienok zvierat Zlepšenie podmienok ustajnenia oviec a kôz</vt:lpstr>
      <vt:lpstr>Podpora dobrých životných podmienok zvierat Zlepšenie podmienok ustajnenia oviec a kôz</vt:lpstr>
      <vt:lpstr>Podpora dobrých životných podmienok zvierat Zlepšenie podmienok ustajnenia oviec a kôz</vt:lpstr>
      <vt:lpstr>Prezentácia programu PowerPoint</vt:lpstr>
      <vt:lpstr>Podpora dobrých životných podmienok zvierat Vzdanie sa skorého odstavu jahniat a kozliat od bahníc a kôz</vt:lpstr>
      <vt:lpstr>Podpora dobrých životných podmienok zvierat Vzdanie sa skorého odstavu jahniat a kozliat od bahníc a kôz</vt:lpstr>
      <vt:lpstr>Základné termíny   pre opatrenie vzdania sa skorého odstavu jahniat, kozliat</vt:lpstr>
      <vt:lpstr>Doplnková vnútroštátna platba  - VDJ </vt:lpstr>
      <vt:lpstr>Viaczdrojová podpora: 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VIAZANÁ  PODPORA  PRÍJMU </dc:title>
  <dc:creator>Anna</dc:creator>
  <cp:lastModifiedBy>Slavomír Reľovský</cp:lastModifiedBy>
  <cp:revision>12</cp:revision>
  <dcterms:created xsi:type="dcterms:W3CDTF">2023-03-10T20:30:39Z</dcterms:created>
  <dcterms:modified xsi:type="dcterms:W3CDTF">2023-04-19T13:28:33Z</dcterms:modified>
</cp:coreProperties>
</file>