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288" r:id="rId3"/>
    <p:sldId id="274" r:id="rId4"/>
    <p:sldId id="313" r:id="rId5"/>
    <p:sldId id="302" r:id="rId6"/>
    <p:sldId id="317" r:id="rId7"/>
    <p:sldId id="306" r:id="rId8"/>
    <p:sldId id="261" r:id="rId9"/>
    <p:sldId id="266" r:id="rId10"/>
    <p:sldId id="258" r:id="rId11"/>
    <p:sldId id="263" r:id="rId12"/>
    <p:sldId id="265" r:id="rId13"/>
    <p:sldId id="273" r:id="rId14"/>
    <p:sldId id="305" r:id="rId15"/>
    <p:sldId id="323" r:id="rId16"/>
    <p:sldId id="272" r:id="rId17"/>
    <p:sldId id="319" r:id="rId18"/>
    <p:sldId id="267" r:id="rId19"/>
    <p:sldId id="321" r:id="rId20"/>
    <p:sldId id="322" r:id="rId21"/>
    <p:sldId id="324" r:id="rId22"/>
    <p:sldId id="325" r:id="rId23"/>
    <p:sldId id="320" r:id="rId24"/>
    <p:sldId id="268" r:id="rId25"/>
    <p:sldId id="316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AD0"/>
    <a:srgbClr val="33CC33"/>
    <a:srgbClr val="DE0000"/>
    <a:srgbClr val="FF6600"/>
    <a:srgbClr val="005EA4"/>
    <a:srgbClr val="ED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 u="none">
                <a:solidFill>
                  <a:schemeClr val="tx2"/>
                </a:solidFill>
              </a:defRPr>
            </a:pPr>
            <a:r>
              <a:rPr lang="sk-SK" u="none" dirty="0">
                <a:solidFill>
                  <a:schemeClr val="tx2"/>
                </a:solidFill>
              </a:rPr>
              <a:t>Podiel hospodárskych zvierat v SR v DJ k 30.09.2018</a:t>
            </a:r>
          </a:p>
        </c:rich>
      </c:tx>
      <c:layout>
        <c:manualLayout>
          <c:xMode val="edge"/>
          <c:yMode val="edge"/>
          <c:x val="0.123819383688150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Stavy HZ k 30.09.2018</c:v>
                </c:pt>
              </c:strCache>
            </c:strRef>
          </c:tx>
          <c:spPr>
            <a:effectLst>
              <a:outerShdw blurRad="203200" sx="104000" sy="104000" algn="ctr" rotWithShape="0">
                <a:prstClr val="black">
                  <a:alpha val="21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/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91-48C6-8FB4-C553496CD44E}"/>
              </c:ext>
            </c:extLst>
          </c:dPt>
          <c:dPt>
            <c:idx val="1"/>
            <c:bubble3D val="0"/>
            <c:explosion val="7"/>
            <c:spPr>
              <a:solidFill>
                <a:srgbClr val="FF0000"/>
              </a:solidFill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91-48C6-8FB4-C553496CD44E}"/>
              </c:ext>
            </c:extLst>
          </c:dPt>
          <c:dPt>
            <c:idx val="2"/>
            <c:bubble3D val="0"/>
            <c:explosion val="7"/>
            <c:spPr>
              <a:solidFill>
                <a:srgbClr val="33CC33"/>
              </a:solidFill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91-48C6-8FB4-C553496CD44E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91-48C6-8FB4-C553496CD44E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991-48C6-8FB4-C553496CD44E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03200" sx="104000" sy="104000" algn="ctr" rotWithShape="0">
                  <a:prstClr val="black">
                    <a:alpha val="2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91-48C6-8FB4-C553496CD44E}"/>
              </c:ext>
            </c:extLst>
          </c:dPt>
          <c:dLbls>
            <c:dLbl>
              <c:idx val="0"/>
              <c:layout>
                <c:manualLayout>
                  <c:x val="-0.2075411927675706"/>
                  <c:y val="-6.8444121689965512E-2"/>
                </c:manualLayout>
              </c:layout>
              <c:tx>
                <c:rich>
                  <a:bodyPr/>
                  <a:lstStyle/>
                  <a:p>
                    <a:pPr>
                      <a:defRPr sz="1400" b="1" u="none"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en-US" sz="1400" b="1" u="none">
                        <a:solidFill>
                          <a:schemeClr val="tx1"/>
                        </a:solidFill>
                        <a:effectLst/>
                      </a:rPr>
                      <a:t>52,14%</a:t>
                    </a:r>
                    <a:endParaRPr lang="sk-SK" sz="1400" b="1" u="none">
                      <a:solidFill>
                        <a:schemeClr val="tx1"/>
                      </a:solidFill>
                      <a:effectLst/>
                    </a:endParaRPr>
                  </a:p>
                  <a:p>
                    <a:pPr>
                      <a:defRPr sz="1400" b="1" u="none"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sk-SK" sz="1400" b="1" u="none">
                        <a:solidFill>
                          <a:schemeClr val="tx1"/>
                        </a:solidFill>
                        <a:effectLst/>
                      </a:rPr>
                      <a:t>HD</a:t>
                    </a:r>
                    <a:endParaRPr lang="en-US" sz="1400">
                      <a:solidFill>
                        <a:schemeClr val="tx1"/>
                      </a:solidFill>
                    </a:endParaRPr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91-48C6-8FB4-C553496CD44E}"/>
                </c:ext>
              </c:extLst>
            </c:dLbl>
            <c:dLbl>
              <c:idx val="1"/>
              <c:layout>
                <c:manualLayout>
                  <c:x val="7.5813067025150338E-2"/>
                  <c:y val="-5.8120243309955182E-2"/>
                </c:manualLayout>
              </c:layout>
              <c:tx>
                <c:rich>
                  <a:bodyPr/>
                  <a:lstStyle/>
                  <a:p>
                    <a:pPr>
                      <a:defRPr sz="1800" b="1" u="none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sz="1800" b="1" u="none" dirty="0">
                        <a:solidFill>
                          <a:schemeClr val="bg1"/>
                        </a:solidFill>
                        <a:effectLst/>
                      </a:rPr>
                      <a:t>7,98%</a:t>
                    </a:r>
                    <a:endParaRPr lang="sk-SK" sz="1800" b="1" u="none" dirty="0">
                      <a:solidFill>
                        <a:schemeClr val="bg1"/>
                      </a:solidFill>
                      <a:effectLst/>
                    </a:endParaRPr>
                  </a:p>
                  <a:p>
                    <a:pPr>
                      <a:defRPr sz="1800" b="1" u="none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sk-SK" sz="1800" b="1" u="none" dirty="0">
                        <a:solidFill>
                          <a:schemeClr val="bg1"/>
                        </a:solidFill>
                        <a:effectLst/>
                      </a:rPr>
                      <a:t>OVCE</a:t>
                    </a:r>
                    <a:endParaRPr lang="en-US" sz="1800" u="sng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91-48C6-8FB4-C553496CD44E}"/>
                </c:ext>
              </c:extLst>
            </c:dLbl>
            <c:dLbl>
              <c:idx val="2"/>
              <c:layout>
                <c:manualLayout>
                  <c:x val="-4.034709368024756E-2"/>
                  <c:y val="-2.780894271077762E-2"/>
                </c:manualLayout>
              </c:layout>
              <c:tx>
                <c:rich>
                  <a:bodyPr/>
                  <a:lstStyle/>
                  <a:p>
                    <a:pPr>
                      <a:defRPr sz="1800" b="1" u="none"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en-US" sz="1800" b="1" u="none" dirty="0">
                        <a:solidFill>
                          <a:schemeClr val="tx1"/>
                        </a:solidFill>
                        <a:effectLst/>
                      </a:rPr>
                      <a:t>0,39%</a:t>
                    </a:r>
                    <a:endParaRPr lang="sk-SK" sz="1800" b="1" u="none" dirty="0">
                      <a:solidFill>
                        <a:schemeClr val="tx1"/>
                      </a:solidFill>
                      <a:effectLst/>
                    </a:endParaRPr>
                  </a:p>
                  <a:p>
                    <a:pPr>
                      <a:defRPr sz="1800" b="1" u="none"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sk-SK" sz="1800" b="1" u="none" dirty="0">
                        <a:solidFill>
                          <a:schemeClr val="tx1"/>
                        </a:solidFill>
                        <a:effectLst/>
                      </a:rPr>
                      <a:t>KOZY</a:t>
                    </a:r>
                    <a:endParaRPr lang="en-US" sz="1800" u="sng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1-48C6-8FB4-C553496CD44E}"/>
                </c:ext>
              </c:extLst>
            </c:dLbl>
            <c:dLbl>
              <c:idx val="3"/>
              <c:layout>
                <c:manualLayout>
                  <c:x val="0.16053915135608049"/>
                  <c:y val="-6.7784394893463829E-2"/>
                </c:manualLayout>
              </c:layout>
              <c:tx>
                <c:rich>
                  <a:bodyPr/>
                  <a:lstStyle/>
                  <a:p>
                    <a:pPr>
                      <a:defRPr sz="1400" b="1" u="none">
                        <a:effectLst/>
                      </a:defRPr>
                    </a:pPr>
                    <a:r>
                      <a:rPr lang="en-US" sz="1400" b="1" u="none">
                        <a:effectLst/>
                      </a:rPr>
                      <a:t>23,33%</a:t>
                    </a:r>
                    <a:endParaRPr lang="sk-SK" sz="1400" b="1" u="none">
                      <a:effectLst/>
                    </a:endParaRPr>
                  </a:p>
                  <a:p>
                    <a:pPr>
                      <a:defRPr sz="1400" b="1" u="none">
                        <a:effectLst/>
                      </a:defRPr>
                    </a:pPr>
                    <a:r>
                      <a:rPr lang="sk-SK" sz="1400" b="1" u="none">
                        <a:effectLst/>
                      </a:rPr>
                      <a:t>OŠIPANÉ</a:t>
                    </a:r>
                    <a:endParaRPr lang="en-US" sz="1400"/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91-48C6-8FB4-C553496CD44E}"/>
                </c:ext>
              </c:extLst>
            </c:dLbl>
            <c:dLbl>
              <c:idx val="4"/>
              <c:layout>
                <c:manualLayout>
                  <c:x val="-1.3467020505666755E-2"/>
                  <c:y val="3.4016087631770315E-3"/>
                </c:manualLayout>
              </c:layout>
              <c:tx>
                <c:rich>
                  <a:bodyPr/>
                  <a:lstStyle/>
                  <a:p>
                    <a:pPr>
                      <a:defRPr sz="1400" b="1" u="none">
                        <a:effectLst/>
                      </a:defRPr>
                    </a:pPr>
                    <a:r>
                      <a:rPr lang="en-US" sz="1400" b="1" u="none" dirty="0">
                        <a:effectLst/>
                      </a:rPr>
                      <a:t>1,88%</a:t>
                    </a:r>
                    <a:endParaRPr lang="sk-SK" sz="1400" b="1" u="none" dirty="0">
                      <a:effectLst/>
                    </a:endParaRPr>
                  </a:p>
                  <a:p>
                    <a:pPr>
                      <a:defRPr sz="1400" b="1" u="none">
                        <a:effectLst/>
                      </a:defRPr>
                    </a:pPr>
                    <a:r>
                      <a:rPr lang="sk-SK" sz="1400" b="1" u="none" dirty="0">
                        <a:effectLst/>
                      </a:rPr>
                      <a:t>KONE</a:t>
                    </a:r>
                    <a:endParaRPr lang="en-US" sz="1400" dirty="0"/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91-48C6-8FB4-C553496CD44E}"/>
                </c:ext>
              </c:extLst>
            </c:dLbl>
            <c:dLbl>
              <c:idx val="5"/>
              <c:layout>
                <c:manualLayout>
                  <c:x val="9.75435015067561E-2"/>
                  <c:y val="0.18897814828892701"/>
                </c:manualLayout>
              </c:layout>
              <c:tx>
                <c:rich>
                  <a:bodyPr/>
                  <a:lstStyle/>
                  <a:p>
                    <a:pPr>
                      <a:defRPr sz="1400" b="1" u="none">
                        <a:effectLst/>
                      </a:defRPr>
                    </a:pPr>
                    <a:r>
                      <a:rPr lang="en-US" sz="1400" b="1" u="none" dirty="0">
                        <a:effectLst/>
                      </a:rPr>
                      <a:t>14,28%</a:t>
                    </a:r>
                    <a:endParaRPr lang="sk-SK" sz="1400" b="1" u="none" dirty="0">
                      <a:effectLst/>
                    </a:endParaRPr>
                  </a:p>
                  <a:p>
                    <a:pPr>
                      <a:defRPr sz="1400" b="1" u="none">
                        <a:effectLst/>
                      </a:defRPr>
                    </a:pPr>
                    <a:r>
                      <a:rPr lang="sk-SK" sz="1400" b="1" u="none" dirty="0">
                        <a:effectLst/>
                      </a:rPr>
                      <a:t>HYDINA</a:t>
                    </a:r>
                    <a:endParaRPr lang="en-US" sz="1400" dirty="0"/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91-48C6-8FB4-C553496CD44E}"/>
                </c:ext>
              </c:extLst>
            </c:dLbl>
            <c:spPr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u="none">
                    <a:effectLst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Hárok1!$A$2:$A$7</c:f>
              <c:strCache>
                <c:ptCount val="6"/>
                <c:pt idx="0">
                  <c:v>HD</c:v>
                </c:pt>
                <c:pt idx="1">
                  <c:v>OVCE</c:v>
                </c:pt>
                <c:pt idx="2">
                  <c:v>KOZY</c:v>
                </c:pt>
                <c:pt idx="3">
                  <c:v>OŠIPANÉ</c:v>
                </c:pt>
                <c:pt idx="4">
                  <c:v>KONE</c:v>
                </c:pt>
                <c:pt idx="5">
                  <c:v>HYDINA</c:v>
                </c:pt>
              </c:strCache>
            </c:strRef>
          </c:cat>
          <c:val>
            <c:numRef>
              <c:f>Hárok1!$B$2:$B$7</c:f>
              <c:numCache>
                <c:formatCode>0.00%</c:formatCode>
                <c:ptCount val="6"/>
                <c:pt idx="0">
                  <c:v>0.52139999999999997</c:v>
                </c:pt>
                <c:pt idx="1">
                  <c:v>7.9799999999999996E-2</c:v>
                </c:pt>
                <c:pt idx="2">
                  <c:v>3.8999999999999998E-3</c:v>
                </c:pt>
                <c:pt idx="3">
                  <c:v>0.23330000000000001</c:v>
                </c:pt>
                <c:pt idx="4">
                  <c:v>1.8800000000000001E-2</c:v>
                </c:pt>
                <c:pt idx="5">
                  <c:v>0.14280000000000001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91-48C6-8FB4-C553496CD4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počet oviec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213462393067436E-2"/>
                  <c:y val="3.93569670715441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359</a:t>
                    </a:r>
                    <a:r>
                      <a:rPr lang="sk-SK" dirty="0"/>
                      <a:t> </a:t>
                    </a:r>
                    <a:r>
                      <a:rPr lang="en-US" dirty="0"/>
                      <a:t>458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4-4AEF-B544-7A10B0ADF8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4-4AEF-B544-7A10B0ADF8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4-4AEF-B544-7A10B0ADF814}"/>
                </c:ext>
              </c:extLst>
            </c:dLbl>
            <c:dLbl>
              <c:idx val="3"/>
              <c:layout>
                <c:manualLayout>
                  <c:x val="-4.1152834870199606E-2"/>
                  <c:y val="-4.9852158290622589E-2"/>
                </c:manualLayout>
              </c:layout>
              <c:tx>
                <c:rich>
                  <a:bodyPr/>
                  <a:lstStyle/>
                  <a:p>
                    <a:r>
                      <a:rPr lang="sk-SK" dirty="0"/>
                      <a:t> </a:t>
                    </a:r>
                    <a:r>
                      <a:rPr lang="en-US" dirty="0"/>
                      <a:t>408</a:t>
                    </a:r>
                    <a:r>
                      <a:rPr lang="sk-SK" dirty="0"/>
                      <a:t> </a:t>
                    </a:r>
                    <a:r>
                      <a:rPr lang="en-US" dirty="0"/>
                      <a:t>299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4-4AEF-B544-7A10B0ADF8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C4-4AEF-B544-7A10B0ADF8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C4-4AEF-B544-7A10B0ADF8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C4-4AEF-B544-7A10B0ADF8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C4-4AEF-B544-7A10B0ADF8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C4-4AEF-B544-7A10B0ADF8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C4-4AEF-B544-7A10B0ADF8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C4-4AEF-B544-7A10B0ADF814}"/>
                </c:ext>
              </c:extLst>
            </c:dLbl>
            <c:dLbl>
              <c:idx val="11"/>
              <c:layout>
                <c:manualLayout>
                  <c:x val="-1.7636929230085547E-2"/>
                  <c:y val="5.5099753900161808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FF0000"/>
                        </a:solidFill>
                        <a:effectLst/>
                      </a:defRPr>
                    </a:pPr>
                    <a:r>
                      <a:rPr lang="en-US" sz="2400" dirty="0">
                        <a:solidFill>
                          <a:srgbClr val="FF0000"/>
                        </a:solidFill>
                        <a:effectLst/>
                      </a:rPr>
                      <a:t>366</a:t>
                    </a:r>
                    <a:r>
                      <a:rPr lang="sk-SK" sz="2400" dirty="0">
                        <a:solidFill>
                          <a:srgbClr val="FF0000"/>
                        </a:solidFill>
                        <a:effectLst/>
                      </a:rPr>
                      <a:t> </a:t>
                    </a:r>
                    <a:r>
                      <a:rPr lang="en-US" sz="2400" dirty="0">
                        <a:solidFill>
                          <a:srgbClr val="FF0000"/>
                        </a:solidFill>
                        <a:effectLst/>
                      </a:rPr>
                      <a:t>098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4-4AEF-B544-7A10B0ADF8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Hárok1!$B$2:$B$13</c:f>
              <c:numCache>
                <c:formatCode>General</c:formatCode>
                <c:ptCount val="12"/>
                <c:pt idx="0">
                  <c:v>359458</c:v>
                </c:pt>
                <c:pt idx="1">
                  <c:v>372039</c:v>
                </c:pt>
                <c:pt idx="2">
                  <c:v>382738</c:v>
                </c:pt>
                <c:pt idx="3">
                  <c:v>408299</c:v>
                </c:pt>
                <c:pt idx="4">
                  <c:v>406460</c:v>
                </c:pt>
                <c:pt idx="5">
                  <c:v>406091</c:v>
                </c:pt>
                <c:pt idx="6">
                  <c:v>400491</c:v>
                </c:pt>
                <c:pt idx="7">
                  <c:v>388560</c:v>
                </c:pt>
                <c:pt idx="8">
                  <c:v>387282</c:v>
                </c:pt>
                <c:pt idx="9">
                  <c:v>381911</c:v>
                </c:pt>
                <c:pt idx="10">
                  <c:v>374662</c:v>
                </c:pt>
                <c:pt idx="11">
                  <c:v>366098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CC4-4AEF-B544-7A10B0ADF8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862720"/>
        <c:axId val="90864256"/>
      </c:lineChart>
      <c:catAx>
        <c:axId val="90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864256"/>
        <c:crosses val="autoZero"/>
        <c:auto val="1"/>
        <c:lblAlgn val="ctr"/>
        <c:lblOffset val="100"/>
        <c:noMultiLvlLbl val="0"/>
      </c:catAx>
      <c:valAx>
        <c:axId val="90864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8627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počet oviec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394997778024665E-2"/>
                  <c:y val="3.148557365723531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>
                        <a:solidFill>
                          <a:srgbClr val="00B050"/>
                        </a:solidFill>
                      </a:defRPr>
                    </a:pPr>
                    <a:r>
                      <a:rPr lang="sk-SK" dirty="0">
                        <a:solidFill>
                          <a:srgbClr val="00B050"/>
                        </a:solidFill>
                      </a:rPr>
                      <a:t>6 767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85-452E-BF5F-FA054C4F53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85-452E-BF5F-FA054C4F53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85-452E-BF5F-FA054C4F53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85-452E-BF5F-FA054C4F53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85-452E-BF5F-FA054C4F53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85-452E-BF5F-FA054C4F53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85-452E-BF5F-FA054C4F53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85-452E-BF5F-FA054C4F53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85-452E-BF5F-FA054C4F53B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85-452E-BF5F-FA054C4F53B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85-452E-BF5F-FA054C4F53BE}"/>
                </c:ext>
              </c:extLst>
            </c:dLbl>
            <c:dLbl>
              <c:idx val="11"/>
              <c:layout>
                <c:manualLayout>
                  <c:x val="-2.2046161537606825E-2"/>
                  <c:y val="7.6090136338318681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00B050"/>
                        </a:solidFill>
                        <a:effectLst/>
                      </a:defRPr>
                    </a:pPr>
                    <a:r>
                      <a:rPr lang="sk-SK" sz="2400" dirty="0">
                        <a:solidFill>
                          <a:srgbClr val="00B050"/>
                        </a:solidFill>
                        <a:effectLst/>
                      </a:rPr>
                      <a:t>18 611</a:t>
                    </a:r>
                    <a:endParaRPr lang="en-US" sz="2400" dirty="0">
                      <a:solidFill>
                        <a:srgbClr val="33CC33"/>
                      </a:solidFill>
                      <a:effectLst/>
                    </a:endParaRP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85-452E-BF5F-FA054C4F5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rgbClr val="00B05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Hárok1!$B$2:$B$13</c:f>
              <c:numCache>
                <c:formatCode>General</c:formatCode>
                <c:ptCount val="12"/>
                <c:pt idx="0">
                  <c:v>6767</c:v>
                </c:pt>
                <c:pt idx="1">
                  <c:v>7775</c:v>
                </c:pt>
                <c:pt idx="2">
                  <c:v>8484</c:v>
                </c:pt>
                <c:pt idx="3">
                  <c:v>9305</c:v>
                </c:pt>
                <c:pt idx="4">
                  <c:v>9890</c:v>
                </c:pt>
                <c:pt idx="5">
                  <c:v>11034</c:v>
                </c:pt>
                <c:pt idx="6">
                  <c:v>12571</c:v>
                </c:pt>
                <c:pt idx="7">
                  <c:v>14435</c:v>
                </c:pt>
                <c:pt idx="8">
                  <c:v>16654</c:v>
                </c:pt>
                <c:pt idx="9">
                  <c:v>17493</c:v>
                </c:pt>
                <c:pt idx="10">
                  <c:v>17959</c:v>
                </c:pt>
                <c:pt idx="11">
                  <c:v>18611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085-452E-BF5F-FA054C4F5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879104"/>
        <c:axId val="90880640"/>
      </c:lineChart>
      <c:catAx>
        <c:axId val="908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880640"/>
        <c:crosses val="autoZero"/>
        <c:auto val="1"/>
        <c:lblAlgn val="ctr"/>
        <c:lblOffset val="100"/>
        <c:noMultiLvlLbl val="0"/>
      </c:catAx>
      <c:valAx>
        <c:axId val="9088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8791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70339009951277E-2"/>
          <c:y val="0.17952463167174976"/>
          <c:w val="0.68031590239973339"/>
          <c:h val="0.8062520383039877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Ovce podľa kategórií na Slovensku k 30.11.2013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5080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B0-429D-A7EB-8DBB26699406}"/>
              </c:ext>
            </c:extLst>
          </c:dPt>
          <c:dPt>
            <c:idx val="1"/>
            <c:bubble3D val="0"/>
            <c:spPr>
              <a:solidFill>
                <a:srgbClr val="6ABAD0"/>
              </a:solidFill>
              <a:ln w="25400">
                <a:solidFill>
                  <a:schemeClr val="bg1"/>
                </a:solidFill>
              </a:ln>
              <a:effectLst>
                <a:outerShdw blurRad="5080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B0-429D-A7EB-8DBB26699406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5080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B0-429D-A7EB-8DBB26699406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5080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B0-429D-A7EB-8DBB26699406}"/>
              </c:ext>
            </c:extLst>
          </c:dPt>
          <c:dLbls>
            <c:dLbl>
              <c:idx val="0"/>
              <c:layout>
                <c:manualLayout>
                  <c:x val="0.14417294562756916"/>
                  <c:y val="-0.240279019385442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43%</a:t>
                    </a:r>
                    <a:endParaRPr lang="sk-SK" b="1" dirty="0"/>
                  </a:p>
                  <a:p>
                    <a:r>
                      <a:rPr lang="sk-SK" b="1" dirty="0"/>
                      <a:t>Dojné bahnice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0-429D-A7EB-8DBB26699406}"/>
                </c:ext>
              </c:extLst>
            </c:dLbl>
            <c:dLbl>
              <c:idx val="1"/>
              <c:layout>
                <c:manualLayout>
                  <c:x val="0.15279866907149209"/>
                  <c:y val="0.1962834232888852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24%</a:t>
                    </a:r>
                    <a:endParaRPr lang="sk-SK" b="1" dirty="0"/>
                  </a:p>
                  <a:p>
                    <a:r>
                      <a:rPr lang="sk-SK" b="1" dirty="0"/>
                      <a:t>Ostatné bahnice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0-429D-A7EB-8DBB26699406}"/>
                </c:ext>
              </c:extLst>
            </c:dLbl>
            <c:dLbl>
              <c:idx val="2"/>
              <c:layout>
                <c:manualLayout>
                  <c:x val="-0.16218195808104655"/>
                  <c:y val="0.155358222471404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20%</a:t>
                    </a:r>
                    <a:r>
                      <a:rPr lang="sk-SK" b="1" dirty="0"/>
                      <a:t> </a:t>
                    </a:r>
                  </a:p>
                  <a:p>
                    <a:r>
                      <a:rPr lang="sk-SK" b="1" dirty="0"/>
                      <a:t>Ostatné ovce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B0-429D-A7EB-8DBB26699406}"/>
                </c:ext>
              </c:extLst>
            </c:dLbl>
            <c:dLbl>
              <c:idx val="3"/>
              <c:layout>
                <c:manualLayout>
                  <c:x val="-0.18841222503055216"/>
                  <c:y val="-7.749009799944708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13%</a:t>
                    </a:r>
                    <a:endParaRPr lang="sk-SK" b="1"/>
                  </a:p>
                  <a:p>
                    <a:r>
                      <a:rPr lang="sk-SK" b="1"/>
                      <a:t>Pripustené jarky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B0-429D-A7EB-8DBB26699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4"/>
                <c:pt idx="0">
                  <c:v>Dojné bahnice</c:v>
                </c:pt>
                <c:pt idx="1">
                  <c:v>Ostatné bahnice</c:v>
                </c:pt>
                <c:pt idx="2">
                  <c:v>Ostatné ovce</c:v>
                </c:pt>
                <c:pt idx="3">
                  <c:v>Pripustené jarky</c:v>
                </c:pt>
              </c:strCache>
            </c:strRef>
          </c:cat>
          <c:val>
            <c:numRef>
              <c:f>Hárok1!$B$2:$B$5</c:f>
              <c:numCache>
                <c:formatCode>0%</c:formatCode>
                <c:ptCount val="4"/>
                <c:pt idx="0">
                  <c:v>0.43</c:v>
                </c:pt>
                <c:pt idx="1">
                  <c:v>0.24</c:v>
                </c:pt>
                <c:pt idx="2">
                  <c:v>0.2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B0-429D-A7EB-8DBB266994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0"/>
      </c:pie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bahníc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2.4391497871394972E-2"/>
                  <c:y val="-1.175803698578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1E-47D5-B4AE-3665C5B46836}"/>
                </c:ext>
              </c:extLst>
            </c:dLbl>
            <c:dLbl>
              <c:idx val="3"/>
              <c:layout>
                <c:manualLayout>
                  <c:x val="-2.5400045155635834E-2"/>
                  <c:y val="-8.23056697403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1E-47D5-B4AE-3665C5B46836}"/>
                </c:ext>
              </c:extLst>
            </c:dLbl>
            <c:dLbl>
              <c:idx val="4"/>
              <c:layout>
                <c:manualLayout>
                  <c:x val="-1.0342970166435407E-2"/>
                  <c:y val="-8.765010958378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1E-47D5-B4AE-3665C5B46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i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Hárok1!$B$2:$B$7</c:f>
              <c:numCache>
                <c:formatCode>General</c:formatCode>
                <c:ptCount val="6"/>
                <c:pt idx="0">
                  <c:v>39062</c:v>
                </c:pt>
                <c:pt idx="1">
                  <c:v>35360</c:v>
                </c:pt>
                <c:pt idx="2">
                  <c:v>30230</c:v>
                </c:pt>
                <c:pt idx="3">
                  <c:v>32354</c:v>
                </c:pt>
                <c:pt idx="4">
                  <c:v>33659</c:v>
                </c:pt>
                <c:pt idx="5">
                  <c:v>34686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1E-47D5-B4AE-3665C5B468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388416"/>
        <c:axId val="35391744"/>
      </c:lineChart>
      <c:catAx>
        <c:axId val="353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91744"/>
        <c:crosses val="autoZero"/>
        <c:auto val="1"/>
        <c:lblAlgn val="ctr"/>
        <c:lblOffset val="100"/>
        <c:noMultiLvlLbl val="0"/>
      </c:catAx>
      <c:valAx>
        <c:axId val="35391744"/>
        <c:scaling>
          <c:orientation val="minMax"/>
          <c:max val="40000"/>
          <c:min val="2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88416"/>
        <c:crosses val="autoZero"/>
        <c:crossBetween val="between"/>
        <c:majorUnit val="2000"/>
        <c:min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8998419155878E-2"/>
          <c:y val="0.1143781528622536"/>
          <c:w val="0.85515680315321363"/>
          <c:h val="0.73641555472828701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mlieko 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sk-SK"/>
                      <a:t> </a:t>
                    </a:r>
                    <a:r>
                      <a:rPr lang="en-US"/>
                      <a:t>475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F-4817-BFF2-0BA7B8D5F6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F-4817-BFF2-0BA7B8D5F6BF}"/>
                </c:ext>
              </c:extLst>
            </c:dLbl>
            <c:dLbl>
              <c:idx val="2"/>
              <c:layout>
                <c:manualLayout>
                  <c:x val="-3.8017798874945184E-2"/>
                  <c:y val="3.4983653800499906E-2"/>
                </c:manualLayout>
              </c:layout>
              <c:tx>
                <c:rich>
                  <a:bodyPr/>
                  <a:lstStyle/>
                  <a:p>
                    <a:r>
                      <a:rPr lang="sk-SK" dirty="0"/>
                      <a:t> </a:t>
                    </a:r>
                    <a:r>
                      <a:rPr lang="en-US" dirty="0"/>
                      <a:t>8674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F-4817-BFF2-0BA7B8D5F6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BF-4817-BFF2-0BA7B8D5F6BF}"/>
                </c:ext>
              </c:extLst>
            </c:dLbl>
            <c:dLbl>
              <c:idx val="4"/>
              <c:layout>
                <c:manualLayout>
                  <c:x val="-4.2447056996298027E-2"/>
                  <c:y val="3.7168422624433768E-2"/>
                </c:manualLayout>
              </c:layout>
              <c:tx>
                <c:rich>
                  <a:bodyPr/>
                  <a:lstStyle/>
                  <a:p>
                    <a:r>
                      <a:rPr lang="sk-SK" dirty="0"/>
                      <a:t> </a:t>
                    </a:r>
                    <a:r>
                      <a:rPr lang="en-US" dirty="0"/>
                      <a:t>8861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BF-4817-BFF2-0BA7B8D5F6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BF-4817-BFF2-0BA7B8D5F6BF}"/>
                </c:ext>
              </c:extLst>
            </c:dLbl>
            <c:dLbl>
              <c:idx val="6"/>
              <c:layout>
                <c:manualLayout>
                  <c:x val="-3.9494218248729465E-2"/>
                  <c:y val="-3.4928948565381014E-2"/>
                </c:manualLayout>
              </c:layout>
              <c:tx>
                <c:rich>
                  <a:bodyPr/>
                  <a:lstStyle/>
                  <a:p>
                    <a:r>
                      <a:rPr lang="sk-SK" dirty="0"/>
                      <a:t> </a:t>
                    </a:r>
                    <a:r>
                      <a:rPr lang="en-US" dirty="0"/>
                      <a:t>9453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BF-4817-BFF2-0BA7B8D5F6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BF-4817-BFF2-0BA7B8D5F6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BF-4817-BFF2-0BA7B8D5F6BF}"/>
                </c:ext>
              </c:extLst>
            </c:dLbl>
            <c:dLbl>
              <c:idx val="9"/>
              <c:layout>
                <c:manualLayout>
                  <c:x val="-4.6230410704993737E-2"/>
                  <c:y val="5.0277035568036456E-2"/>
                </c:manualLayout>
              </c:layout>
              <c:tx>
                <c:rich>
                  <a:bodyPr/>
                  <a:lstStyle/>
                  <a:p>
                    <a:r>
                      <a:rPr lang="sk-SK" dirty="0"/>
                      <a:t> </a:t>
                    </a:r>
                    <a:r>
                      <a:rPr lang="en-US" dirty="0"/>
                      <a:t>10102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BF-4817-BFF2-0BA7B8D5F6B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sk-SK"/>
                      <a:t> </a:t>
                    </a:r>
                    <a:r>
                      <a:rPr lang="en-US"/>
                      <a:t>316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BF-4817-BFF2-0BA7B8D5F6BF}"/>
                </c:ext>
              </c:extLst>
            </c:dLbl>
            <c:dLbl>
              <c:idx val="11"/>
              <c:layout>
                <c:manualLayout>
                  <c:x val="-4.3277571957425182E-2"/>
                  <c:y val="3.93531914483675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sk-SK" dirty="0"/>
                      <a:t> </a:t>
                    </a:r>
                    <a:r>
                      <a:rPr lang="en-US" dirty="0"/>
                      <a:t>689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BF-4817-BFF2-0BA7B8D5F6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BF-4817-BFF2-0BA7B8D5F6BF}"/>
                </c:ext>
              </c:extLst>
            </c:dLbl>
            <c:dLbl>
              <c:idx val="13"/>
              <c:layout>
                <c:manualLayout>
                  <c:x val="-1.9619318675142647E-2"/>
                  <c:y val="-2.684789613036820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11</a:t>
                    </a:r>
                    <a:r>
                      <a:rPr lang="sk-SK" sz="1800" dirty="0"/>
                      <a:t> </a:t>
                    </a:r>
                    <a:r>
                      <a:rPr lang="en-US" sz="1800" dirty="0"/>
                      <a:t>411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BF-4817-BFF2-0BA7B8D5F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Hárok1!$A$2:$A$15</c:f>
              <c:numCache>
                <c:formatCode>0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 formatCode="General">
                  <c:v>2012</c:v>
                </c:pt>
                <c:pt idx="9" formatCode="General">
                  <c:v>2013</c:v>
                </c:pt>
                <c:pt idx="10" formatCode="General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Hárok1!$B$2:$B$15</c:f>
              <c:numCache>
                <c:formatCode>General</c:formatCode>
                <c:ptCount val="14"/>
                <c:pt idx="0">
                  <c:v>9475</c:v>
                </c:pt>
                <c:pt idx="1">
                  <c:v>9327</c:v>
                </c:pt>
                <c:pt idx="2">
                  <c:v>8674</c:v>
                </c:pt>
                <c:pt idx="3">
                  <c:v>8809</c:v>
                </c:pt>
                <c:pt idx="4">
                  <c:v>8861</c:v>
                </c:pt>
                <c:pt idx="5">
                  <c:v>9215</c:v>
                </c:pt>
                <c:pt idx="6">
                  <c:v>9453</c:v>
                </c:pt>
                <c:pt idx="7">
                  <c:v>9293</c:v>
                </c:pt>
                <c:pt idx="8">
                  <c:v>9923</c:v>
                </c:pt>
                <c:pt idx="9">
                  <c:v>10102</c:v>
                </c:pt>
                <c:pt idx="10">
                  <c:v>11316</c:v>
                </c:pt>
                <c:pt idx="11">
                  <c:v>10689</c:v>
                </c:pt>
                <c:pt idx="12">
                  <c:v>11379</c:v>
                </c:pt>
                <c:pt idx="13">
                  <c:v>11411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2BF-4817-BFF2-0BA7B8D5F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469568"/>
        <c:axId val="35472512"/>
      </c:lineChart>
      <c:catAx>
        <c:axId val="35469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3900000" anchor="ctr" anchorCtr="1"/>
          <a:lstStyle/>
          <a:p>
            <a:pPr>
              <a:defRPr/>
            </a:pPr>
            <a:endParaRPr lang="sk-SK"/>
          </a:p>
        </c:txPr>
        <c:crossAx val="35472512"/>
        <c:crosses val="autoZero"/>
        <c:auto val="1"/>
        <c:lblAlgn val="ctr"/>
        <c:lblOffset val="100"/>
        <c:noMultiLvlLbl val="0"/>
      </c:catAx>
      <c:valAx>
        <c:axId val="35472512"/>
        <c:scaling>
          <c:orientation val="minMax"/>
          <c:max val="11500"/>
          <c:min val="8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5469568"/>
        <c:crosses val="autoZero"/>
        <c:crossBetween val="between"/>
        <c:majorUnit val="200"/>
      </c:valAx>
    </c:plotArea>
    <c:plotVisOnly val="1"/>
    <c:dispBlanksAs val="gap"/>
    <c:showDLblsOverMax val="0"/>
  </c:chart>
  <c:spPr>
    <a:noFill/>
    <a:ln w="19050">
      <a:solidFill>
        <a:schemeClr val="bg1"/>
      </a:solidFill>
    </a:ln>
  </c:spPr>
  <c:txPr>
    <a:bodyPr/>
    <a:lstStyle/>
    <a:p>
      <a:pPr>
        <a:defRPr sz="1800">
          <a:ln>
            <a:noFill/>
          </a:ln>
          <a:effectLst/>
        </a:defRPr>
      </a:pPr>
      <a:endParaRPr lang="sk-SK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0.45951</cdr:x>
      <cdr:y>0.01213</cdr:y>
    </cdr:from>
    <cdr:to>
      <cdr:x>0.56622</cdr:x>
      <cdr:y>0.16622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3937488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sk-SK" sz="1800" b="1" i="0" u="sng" strike="noStrike" baseline="0" dirty="0">
              <a:solidFill>
                <a:schemeClr val="tx2"/>
              </a:solidFill>
              <a:effectLst/>
            </a:rPr>
            <a:t>Produkcia mlieka v spravodajských jednotkách v Registri fariem (v tis. kg)</a:t>
          </a:r>
          <a:endParaRPr lang="sk-SK" sz="1800" i="0" u="sng" dirty="0">
            <a:solidFill>
              <a:schemeClr val="tx2"/>
            </a:solidFill>
          </a:endParaRPr>
        </a:p>
        <a:p xmlns:a="http://schemas.openxmlformats.org/drawingml/2006/main">
          <a:endParaRPr lang="sk-SK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0.64438</cdr:x>
      <cdr:y>0.55818</cdr:y>
    </cdr:from>
    <cdr:to>
      <cdr:x>0.96105</cdr:x>
      <cdr:y>0.83255</cdr:y>
    </cdr:to>
    <cdr:pic>
      <cdr:nvPicPr>
        <cdr:cNvPr id="4" name="Picture 3" descr="C:\Users\daniel.hrezik\Desktop\i33389w460h276xyz1001.jpg">
          <a:extLst xmlns:a="http://schemas.openxmlformats.org/drawingml/2006/main">
            <a:ext uri="{FF2B5EF4-FFF2-40B4-BE49-F238E27FC236}">
              <a16:creationId xmlns:a16="http://schemas.microsoft.com/office/drawing/2014/main" id="{40F4698F-051A-476E-8209-46B5B168E73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21664" y="3312368"/>
          <a:ext cx="2713550" cy="162812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C9CEB-88F6-479F-A16B-E6066DC98635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A7EE-527A-47C9-99C3-F45E2511CE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658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4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8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4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29.10.2018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" y="5109468"/>
            <a:ext cx="2423987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15516" y="342552"/>
            <a:ext cx="8712968" cy="1470025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cap="all" dirty="0">
                <a:solidFill>
                  <a:schemeClr val="accent1"/>
                </a:solidFill>
                <a:latin typeface="Trebuchet MS" panose="020B0603020202020204" pitchFamily="34" charset="0"/>
              </a:rPr>
              <a:t>Aktuálna Situácia v chove oviec a kôz </a:t>
            </a:r>
            <a:br>
              <a:rPr lang="sk-SK" sz="2800" b="1" cap="all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endParaRPr lang="sk-SK" sz="2400" b="1" dirty="0">
              <a:solidFill>
                <a:schemeClr val="accent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292081" y="5905962"/>
            <a:ext cx="368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600" dirty="0">
                <a:solidFill>
                  <a:schemeClr val="tx2"/>
                </a:solidFill>
                <a:latin typeface="Trebuchet MS" panose="020B0603020202020204" pitchFamily="34" charset="0"/>
              </a:rPr>
              <a:t>Ing. Peter Juhász</a:t>
            </a:r>
          </a:p>
          <a:p>
            <a:pPr algn="r"/>
            <a:r>
              <a:rPr lang="sk-SK" sz="1600" dirty="0">
                <a:solidFill>
                  <a:schemeClr val="tx2"/>
                </a:solidFill>
                <a:latin typeface="Trebuchet MS" panose="020B0603020202020204" pitchFamily="34" charset="0"/>
              </a:rPr>
              <a:t>riaditeľ odboru živočíšnej výroby</a:t>
            </a:r>
          </a:p>
          <a:p>
            <a:pPr algn="r"/>
            <a:r>
              <a:rPr lang="sk-SK" sz="1600" dirty="0">
                <a:solidFill>
                  <a:schemeClr val="tx2"/>
                </a:solidFill>
                <a:latin typeface="Trebuchet MS" panose="020B0603020202020204" pitchFamily="34" charset="0"/>
              </a:rPr>
              <a:t>sekcia poľnohospodárstva MPRV SR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5549" y="908720"/>
            <a:ext cx="8352928" cy="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061232" y="1071434"/>
            <a:ext cx="3271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cap="all" dirty="0">
                <a:solidFill>
                  <a:srgbClr val="005EA4"/>
                </a:solidFill>
                <a:latin typeface="Trebuchet MS" panose="020B0603020202020204" pitchFamily="34" charset="0"/>
              </a:rPr>
              <a:t>26. </a:t>
            </a:r>
            <a:r>
              <a:rPr lang="sk-SK" sz="1400" b="1" cap="all" dirty="0" err="1">
                <a:solidFill>
                  <a:srgbClr val="005EA4"/>
                </a:solidFill>
                <a:latin typeface="Trebuchet MS" panose="020B0603020202020204" pitchFamily="34" charset="0"/>
              </a:rPr>
              <a:t>OktóbER</a:t>
            </a:r>
            <a:r>
              <a:rPr lang="sk-SK" sz="1400" b="1" cap="all" dirty="0">
                <a:solidFill>
                  <a:srgbClr val="005EA4"/>
                </a:solidFill>
                <a:latin typeface="Trebuchet MS" panose="020B0603020202020204" pitchFamily="34" charset="0"/>
              </a:rPr>
              <a:t> 2018 – DEMETER 2018 </a:t>
            </a:r>
            <a:endParaRPr lang="sk-SK" sz="1400" b="1" dirty="0">
              <a:solidFill>
                <a:srgbClr val="005EA4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1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9302" y="531848"/>
            <a:ext cx="6768752" cy="736912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Situácia v chove oviec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sz="2200" dirty="0">
                <a:solidFill>
                  <a:schemeClr val="tx2"/>
                </a:solidFill>
                <a:latin typeface="Trebuchet MS" panose="020B0603020202020204" pitchFamily="34" charset="0"/>
              </a:rPr>
              <a:t>Zhoršujúca sa situácia v chove oviec na Slovensku.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sz="2200" dirty="0">
                <a:solidFill>
                  <a:schemeClr val="tx2"/>
                </a:solidFill>
                <a:latin typeface="Trebuchet MS" panose="020B0603020202020204" pitchFamily="34" charset="0"/>
              </a:rPr>
              <a:t>Aktívna participácia chovateľov na propagácií.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sz="2200" dirty="0">
                <a:solidFill>
                  <a:schemeClr val="tx2"/>
                </a:solidFill>
                <a:latin typeface="Trebuchet MS" panose="020B0603020202020204" pitchFamily="34" charset="0"/>
              </a:rPr>
              <a:t>Rastie záujem o chov kôz a kozie produkty.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sk-SK" sz="2200" dirty="0">
                <a:solidFill>
                  <a:schemeClr val="tx2"/>
                </a:solidFill>
                <a:latin typeface="Trebuchet MS" panose="020B0603020202020204" pitchFamily="34" charset="0"/>
              </a:rPr>
              <a:t>Priorita – mlieko!</a:t>
            </a:r>
          </a:p>
          <a:p>
            <a:pPr marL="0" indent="0">
              <a:buClr>
                <a:schemeClr val="accent1"/>
              </a:buClr>
              <a:buNone/>
            </a:pPr>
            <a:endParaRPr lang="sk-SK" sz="2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8" descr="C:\Users\daniel.hrezik\Desktop\OVCE - KOZY\SDO\SDO prezentácia\podklady\slovens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18366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iel.hrezik\Desktop\prezentácia na demeter\She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30" y="3789040"/>
            <a:ext cx="6972300" cy="2514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8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Pozitíva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169" y="119675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500" dirty="0">
                <a:latin typeface="Trebuchet MS" panose="020B0603020202020204" pitchFamily="34" charset="0"/>
              </a:rPr>
              <a:t>Výborná produkcia mlieka.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500" dirty="0">
                <a:latin typeface="Trebuchet MS" panose="020B0603020202020204" pitchFamily="34" charset="0"/>
              </a:rPr>
              <a:t>Stúpa spotreba ovčieho mlieka.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500" dirty="0">
                <a:latin typeface="Trebuchet MS" panose="020B0603020202020204" pitchFamily="34" charset="0"/>
              </a:rPr>
              <a:t>Stúpa záujem o chov kôz a ich produkty.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500" dirty="0">
                <a:latin typeface="Trebuchet MS" panose="020B0603020202020204" pitchFamily="34" charset="0"/>
              </a:rPr>
              <a:t>Stále vhodné podmienky na chov oviec.</a:t>
            </a:r>
          </a:p>
          <a:p>
            <a:pPr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2500" dirty="0">
                <a:latin typeface="Trebuchet MS" panose="020B0603020202020204" pitchFamily="34" charset="0"/>
              </a:rPr>
              <a:t>Opätovne stúpa zapojenie oviec do KÚ.</a:t>
            </a:r>
          </a:p>
        </p:txBody>
      </p:sp>
      <p:pic>
        <p:nvPicPr>
          <p:cNvPr id="5124" name="Picture 4" descr="C:\Users\daniel.hrezik\Desktop\019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806335"/>
            <a:ext cx="3878337" cy="255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iel.hrezik\Desktop\OVCE - KOZY\ČLÁNOK, PRÍHOVOR\NPPC konferencia Aktuálne otázky ovčiarstva na Slovensku\foto ovce\ovc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335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y\Desktop\obrázky na prezent\jahna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088781" cy="1218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10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756592" y="19538"/>
            <a:ext cx="8229600" cy="93610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Kontrola úžitkovosti oviec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Do KÚ bolo v roku 2017 zapojených 33 659 ks bahníc – 184 chovov.</a:t>
            </a:r>
          </a:p>
          <a:p>
            <a:pPr algn="just"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K 1.7.2018 evidujeme zapojených 34 686 ks bahníc.</a:t>
            </a:r>
          </a:p>
          <a:p>
            <a:pPr algn="just">
              <a:buClr>
                <a:srgbClr val="00B050"/>
              </a:buClr>
              <a:buFont typeface="Calibri" panose="020F0502020204030204" pitchFamily="34" charset="0"/>
              <a:buChar char="↗"/>
            </a:pPr>
            <a:r>
              <a:rPr lang="sk-SK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Do kontroly mliekovej úžitkovosti  bolo v roku 2017 zapojených 22 618 ks bahníc.</a:t>
            </a:r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3231184989"/>
              </p:ext>
            </p:extLst>
          </p:nvPr>
        </p:nvGraphicFramePr>
        <p:xfrm>
          <a:off x="986984" y="2487741"/>
          <a:ext cx="66152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C:\Users\daniel.hrezik\Desktop\logo_pssr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88" y="955642"/>
            <a:ext cx="1257870" cy="2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80" y="0"/>
            <a:ext cx="1329878" cy="13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699792" y="2092315"/>
            <a:ext cx="3374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chemeClr val="accent1"/>
                </a:solidFill>
              </a:rPr>
              <a:t>Vývoj počtu bahníc zapojených do KÚ</a:t>
            </a:r>
          </a:p>
        </p:txBody>
      </p:sp>
    </p:spTree>
    <p:extLst>
      <p:ext uri="{BB962C8B-B14F-4D97-AF65-F5344CB8AC3E}">
        <p14:creationId xmlns:p14="http://schemas.microsoft.com/office/powerpoint/2010/main" val="150774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51684"/>
              </p:ext>
            </p:extLst>
          </p:nvPr>
        </p:nvGraphicFramePr>
        <p:xfrm>
          <a:off x="274472" y="332656"/>
          <a:ext cx="8568952" cy="59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179512" y="6266864"/>
            <a:ext cx="875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i="1" dirty="0"/>
              <a:t>Produkcia mlieka je v grafe </a:t>
            </a:r>
            <a:r>
              <a:rPr lang="sk-SK" sz="1400" b="1" i="1" dirty="0">
                <a:solidFill>
                  <a:srgbClr val="FF0000"/>
                </a:solidFill>
              </a:rPr>
              <a:t>bez samozásobenia (+ 1000-1500 tis. kg)! </a:t>
            </a:r>
            <a:r>
              <a:rPr lang="sk-SK" sz="1400" b="1" i="1" dirty="0"/>
              <a:t>Spolu produkujeme takmer 13 000 ton mlieka.</a:t>
            </a:r>
          </a:p>
        </p:txBody>
      </p:sp>
    </p:spTree>
    <p:extLst>
      <p:ext uri="{BB962C8B-B14F-4D97-AF65-F5344CB8AC3E}">
        <p14:creationId xmlns:p14="http://schemas.microsoft.com/office/powerpoint/2010/main" val="162060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Negatíva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4272" y="1412776"/>
            <a:ext cx="8640960" cy="430292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Pokles stavov oviec.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Nízka konzumácia ovčieho mäsa (0,13kg).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Neistý zahraničný obchod a cena ovčieho mäsa.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Dovoz ovčieho mlieka a neistá cena.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Problém s pracovnou silou.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Stagnácia šľachtiteľských chovov.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Nízka cena za vlnu a problém s jej spracovaním.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↘"/>
            </a:pPr>
            <a:r>
              <a:rPr lang="sk-SK" sz="2400" dirty="0">
                <a:latin typeface="Trebuchet MS" panose="020B0603020202020204" pitchFamily="34" charset="0"/>
              </a:rPr>
              <a:t>Nepriazniví vek oviec a nedostatočná obnova stáda. </a:t>
            </a:r>
          </a:p>
        </p:txBody>
      </p:sp>
      <p:pic>
        <p:nvPicPr>
          <p:cNvPr id="6146" name="Picture 2" descr="C:\Users\daniel.hrezik\Desktop\prezentácia na demeter\baran,-mlada-238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0235"/>
            <a:ext cx="2304256" cy="15380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niel.hrezik\Desktop\5913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05252"/>
            <a:ext cx="1894532" cy="14208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aniel.hrezik\Desktop\prezentácia na demeter\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418276" cy="8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aniel.hrezik\Desktop\photocase68oabkh652040651-575x5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7930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2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niel.hrezik\Desktop\Podrobná-business-analýza-1024x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310932" cy="11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>
            <a:noAutofit/>
          </a:bodyPr>
          <a:lstStyle/>
          <a:p>
            <a:r>
              <a:rPr lang="sk-SK" sz="3000" b="1" dirty="0">
                <a:solidFill>
                  <a:schemeClr val="tx2"/>
                </a:solidFill>
              </a:rPr>
              <a:t>Téma na zamyslenie: vek oviec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61517"/>
            <a:ext cx="8640960" cy="4525963"/>
          </a:xfrm>
        </p:spPr>
        <p:txBody>
          <a:bodyPr/>
          <a:lstStyle/>
          <a:p>
            <a:r>
              <a:rPr lang="sk-SK" sz="2000" dirty="0"/>
              <a:t>Analýza veku oviec registrovaných v CEHZ 06/2018 – </a:t>
            </a:r>
            <a:r>
              <a:rPr lang="sk-SK" sz="2000" b="1" dirty="0">
                <a:solidFill>
                  <a:srgbClr val="FF0000"/>
                </a:solidFill>
              </a:rPr>
              <a:t>negatívne zistenia!</a:t>
            </a:r>
          </a:p>
          <a:p>
            <a:r>
              <a:rPr lang="sk-SK" sz="2000" dirty="0"/>
              <a:t>Priemerný vek dospelých (potenciálne produkčných) oviec je </a:t>
            </a:r>
            <a:r>
              <a:rPr lang="sk-SK" sz="2000" b="1" dirty="0">
                <a:solidFill>
                  <a:srgbClr val="FF0000"/>
                </a:solidFill>
              </a:rPr>
              <a:t>6 rokov a 27 dní!</a:t>
            </a:r>
          </a:p>
          <a:p>
            <a:r>
              <a:rPr lang="sk-SK" sz="2000" dirty="0"/>
              <a:t>Najstaršia žijúca ovca v čase zisťovania: </a:t>
            </a:r>
            <a:r>
              <a:rPr lang="sk-SK" sz="2000" b="1" dirty="0">
                <a:solidFill>
                  <a:srgbClr val="FF0000"/>
                </a:solidFill>
              </a:rPr>
              <a:t>26 rokov 4 mesiace a 18 dní!</a:t>
            </a:r>
          </a:p>
          <a:p>
            <a:r>
              <a:rPr lang="sk-SK" sz="2000" dirty="0"/>
              <a:t>Len 76 785 ks oviec má do 2 rokov (vrátane jahniat) t.j. 21 % zvierat, len teoreticky použiteľných na obnovu stád, </a:t>
            </a:r>
            <a:r>
              <a:rPr lang="sk-SK" sz="2000" b="1" dirty="0"/>
              <a:t>stačí to? </a:t>
            </a:r>
          </a:p>
          <a:p>
            <a:r>
              <a:rPr lang="sk-SK" sz="2000" dirty="0"/>
              <a:t>129 996 ks oviec má viac ako 6 rokov = </a:t>
            </a:r>
            <a:r>
              <a:rPr lang="sk-SK" sz="2000" dirty="0">
                <a:solidFill>
                  <a:srgbClr val="FF0000"/>
                </a:solidFill>
              </a:rPr>
              <a:t>35,5 % oviec na Slovensku </a:t>
            </a:r>
            <a:br>
              <a:rPr lang="sk-SK" sz="2000" dirty="0">
                <a:solidFill>
                  <a:srgbClr val="FF0000"/>
                </a:solidFill>
              </a:rPr>
            </a:br>
            <a:r>
              <a:rPr lang="sk-SK" sz="2000" dirty="0">
                <a:solidFill>
                  <a:srgbClr val="FF0000"/>
                </a:solidFill>
              </a:rPr>
              <a:t>nie je produkčne zaujímavých!</a:t>
            </a:r>
          </a:p>
          <a:p>
            <a:r>
              <a:rPr lang="sk-SK" sz="2000" dirty="0"/>
              <a:t>34 779 ks oviec je starších ako 10 rokov, </a:t>
            </a:r>
          </a:p>
          <a:p>
            <a:pPr marL="0" indent="0">
              <a:buNone/>
            </a:pPr>
            <a:r>
              <a:rPr lang="sk-SK" sz="2000" dirty="0"/>
              <a:t>      168 z nich viac ako 20 rokov – </a:t>
            </a:r>
            <a:r>
              <a:rPr lang="sk-SK" sz="2000" b="1" dirty="0"/>
              <a:t>realita?</a:t>
            </a:r>
          </a:p>
        </p:txBody>
      </p:sp>
      <p:pic>
        <p:nvPicPr>
          <p:cNvPr id="1025" name="Picture 1" descr="C:\Users\daniel.hrezik\Desktop\Demeter 2018\ovce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221088"/>
            <a:ext cx="2919337" cy="2274808"/>
          </a:xfrm>
          <a:prstGeom prst="snip2DiagRect">
            <a:avLst>
              <a:gd name="adj1" fmla="val 8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068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aniel.hrezik\Desktop\sdo wallp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25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56278" y="548680"/>
            <a:ext cx="7888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u="sng" dirty="0">
                <a:solidFill>
                  <a:schemeClr val="bg1"/>
                </a:solidFill>
                <a:latin typeface="+mj-lt"/>
              </a:rPr>
              <a:t>OVČIARSTVO MÁ NA SLOVENSKU STÁLE SVOJE MIESTO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3886" y="1268760"/>
            <a:ext cx="79845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malá krajina – veľká tradícia – najstaršie odvetvie živočíšnej výroby,</a:t>
            </a:r>
          </a:p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funkčné a zdravé potraviny, </a:t>
            </a:r>
          </a:p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ideálne podmienky, </a:t>
            </a:r>
          </a:p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výborné zhodnotenie porastov,</a:t>
            </a:r>
          </a:p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udržanie rázu krajiny,</a:t>
            </a:r>
          </a:p>
          <a:p>
            <a:pPr marL="571500" indent="-571500">
              <a:buFontTx/>
              <a:buChar char="-"/>
            </a:pPr>
            <a:r>
              <a:rPr lang="sk-SK" sz="2600" b="1" i="1" dirty="0">
                <a:solidFill>
                  <a:schemeClr val="bg1"/>
                </a:solidFill>
                <a:latin typeface="+mj-lt"/>
              </a:rPr>
              <a:t>zamestnanosť.</a:t>
            </a:r>
          </a:p>
        </p:txBody>
      </p:sp>
    </p:spTree>
    <p:extLst>
      <p:ext uri="{BB962C8B-B14F-4D97-AF65-F5344CB8AC3E}">
        <p14:creationId xmlns:p14="http://schemas.microsoft.com/office/powerpoint/2010/main" val="15896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2471215"/>
            <a:ext cx="9144000" cy="2053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8742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326215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Obdobie DEMETER 2017</a:t>
            </a:r>
            <a:r>
              <a:rPr kumimoji="0" lang="sk-SK" altLang="sk-SK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DEMETER 2018</a:t>
            </a:r>
            <a:endParaRPr kumimoji="0" lang="sk-SK" altLang="sk-SK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6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4904"/>
            <a:ext cx="9176648" cy="99412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Čo sme preto urobili?</a:t>
            </a:r>
          </a:p>
        </p:txBody>
      </p:sp>
    </p:spTree>
    <p:extLst>
      <p:ext uri="{BB962C8B-B14F-4D97-AF65-F5344CB8AC3E}">
        <p14:creationId xmlns:p14="http://schemas.microsoft.com/office/powerpoint/2010/main" val="237317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-12784"/>
            <a:ext cx="6696744" cy="1312379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nám podarilo za posledné obdobie</a:t>
            </a:r>
            <a:b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DEMETER 2017 – DEMETER 2018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48610" y="1484784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  <a:latin typeface="+mj-lt"/>
              </a:rPr>
              <a:t>Koniec roka 2017 - začiatok 2018: </a:t>
            </a:r>
            <a:r>
              <a:rPr lang="sk-SK" sz="2000" b="1" dirty="0">
                <a:solidFill>
                  <a:schemeClr val="tx1"/>
                </a:solidFill>
                <a:latin typeface="+mj-lt"/>
              </a:rPr>
              <a:t>Projekt rozvoja živočíšnej výroby </a:t>
            </a:r>
            <a:r>
              <a:rPr lang="sk-SK" sz="2000" dirty="0">
                <a:solidFill>
                  <a:schemeClr val="tx1"/>
                </a:solidFill>
                <a:latin typeface="+mj-lt"/>
              </a:rPr>
              <a:t>- Mimoriadna pomoc pre chovateľov oviec a kôz vyplácaná prostredníctvom NPPC – VÚŽV: </a:t>
            </a:r>
            <a:r>
              <a:rPr lang="sk-SK" sz="2000" b="1" dirty="0">
                <a:solidFill>
                  <a:schemeClr val="tx1"/>
                </a:solidFill>
                <a:latin typeface="+mj-lt"/>
              </a:rPr>
              <a:t>578 324,40,- EUR.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algn="l">
              <a:buClr>
                <a:srgbClr val="00B050"/>
              </a:buClr>
            </a:pPr>
            <a:endParaRPr lang="sk-SK" sz="2600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  <a:latin typeface="+mj-lt"/>
              </a:rPr>
              <a:t>August 2018 – doteraz: </a:t>
            </a:r>
            <a:r>
              <a:rPr lang="sk-SK" sz="2000" b="1" dirty="0">
                <a:solidFill>
                  <a:schemeClr val="tx1"/>
                </a:solidFill>
                <a:latin typeface="+mj-lt"/>
              </a:rPr>
              <a:t>Zelená nafta 2018 </a:t>
            </a:r>
            <a:r>
              <a:rPr lang="sk-SK" sz="2000" dirty="0">
                <a:solidFill>
                  <a:schemeClr val="tx1"/>
                </a:solidFill>
                <a:latin typeface="+mj-lt"/>
              </a:rPr>
              <a:t>– vyplácaná prostredníctvom </a:t>
            </a:r>
            <a:br>
              <a:rPr lang="sk-SK" sz="2000" dirty="0">
                <a:solidFill>
                  <a:schemeClr val="tx1"/>
                </a:solidFill>
                <a:latin typeface="+mj-lt"/>
              </a:rPr>
            </a:br>
            <a:r>
              <a:rPr lang="sk-SK" sz="2000" dirty="0">
                <a:solidFill>
                  <a:schemeClr val="tx1"/>
                </a:solidFill>
                <a:latin typeface="+mj-lt"/>
              </a:rPr>
              <a:t>PS SR š.p. – </a:t>
            </a:r>
            <a:r>
              <a:rPr lang="sk-SK" sz="2000" b="1" dirty="0">
                <a:solidFill>
                  <a:schemeClr val="tx1"/>
                </a:solidFill>
                <a:latin typeface="+mj-lt"/>
              </a:rPr>
              <a:t>1 398 462,67,- EUR </a:t>
            </a: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algn="l">
              <a:buClr>
                <a:srgbClr val="00B050"/>
              </a:buClr>
            </a:pPr>
            <a:endParaRPr lang="sk-SK" sz="2200" dirty="0">
              <a:solidFill>
                <a:schemeClr val="tx1"/>
              </a:solidFill>
              <a:latin typeface="+mj-lt"/>
            </a:endParaRPr>
          </a:p>
          <a:p>
            <a:pPr algn="l">
              <a:buClr>
                <a:srgbClr val="00B050"/>
              </a:buClr>
            </a:pPr>
            <a:endParaRPr lang="sk-SK" sz="2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72899"/>
              </p:ext>
            </p:extLst>
          </p:nvPr>
        </p:nvGraphicFramePr>
        <p:xfrm>
          <a:off x="827584" y="2492896"/>
          <a:ext cx="7128793" cy="1539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Realizácia cez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Alokovaná čiastka EUR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Zaradených               ks zvierat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Doplňujúce </a:t>
                      </a:r>
                      <a:r>
                        <a:rPr lang="sk-SK" sz="1100" dirty="0" err="1">
                          <a:effectLst/>
                        </a:rPr>
                        <a:t>info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OVCE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NPPC - VÚŽV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557</a:t>
                      </a:r>
                      <a:r>
                        <a:rPr lang="sk-SK" sz="1000" baseline="0" dirty="0">
                          <a:effectLst/>
                        </a:rPr>
                        <a:t> 890,90</a:t>
                      </a:r>
                      <a:r>
                        <a:rPr lang="sk-SK" sz="1000" dirty="0">
                          <a:effectLst/>
                        </a:rPr>
                        <a:t>€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33 665ks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Sadzba na ovcu v ŠCH, RCH, ŠÚCH: 19,15€/ks – (</a:t>
                      </a:r>
                      <a:r>
                        <a:rPr lang="sk-SK" sz="1000" b="1" dirty="0">
                          <a:effectLst/>
                        </a:rPr>
                        <a:t>127,67 €/DJ</a:t>
                      </a:r>
                      <a:r>
                        <a:rPr lang="sk-SK" sz="1000" dirty="0">
                          <a:effectLst/>
                        </a:rPr>
                        <a:t>), na ovcu v ÚCH zapojenú do kú: 12€/ks (</a:t>
                      </a:r>
                      <a:r>
                        <a:rPr lang="sk-SK" sz="1000" b="1" dirty="0">
                          <a:effectLst/>
                        </a:rPr>
                        <a:t>80€/DJ</a:t>
                      </a:r>
                      <a:r>
                        <a:rPr lang="sk-SK" sz="1000" dirty="0">
                          <a:effectLst/>
                        </a:rPr>
                        <a:t>). Spolu 138 subjektov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KOZY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NPPC - VÚŽV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20 433,50€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1067 ks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Sadzba na ks v kú: 19,15€/ks (</a:t>
                      </a:r>
                      <a:r>
                        <a:rPr lang="sk-SK" sz="1000" b="1" dirty="0">
                          <a:effectLst/>
                        </a:rPr>
                        <a:t>127.67€/D</a:t>
                      </a:r>
                      <a:r>
                        <a:rPr lang="sk-SK" sz="1000" dirty="0">
                          <a:effectLst/>
                        </a:rPr>
                        <a:t>J)</a:t>
                      </a:r>
                      <a:br>
                        <a:rPr lang="sk-SK" sz="1000" dirty="0">
                          <a:effectLst/>
                        </a:rPr>
                      </a:br>
                      <a:r>
                        <a:rPr lang="sk-SK" sz="1000" dirty="0">
                          <a:effectLst/>
                        </a:rPr>
                        <a:t>. Spolu 42 subjektov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7399"/>
              </p:ext>
            </p:extLst>
          </p:nvPr>
        </p:nvGraphicFramePr>
        <p:xfrm>
          <a:off x="827584" y="4920104"/>
          <a:ext cx="7128793" cy="1090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Realizácia cez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Alokovaná čiastka EUR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Zaradených             ks zvierat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Doplňujúce </a:t>
                      </a:r>
                      <a:r>
                        <a:rPr lang="sk-SK" sz="1100" dirty="0" err="1">
                          <a:effectLst/>
                        </a:rPr>
                        <a:t>info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OVCE / KOZY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PS</a:t>
                      </a:r>
                      <a:r>
                        <a:rPr lang="sk-SK" sz="1000" baseline="0" dirty="0">
                          <a:effectLst/>
                        </a:rPr>
                        <a:t> SR š.p.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1 398 462,67€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293 548 ks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Sadzba</a:t>
                      </a:r>
                      <a:r>
                        <a:rPr lang="sk-SK" sz="1000" baseline="0" dirty="0">
                          <a:effectLst/>
                        </a:rPr>
                        <a:t> 31,76 €/DJ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72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696744" cy="1312379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nám podarilo za posledné obdobie</a:t>
            </a:r>
            <a:b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DEMETER 2017 – DEMETER 2018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30666" y="1484784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1"/>
                </a:solidFill>
              </a:rPr>
              <a:t>Organizácia podujatí s finančnou podporou MPRV SR </a:t>
            </a:r>
            <a:br>
              <a:rPr lang="sk-SK" sz="2000" b="1" dirty="0">
                <a:solidFill>
                  <a:schemeClr val="tx1"/>
                </a:solidFill>
              </a:rPr>
            </a:br>
            <a:r>
              <a:rPr lang="sk-SK" sz="2000" i="1" dirty="0">
                <a:solidFill>
                  <a:schemeClr val="tx1"/>
                </a:solidFill>
              </a:rPr>
              <a:t>(</a:t>
            </a:r>
            <a:r>
              <a:rPr lang="sk-SK" sz="2000" i="1" dirty="0" err="1">
                <a:solidFill>
                  <a:schemeClr val="tx1"/>
                </a:solidFill>
              </a:rPr>
              <a:t>Ovenálie</a:t>
            </a:r>
            <a:r>
              <a:rPr lang="sk-SK" sz="2000" i="1" dirty="0">
                <a:solidFill>
                  <a:schemeClr val="tx1"/>
                </a:solidFill>
              </a:rPr>
              <a:t> 2018: 6 500€, Výstava oviec a kôz – Kamenica: 2 500€, </a:t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000" i="1" dirty="0">
                <a:solidFill>
                  <a:schemeClr val="tx1"/>
                </a:solidFill>
              </a:rPr>
              <a:t>Chovateľský deň v skanzene </a:t>
            </a:r>
            <a:r>
              <a:rPr lang="sk-SK" sz="2000" i="1" dirty="0" err="1">
                <a:solidFill>
                  <a:schemeClr val="tx1"/>
                </a:solidFill>
              </a:rPr>
              <a:t>Vychylovka</a:t>
            </a:r>
            <a:r>
              <a:rPr lang="sk-SK" sz="2000" i="1" dirty="0">
                <a:solidFill>
                  <a:schemeClr val="tx1"/>
                </a:solidFill>
              </a:rPr>
              <a:t>: 1 750€, NVHZ: 2018: 9 700€ </a:t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000" i="1" dirty="0">
                <a:solidFill>
                  <a:schemeClr val="tx1"/>
                </a:solidFill>
              </a:rPr>
              <a:t>a Demeter 2018 – 4 500€).</a:t>
            </a:r>
          </a:p>
          <a:p>
            <a:pPr algn="l">
              <a:buClr>
                <a:srgbClr val="00B050"/>
              </a:buClr>
            </a:pPr>
            <a:endParaRPr lang="sk-SK" sz="4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tx1"/>
                </a:solidFill>
              </a:rPr>
              <a:t>Podpora prostredníctvom </a:t>
            </a:r>
            <a:r>
              <a:rPr lang="sk-SK" sz="2000" b="1" i="1" dirty="0">
                <a:solidFill>
                  <a:schemeClr val="tx1"/>
                </a:solidFill>
              </a:rPr>
              <a:t>Štátnej pomoci </a:t>
            </a:r>
            <a:r>
              <a:rPr lang="sk-SK" sz="2000" b="1" dirty="0">
                <a:solidFill>
                  <a:schemeClr val="tx1"/>
                </a:solidFill>
              </a:rPr>
              <a:t>na kontrolu úžitkovosti, </a:t>
            </a:r>
            <a:r>
              <a:rPr lang="sk-SK" sz="2000" dirty="0">
                <a:solidFill>
                  <a:schemeClr val="tx1"/>
                </a:solidFill>
              </a:rPr>
              <a:t>testovanie a odhad plemennej hodnoty hospodárskych zvierat.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tx1"/>
                </a:solidFill>
              </a:rPr>
              <a:t>Podpora prostredníctvom </a:t>
            </a:r>
            <a:r>
              <a:rPr lang="sk-SK" sz="2000" b="1" i="1" dirty="0">
                <a:solidFill>
                  <a:schemeClr val="tx1"/>
                </a:solidFill>
              </a:rPr>
              <a:t>Štátnej pomoci </a:t>
            </a:r>
            <a:r>
              <a:rPr lang="sk-SK" sz="2000" b="1" dirty="0">
                <a:solidFill>
                  <a:schemeClr val="tx1"/>
                </a:solidFill>
              </a:rPr>
              <a:t>na založenie a vedenie plemenne knihy</a:t>
            </a:r>
            <a:r>
              <a:rPr lang="sk-SK" sz="2000" dirty="0">
                <a:solidFill>
                  <a:schemeClr val="tx1"/>
                </a:solidFill>
              </a:rPr>
              <a:t> a plemenárskej evidencie.</a:t>
            </a:r>
          </a:p>
          <a:p>
            <a:pPr algn="l">
              <a:buClr>
                <a:srgbClr val="00B050"/>
              </a:buClr>
            </a:pPr>
            <a:endParaRPr lang="sk-SK" sz="4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Aj v roku 2018 alokované finančné prostriedky na preventívne </a:t>
            </a:r>
            <a:r>
              <a:rPr lang="sk-SK" sz="2000" b="1" dirty="0">
                <a:solidFill>
                  <a:schemeClr val="tx1"/>
                </a:solidFill>
              </a:rPr>
              <a:t>vyšetrovanie surového ovčieho a kozieho mlieka</a:t>
            </a:r>
            <a:r>
              <a:rPr lang="sk-SK" sz="2000" dirty="0">
                <a:solidFill>
                  <a:schemeClr val="tx1"/>
                </a:solidFill>
              </a:rPr>
              <a:t> na dôkaz TSE (vírus kliešťovej encefalitídy) – vykonané pre chovateľov na jar 2018 – vykonávane pracovníkmi ŠVPS SR. </a:t>
            </a:r>
          </a:p>
          <a:p>
            <a:pPr algn="l">
              <a:buClr>
                <a:srgbClr val="00B050"/>
              </a:buClr>
            </a:pPr>
            <a:endParaRPr lang="sk-SK" sz="22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988417"/>
              </p:ext>
            </p:extLst>
          </p:nvPr>
        </p:nvGraphicFramePr>
        <p:xfrm>
          <a:off x="899592" y="491253"/>
          <a:ext cx="7578588" cy="505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5236"/>
            <a:ext cx="1673294" cy="16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niel.hrezik\Desktop\ce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82872"/>
            <a:ext cx="656196" cy="5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daniel.hrezik\Desktop\OVCE - KOZY\SDO\SDO prezentácia\podklady\lo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9688"/>
            <a:ext cx="5904656" cy="13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696744" cy="1312379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nám podarilo za posledné obdobie</a:t>
            </a:r>
            <a:b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DEMETER 2017 – DEMETER 2018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30666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Podarilo sa nám naštartovať záujem o kontrolu úžitkovosti.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 roku 2017 uznanie 4 šľachtiteľských chovov a v roku 2018 – 27 (vrátane SDO)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Rozšírenie šľachtiteľských programov pre ZCHOK o plemená oviec: slovenská dojná ovca, </a:t>
            </a:r>
            <a:r>
              <a:rPr lang="sk-SK" sz="2000" dirty="0" err="1">
                <a:solidFill>
                  <a:schemeClr val="tx1"/>
                </a:solidFill>
              </a:rPr>
              <a:t>dorper</a:t>
            </a:r>
            <a:r>
              <a:rPr lang="sk-SK" sz="2000" dirty="0">
                <a:solidFill>
                  <a:schemeClr val="tx1"/>
                </a:solidFill>
              </a:rPr>
              <a:t>, biela alpská ovca, </a:t>
            </a:r>
            <a:r>
              <a:rPr lang="sk-SK" sz="2000" dirty="0" err="1">
                <a:solidFill>
                  <a:schemeClr val="tx1"/>
                </a:solidFill>
              </a:rPr>
              <a:t>zwartbles</a:t>
            </a:r>
            <a:r>
              <a:rPr lang="sk-SK" sz="2000" dirty="0">
                <a:solidFill>
                  <a:schemeClr val="tx1"/>
                </a:solidFill>
              </a:rPr>
              <a:t>, </a:t>
            </a:r>
            <a:r>
              <a:rPr lang="sk-SK" sz="2000" dirty="0" err="1">
                <a:solidFill>
                  <a:schemeClr val="tx1"/>
                </a:solidFill>
              </a:rPr>
              <a:t>jacob</a:t>
            </a:r>
            <a:r>
              <a:rPr lang="sk-SK" sz="2000" dirty="0">
                <a:solidFill>
                  <a:schemeClr val="tx1"/>
                </a:solidFill>
              </a:rPr>
              <a:t> a o plemeno kôz </a:t>
            </a:r>
            <a:r>
              <a:rPr lang="sk-SK" sz="2000" dirty="0" err="1">
                <a:solidFill>
                  <a:schemeClr val="tx1"/>
                </a:solidFill>
              </a:rPr>
              <a:t>walliská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čiernokrká</a:t>
            </a:r>
            <a:r>
              <a:rPr lang="sk-SK" sz="2000" dirty="0">
                <a:solidFill>
                  <a:schemeClr val="tx1"/>
                </a:solidFill>
              </a:rPr>
              <a:t> koza. 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Spolupráca na činnosti Výberovej komisie, Šľachtiteľskej rady, 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Rady plemenných kníh ZCHOK a na hodnotení Nákupných trhov.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Spolupráca a podpora s organizáciami, ktoré rovnako prispievajú k rozvoju chovu oviec na Slovensku.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l">
              <a:buClr>
                <a:srgbClr val="00B050"/>
              </a:buClr>
            </a:pPr>
            <a:endParaRPr lang="sk-SK" sz="22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2471215"/>
            <a:ext cx="9144000" cy="2053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8742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449325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Nariadenie</a:t>
            </a:r>
            <a:r>
              <a:rPr kumimoji="0" lang="sk-SK" altLang="sk-SK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(EÚ) </a:t>
            </a:r>
            <a:r>
              <a:rPr lang="sk-SK" sz="2000" b="1" dirty="0">
                <a:solidFill>
                  <a:schemeClr val="bg1"/>
                </a:solidFill>
              </a:rPr>
              <a:t>1308/2013</a:t>
            </a:r>
            <a:endParaRPr kumimoji="0" lang="sk-SK" altLang="sk-SK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6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4904"/>
            <a:ext cx="9176648" cy="99412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OMNIBUS a organizácie výrobcov od 01.01.2018</a:t>
            </a:r>
          </a:p>
        </p:txBody>
      </p:sp>
    </p:spTree>
    <p:extLst>
      <p:ext uri="{BB962C8B-B14F-4D97-AF65-F5344CB8AC3E}">
        <p14:creationId xmlns:p14="http://schemas.microsoft.com/office/powerpoint/2010/main" val="329888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0666" y="980728"/>
            <a:ext cx="8640960" cy="1312379"/>
          </a:xfrm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Nariadenie (EÚ) 2017/2393 z 13 decembra 2017,</a:t>
            </a:r>
            <a:b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600" b="1" dirty="0"/>
              <a:t>ktorým sa mení </a:t>
            </a:r>
            <a:r>
              <a:rPr lang="sk-SK" sz="1600" dirty="0"/>
              <a:t>nariadenie</a:t>
            </a:r>
            <a:r>
              <a:rPr lang="sk-SK" sz="1600" b="1" dirty="0"/>
              <a:t> </a:t>
            </a:r>
            <a:r>
              <a:rPr lang="sk-SK" sz="1600" dirty="0"/>
              <a:t>(EÚ) č. 1305/2013 o podpore rozvoja vidieka prostredníctvom Európskeho poľnohospodárskeho fondu pre rozvoj vidieka (EPFRV), nariadenie (EÚ) č. 1306/2013 o financovaní, riadení                           a monitorovaní spoločnej poľnohospodárskej politiky, nariadenie (EÚ) č. 1307/2013, ktorým sa ustanovujú pravidlá priamych platieb pre poľnohospodárov na základe režimov podpory v rámci spoločnej poľnohospodárskej politiky, </a:t>
            </a:r>
            <a:r>
              <a:rPr lang="sk-SK" sz="1600" b="1" dirty="0">
                <a:solidFill>
                  <a:srgbClr val="FF0000"/>
                </a:solidFill>
              </a:rPr>
              <a:t>nariadenie (EÚ) č. 1308/2013, ktorým sa vytvára spoločná organizácia trhov s poľnohospodárskymi výrobkami,</a:t>
            </a:r>
            <a:r>
              <a:rPr lang="sk-SK" sz="1600" dirty="0">
                <a:solidFill>
                  <a:srgbClr val="FF0000"/>
                </a:solidFill>
              </a:rPr>
              <a:t>                      </a:t>
            </a:r>
            <a:r>
              <a:rPr lang="sk-SK" sz="1600" dirty="0"/>
              <a:t>a nariadenie (EÚ) č. 652/2014, ktorým sa stanovuje hospodárenie s výdavkami týkajúcimi sa potravinového reťazca, zdravia a dobrých životných podmienok zvierat, ako aj zdravia rastlín a rastlinného rozmnožovacieho materiálu </a:t>
            </a:r>
            <a:br>
              <a:rPr lang="sk-SK" sz="2400" dirty="0"/>
            </a:br>
            <a:endParaRPr lang="sk-S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30666" y="2564904"/>
            <a:ext cx="8640960" cy="330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l">
              <a:buClr>
                <a:srgbClr val="00B050"/>
              </a:buClr>
            </a:pPr>
            <a:endParaRPr lang="sk-SK" sz="22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i="1" dirty="0">
              <a:solidFill>
                <a:schemeClr val="tx1"/>
              </a:solidFill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65092" y="278092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</a:rPr>
              <a:t>01.01.2018 sa okrem iného </a:t>
            </a:r>
            <a:r>
              <a:rPr lang="sk-SK" sz="1800" b="1" dirty="0">
                <a:solidFill>
                  <a:srgbClr val="FF0000"/>
                </a:solidFill>
              </a:rPr>
              <a:t>novelizovali pravidlá týkajúce sa organizácií výrobcov               </a:t>
            </a:r>
            <a:r>
              <a:rPr lang="sk-SK" sz="1800" dirty="0">
                <a:solidFill>
                  <a:schemeClr val="tx1"/>
                </a:solidFill>
              </a:rPr>
              <a:t>a ich združení podľa </a:t>
            </a:r>
            <a:r>
              <a:rPr lang="sk-SK" sz="1800" b="1" dirty="0">
                <a:solidFill>
                  <a:schemeClr val="tx1"/>
                </a:solidFill>
              </a:rPr>
              <a:t>čl. 152 až 175 </a:t>
            </a:r>
            <a:r>
              <a:rPr lang="sk-SK" sz="1800" dirty="0">
                <a:solidFill>
                  <a:schemeClr val="tx1"/>
                </a:solidFill>
              </a:rPr>
              <a:t>nariadenia (EÚ) č. 1308/2013 v platnom znení.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</a:rPr>
              <a:t>Upravujú sa podmienky zriadenia, uznania, združení organizácií výrobcov, medziodvetvové organizácie, ... .</a:t>
            </a:r>
          </a:p>
          <a:p>
            <a:pPr marL="342900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</a:rPr>
              <a:t>Odporúčame výrobcom preštudovať si novelizované znenie 1308/2013 a hľadať cesty obchodu prostredníctvom združovania sa v organizáciách výrobcov – trend v zahraničí.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18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tx1"/>
                </a:solidFill>
              </a:rPr>
              <a:t>Komisia avizuje záujem o podporu organizácií výrobcov v budúcom programovom období. Je potrebné nezmeškať túto príležitosť. </a:t>
            </a:r>
            <a:r>
              <a:rPr lang="sk-SK" sz="1800" dirty="0">
                <a:solidFill>
                  <a:schemeClr val="tx1"/>
                </a:solidFill>
              </a:rPr>
              <a:t>Členské štáty sa budú môcť rozhodnúť, ktoré komodity budú chcieť podporiť v rámci organizácii výrobcov. 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algn="l">
              <a:buClr>
                <a:srgbClr val="00B050"/>
              </a:buClr>
            </a:pPr>
            <a:endParaRPr lang="sk-SK" sz="2200" i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k-SK" sz="22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aniel.hrezik\Desktop\eur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2" y="332656"/>
            <a:ext cx="7080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4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2471215"/>
            <a:ext cx="9144000" cy="2053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8742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9931"/>
            <a:ext cx="9176648" cy="99412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Čo chystáme na najbližšie obdobie</a:t>
            </a:r>
          </a:p>
        </p:txBody>
      </p:sp>
    </p:spTree>
    <p:extLst>
      <p:ext uri="{BB962C8B-B14F-4D97-AF65-F5344CB8AC3E}">
        <p14:creationId xmlns:p14="http://schemas.microsoft.com/office/powerpoint/2010/main" val="193601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plánujeme v najbližšom období?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Ešte v roku 2018 </a:t>
            </a:r>
            <a:r>
              <a:rPr lang="sk-SK" sz="1800" b="1" dirty="0"/>
              <a:t>zapojenie oviec a kôz do projektu rozvoja rastlinnej a živočíšnej výroby v Slovenskej republike.</a:t>
            </a:r>
            <a:endParaRPr lang="sk-SK" sz="1800" b="1" dirty="0">
              <a:latin typeface="+mj-lt"/>
            </a:endParaRPr>
          </a:p>
          <a:p>
            <a:r>
              <a:rPr lang="sk-SK" sz="1800" b="1" dirty="0">
                <a:latin typeface="+mj-lt"/>
              </a:rPr>
              <a:t>Príprava nového právneho predpisu– novelizácia zákona o šľachtení a plemenitbe </a:t>
            </a:r>
            <a:r>
              <a:rPr lang="sk-SK" sz="1800" dirty="0">
                <a:latin typeface="+mj-lt"/>
              </a:rPr>
              <a:t>(</a:t>
            </a:r>
            <a:r>
              <a:rPr lang="sk-SK" sz="1600" i="1" dirty="0">
                <a:latin typeface="+mj-lt"/>
              </a:rPr>
              <a:t>na základe nového  Nariadenia Európskeho parlamentu a Rady č. 2016/1012 </a:t>
            </a:r>
            <a:br>
              <a:rPr lang="sk-SK" sz="1600" i="1" dirty="0">
                <a:latin typeface="+mj-lt"/>
              </a:rPr>
            </a:br>
            <a:r>
              <a:rPr lang="sk-SK" sz="1600" i="1" dirty="0">
                <a:latin typeface="+mj-lt"/>
              </a:rPr>
              <a:t>o zootechnických a genealogických podmienkach na plemenitbu čistokrvných plemenných zvierat, hybridných plemenných ošípaných a ich zárodočných produktov a na obchodovanie s nimi a ich vstup do Únie a ktorým sa mení nariadenie (EÚ) č. 652/2014, smernice Rady 89/608/EHS a 90/452/EHS a zrušujú určité akty v oblasti plemenitby zvierat).</a:t>
            </a:r>
          </a:p>
          <a:p>
            <a:pPr>
              <a:buFontTx/>
              <a:buChar char="-"/>
            </a:pPr>
            <a:r>
              <a:rPr lang="sk-SK" sz="1800" b="1" dirty="0">
                <a:latin typeface="+mj-lt"/>
              </a:rPr>
              <a:t>„Zelená nafta 2019+“</a:t>
            </a:r>
          </a:p>
          <a:p>
            <a:pPr>
              <a:buFontTx/>
              <a:buChar char="-"/>
            </a:pPr>
            <a:r>
              <a:rPr lang="sk-SK" sz="1800" b="1" dirty="0">
                <a:latin typeface="+mj-lt"/>
              </a:rPr>
              <a:t>Udržanie výšky štátnej pomoci: PK, KÚ, Výstavy</a:t>
            </a:r>
          </a:p>
          <a:p>
            <a:pPr marL="0" indent="0">
              <a:buNone/>
            </a:pPr>
            <a:endParaRPr lang="sk-SK" sz="1800" b="1" dirty="0">
              <a:latin typeface="+mj-lt"/>
            </a:endParaRPr>
          </a:p>
          <a:p>
            <a:pPr marL="0" indent="0" algn="ctr">
              <a:buNone/>
            </a:pPr>
            <a:endParaRPr lang="sk-SK" sz="1800" b="1" i="1" dirty="0">
              <a:latin typeface="+mj-lt"/>
            </a:endParaRPr>
          </a:p>
          <a:p>
            <a:pPr marL="0" indent="0" algn="ctr">
              <a:buNone/>
            </a:pPr>
            <a:r>
              <a:rPr lang="sk-SK" sz="1800" b="1" i="1" dirty="0">
                <a:latin typeface="+mj-lt"/>
              </a:rPr>
              <a:t>„Spoločne budeme naďalej hľadať ďalšie možnosti, </a:t>
            </a:r>
            <a:br>
              <a:rPr lang="sk-SK" sz="1800" b="1" i="1" dirty="0">
                <a:latin typeface="+mj-lt"/>
              </a:rPr>
            </a:br>
            <a:r>
              <a:rPr lang="sk-SK" sz="1800" b="1" i="1" dirty="0">
                <a:latin typeface="+mj-lt"/>
              </a:rPr>
              <a:t>ako systémovo podporiť živočíšnu výrobu na Slovensku.“</a:t>
            </a:r>
          </a:p>
          <a:p>
            <a:endParaRPr lang="sk-SK" sz="1800" b="1" dirty="0">
              <a:latin typeface="+mj-lt"/>
            </a:endParaRPr>
          </a:p>
          <a:p>
            <a:endParaRPr lang="sk-SK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30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79512" y="1844824"/>
            <a:ext cx="8712968" cy="1350096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ĎAKUJEM ZA POZORNOSŤ</a:t>
            </a:r>
            <a:endParaRPr lang="sk-SK" sz="30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3" descr="C:\Users\daniel.hrezik\Desktop\SDO prezentácia\DSC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126935" cy="1428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628488" cy="26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040" cy="11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40972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Vývoj stavov oviec na Slovensku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003737200"/>
              </p:ext>
            </p:extLst>
          </p:nvPr>
        </p:nvGraphicFramePr>
        <p:xfrm>
          <a:off x="185376" y="1340768"/>
          <a:ext cx="8640960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475656" y="6281424"/>
            <a:ext cx="589627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i="1" dirty="0">
                <a:solidFill>
                  <a:schemeClr val="tx2"/>
                </a:solidFill>
              </a:rPr>
              <a:t>Zdroj: CEHZ – údaje v ks 2007-2017 k 31.12., 2018 – k 30.09.</a:t>
            </a:r>
          </a:p>
        </p:txBody>
      </p:sp>
      <p:pic>
        <p:nvPicPr>
          <p:cNvPr id="1027" name="Picture 3" descr="C:\Users\daniel.hrezik\Desktop\ce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35" y="4869160"/>
            <a:ext cx="854111" cy="7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.hrezik\Desktop\mprv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040" cy="11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40972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Vývoj stavov kôz na Slovensku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02051306"/>
              </p:ext>
            </p:extLst>
          </p:nvPr>
        </p:nvGraphicFramePr>
        <p:xfrm>
          <a:off x="185376" y="1340768"/>
          <a:ext cx="8640960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475656" y="6281424"/>
            <a:ext cx="589627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i="1" dirty="0">
                <a:solidFill>
                  <a:schemeClr val="tx2"/>
                </a:solidFill>
              </a:rPr>
              <a:t>Zdroj: CEHZ – údaje v ks 2007-2017 k 31.12., 2018 – k 30.09.</a:t>
            </a:r>
          </a:p>
        </p:txBody>
      </p:sp>
      <p:pic>
        <p:nvPicPr>
          <p:cNvPr id="1027" name="Picture 3" descr="C:\Users\daniel.hrezik\Desktop\ceh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35" y="4869160"/>
            <a:ext cx="854111" cy="7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1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Regionálny prehľad - ovce</a:t>
            </a:r>
          </a:p>
        </p:txBody>
      </p:sp>
      <p:pic>
        <p:nvPicPr>
          <p:cNvPr id="4098" name="Obrázok 3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2382"/>
            <a:ext cx="3898776" cy="1865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000" b="1" dirty="0"/>
              <a:t>116 758 ks v Banskobystrickom kraji</a:t>
            </a:r>
          </a:p>
          <a:p>
            <a:r>
              <a:rPr lang="sk-SK" sz="2700" dirty="0"/>
              <a:t>89 789 ks v Žilinskom a 72 817 ks v Prešovskom kraji</a:t>
            </a:r>
          </a:p>
          <a:p>
            <a:r>
              <a:rPr lang="sk-SK" sz="2400" dirty="0"/>
              <a:t>36 206 v Košickom a 32 859 v Trenčianskom kraji</a:t>
            </a:r>
          </a:p>
          <a:p>
            <a:r>
              <a:rPr lang="sk-SK" sz="2400" dirty="0"/>
              <a:t>8 608 v Nitrianskom a  6 312 v Bratislavskom kraji </a:t>
            </a:r>
          </a:p>
          <a:p>
            <a:r>
              <a:rPr lang="sk-SK" sz="2200" dirty="0"/>
              <a:t>2 749 v Trnavskom kraji</a:t>
            </a:r>
          </a:p>
          <a:p>
            <a:pPr marL="0" indent="0">
              <a:buNone/>
            </a:pPr>
            <a:endParaRPr lang="sk-SK" sz="2200" dirty="0"/>
          </a:p>
          <a:p>
            <a:r>
              <a:rPr lang="sk-SK" sz="2000" b="1" dirty="0"/>
              <a:t>Najviac 24 550 - okres Rimavská sobota</a:t>
            </a:r>
          </a:p>
          <a:p>
            <a:r>
              <a:rPr lang="sk-SK" sz="2000" dirty="0"/>
              <a:t>21 907 – okres Brezno</a:t>
            </a:r>
          </a:p>
          <a:p>
            <a:r>
              <a:rPr lang="sk-SK" sz="2000" dirty="0"/>
              <a:t>21 842 - okres Liptovský Mikuláš</a:t>
            </a:r>
          </a:p>
          <a:p>
            <a:r>
              <a:rPr lang="sk-SK" sz="2000" dirty="0"/>
              <a:t>18 888 – okres Banská Bystrica</a:t>
            </a:r>
          </a:p>
          <a:p>
            <a:r>
              <a:rPr lang="sk-SK" sz="2000" dirty="0"/>
              <a:t>15 255 – okres Kežmarok</a:t>
            </a:r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46333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Regionálny prehľad - kozy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/>
              <a:t>4 395 ks v Žilinskom a 4 369 ks v Banskobystrickom kraji</a:t>
            </a:r>
          </a:p>
          <a:p>
            <a:r>
              <a:rPr lang="sk-SK" sz="2600" dirty="0"/>
              <a:t>2 644 ks v Prešovskom a 2 395 ks v Košickom kraji</a:t>
            </a:r>
          </a:p>
          <a:p>
            <a:r>
              <a:rPr lang="sk-SK" sz="2600" dirty="0"/>
              <a:t>1 785 ks v Trenčianskom a 1 590 v Nitrianskom kraji</a:t>
            </a:r>
          </a:p>
          <a:p>
            <a:r>
              <a:rPr lang="sk-SK" sz="2500" dirty="0"/>
              <a:t>914 ks v Trnavskom a 519 v Bratislavskom kraji</a:t>
            </a:r>
          </a:p>
          <a:p>
            <a:pPr marL="0" indent="0">
              <a:buNone/>
            </a:pPr>
            <a:endParaRPr lang="sk-SK" sz="2800" dirty="0"/>
          </a:p>
          <a:p>
            <a:r>
              <a:rPr lang="sk-SK" sz="2200" b="1" dirty="0"/>
              <a:t>Najviac 895 - okres Ružomberok</a:t>
            </a:r>
          </a:p>
          <a:p>
            <a:r>
              <a:rPr lang="sk-SK" sz="2200" dirty="0"/>
              <a:t>868 – okres Čadca</a:t>
            </a:r>
          </a:p>
          <a:p>
            <a:r>
              <a:rPr lang="sk-SK" sz="2200" dirty="0"/>
              <a:t>797 -  okres Košice - okolie</a:t>
            </a:r>
          </a:p>
          <a:p>
            <a:r>
              <a:rPr lang="sk-SK" sz="2200" dirty="0"/>
              <a:t>790 – okres Brezno</a:t>
            </a:r>
          </a:p>
          <a:p>
            <a:r>
              <a:rPr lang="sk-SK" sz="2200" dirty="0"/>
              <a:t>752 – okres Žilina</a:t>
            </a:r>
          </a:p>
          <a:p>
            <a:r>
              <a:rPr lang="sk-SK" sz="2200" dirty="0"/>
              <a:t>623 – okres Rožňava</a:t>
            </a:r>
          </a:p>
          <a:p>
            <a:endParaRPr lang="sk-SK" sz="2200" dirty="0"/>
          </a:p>
        </p:txBody>
      </p:sp>
      <p:pic>
        <p:nvPicPr>
          <p:cNvPr id="1026" name="Picture 2" descr="C:\Users\daniel.hrezik\Desktop\k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60" y="4365104"/>
            <a:ext cx="3983740" cy="1906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6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k-SK" dirty="0"/>
              <a:t>Na Slovensku máme 5395 fariem rôznej veľkosti, kde sa aktuálne chová najmenej 1 ovca alebo koza. Z toho ale 3584 držiteľov fariem sú fyzické osoby. </a:t>
            </a:r>
          </a:p>
          <a:p>
            <a:pPr marL="0" lvl="0" indent="0">
              <a:buNone/>
            </a:pPr>
            <a:endParaRPr lang="sk-SK" dirty="0"/>
          </a:p>
          <a:p>
            <a:pPr lvl="0"/>
            <a:r>
              <a:rPr lang="sk-SK" dirty="0"/>
              <a:t>Priemerný počet oviec chovaných na 1 farme je okolo 91 ks.</a:t>
            </a:r>
          </a:p>
          <a:p>
            <a:endParaRPr lang="sk-SK" dirty="0"/>
          </a:p>
          <a:p>
            <a:pPr lvl="0"/>
            <a:r>
              <a:rPr lang="sk-SK" dirty="0"/>
              <a:t>Farmy podľa počtu zvierat by sme mohli rozlíšiť nasledovne:</a:t>
            </a:r>
          </a:p>
          <a:p>
            <a:pPr marL="0" indent="0">
              <a:buNone/>
            </a:pPr>
            <a:r>
              <a:rPr lang="sk-SK" dirty="0"/>
              <a:t>	1-50 oviec/kôz - 4482 fariem</a:t>
            </a:r>
          </a:p>
          <a:p>
            <a:pPr marL="0" indent="0">
              <a:buNone/>
            </a:pPr>
            <a:r>
              <a:rPr lang="sk-SK" dirty="0"/>
              <a:t>	51-500 oviec/kôz - 713 fariem</a:t>
            </a:r>
          </a:p>
          <a:p>
            <a:pPr marL="0" indent="0">
              <a:buNone/>
            </a:pPr>
            <a:r>
              <a:rPr lang="sk-SK" dirty="0"/>
              <a:t>	501-1500 oviec/kôz - 184 fariem</a:t>
            </a:r>
          </a:p>
          <a:p>
            <a:pPr marL="0" indent="0">
              <a:buNone/>
            </a:pPr>
            <a:r>
              <a:rPr lang="sk-SK" dirty="0"/>
              <a:t>	Nad 1501 oviec/kôz - 16 fariem </a:t>
            </a:r>
          </a:p>
          <a:p>
            <a:endParaRPr lang="sk-SK" dirty="0"/>
          </a:p>
        </p:txBody>
      </p:sp>
      <p:pic>
        <p:nvPicPr>
          <p:cNvPr id="4" name="Picture 8" descr="C:\Users\daniel.hrezik\Desktop\OVCE - KOZY\SDO\SDO prezentácia\podklady\slovens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431"/>
            <a:ext cx="18366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niel.hrezik\Desktop\ce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3359"/>
            <a:ext cx="691721" cy="5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iel.hrezik\Desktop\logo_sk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5"/>
            <a:ext cx="1767319" cy="17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3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853495304"/>
              </p:ext>
            </p:extLst>
          </p:nvPr>
        </p:nvGraphicFramePr>
        <p:xfrm>
          <a:off x="1475656" y="521366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ĺžnik 1"/>
          <p:cNvSpPr/>
          <p:nvPr/>
        </p:nvSpPr>
        <p:spPr>
          <a:xfrm>
            <a:off x="130776" y="52136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k-SK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Ovce na Slovensku podľa kategórií </a:t>
            </a:r>
            <a:r>
              <a:rPr lang="sk-SK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k 31.12.2017</a:t>
            </a:r>
          </a:p>
        </p:txBody>
      </p:sp>
    </p:spTree>
    <p:extLst>
      <p:ext uri="{BB962C8B-B14F-4D97-AF65-F5344CB8AC3E}">
        <p14:creationId xmlns:p14="http://schemas.microsoft.com/office/powerpoint/2010/main" val="14727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Trebuchet MS" panose="020B0603020202020204" pitchFamily="34" charset="0"/>
              </a:rPr>
              <a:t>Situácia v EÚ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1152" y="1412776"/>
            <a:ext cx="8147248" cy="4925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latin typeface="Trebuchet MS" panose="020B0603020202020204" pitchFamily="34" charset="0"/>
              </a:rPr>
              <a:t>V roku 2017 v EÚ-28: 86,3 mil. kusov oviec (nárast o 0,7%).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Veľká Británia (24,6 mil. ks) </a:t>
            </a:r>
            <a:endParaRPr lang="sk-SK" sz="16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sk-SK" sz="1600" dirty="0">
                <a:latin typeface="Trebuchet MS" panose="020B0603020202020204" pitchFamily="34" charset="0"/>
              </a:rPr>
              <a:t>Španielsko (16,0 mil. ks) 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Rumunsko (9,8 mil. ks) 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Grécko (8,6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Taliansko (7,2 mil. ks) 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Francúzsko (6,9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Írsko (3,9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Portugalsko (2,0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Nemecko (1,6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Bulharsko (1,3 mil. ks)</a:t>
            </a:r>
          </a:p>
          <a:p>
            <a:r>
              <a:rPr lang="sk-SK" sz="1600" dirty="0">
                <a:latin typeface="Trebuchet MS" panose="020B0603020202020204" pitchFamily="34" charset="0"/>
              </a:rPr>
              <a:t>Maďarsko (1,1 mil. ks) </a:t>
            </a:r>
          </a:p>
          <a:p>
            <a:pPr marL="0" indent="0">
              <a:buNone/>
            </a:pPr>
            <a:endParaRPr lang="sk-SK" sz="1600" b="1" dirty="0">
              <a:latin typeface="Trebuchet MS" panose="020B0603020202020204" pitchFamily="34" charset="0"/>
            </a:endParaRPr>
          </a:p>
          <a:p>
            <a:r>
              <a:rPr lang="sk-SK" sz="1600" b="1" dirty="0">
                <a:latin typeface="Trebuchet MS" panose="020B0603020202020204" pitchFamily="34" charset="0"/>
              </a:rPr>
              <a:t>V roku 2017 sa v EÚ zabilo 38,0 mil. ks </a:t>
            </a:r>
            <a:r>
              <a:rPr lang="sk-SK" sz="1600" b="1" dirty="0" err="1">
                <a:latin typeface="Trebuchet MS" panose="020B0603020202020204" pitchFamily="34" charset="0"/>
              </a:rPr>
              <a:t>jat</a:t>
            </a:r>
            <a:r>
              <a:rPr lang="sk-SK" sz="1600" b="1" dirty="0">
                <a:latin typeface="Trebuchet MS" panose="020B0603020202020204" pitchFamily="34" charset="0"/>
              </a:rPr>
              <a:t>. jahniat o celkovej hm. 584,8 tis. t.. </a:t>
            </a:r>
          </a:p>
          <a:p>
            <a:r>
              <a:rPr lang="sk-SK" sz="1600" b="1" dirty="0">
                <a:latin typeface="Trebuchet MS" panose="020B0603020202020204" pitchFamily="34" charset="0"/>
              </a:rPr>
              <a:t>V roku 2017 sa do ÉÚ doviezlo 180 716 t. ovčieho mäsa.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32024" y="6363726"/>
            <a:ext cx="1512168" cy="509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i="1" dirty="0">
                <a:solidFill>
                  <a:schemeClr val="tx1"/>
                </a:solidFill>
              </a:rPr>
              <a:t>Zdroj: EUROSTAT</a:t>
            </a:r>
          </a:p>
        </p:txBody>
      </p:sp>
      <p:pic>
        <p:nvPicPr>
          <p:cNvPr id="10" name="Picture 2" descr="C:\Users\martin.janicek\Downloads\animated-europe-flag-image-00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0" y="479570"/>
            <a:ext cx="1008112" cy="7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niel.hrezik\Desktop\eu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3389214" cy="34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42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1082</Words>
  <Application>Microsoft Office PowerPoint</Application>
  <PresentationFormat>Prezentácia na obrazovke (4:3)</PresentationFormat>
  <Paragraphs>211</Paragraphs>
  <Slides>25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Aharoni</vt:lpstr>
      <vt:lpstr>Arial</vt:lpstr>
      <vt:lpstr>Calibri</vt:lpstr>
      <vt:lpstr>Times New Roman</vt:lpstr>
      <vt:lpstr>Trebuchet MS</vt:lpstr>
      <vt:lpstr>Wingdings</vt:lpstr>
      <vt:lpstr>Motív Office</vt:lpstr>
      <vt:lpstr>Prezentácia programu PowerPoint</vt:lpstr>
      <vt:lpstr>Prezentácia programu PowerPoint</vt:lpstr>
      <vt:lpstr>Vývoj stavov oviec na Slovensku</vt:lpstr>
      <vt:lpstr>Vývoj stavov kôz na Slovensku</vt:lpstr>
      <vt:lpstr>Regionálny prehľad - ovce</vt:lpstr>
      <vt:lpstr>Regionálny prehľad - kozy</vt:lpstr>
      <vt:lpstr>Prezentácia programu PowerPoint</vt:lpstr>
      <vt:lpstr>Prezentácia programu PowerPoint</vt:lpstr>
      <vt:lpstr>Situácia v EÚ</vt:lpstr>
      <vt:lpstr>Situácia v chove oviec na Slovensku</vt:lpstr>
      <vt:lpstr>Pozitíva</vt:lpstr>
      <vt:lpstr>Kontrola úžitkovosti oviec</vt:lpstr>
      <vt:lpstr>Prezentácia programu PowerPoint</vt:lpstr>
      <vt:lpstr>Negatíva</vt:lpstr>
      <vt:lpstr>Téma na zamyslenie: vek oviec na Slovensku</vt:lpstr>
      <vt:lpstr>Prezentácia programu PowerPoint</vt:lpstr>
      <vt:lpstr>Čo sme preto urobili?</vt:lpstr>
      <vt:lpstr>Čo sa nám podarilo za posledné obdobie DEMETER 2017 – DEMETER 2018</vt:lpstr>
      <vt:lpstr>Čo sa nám podarilo za posledné obdobie DEMETER 2017 – DEMETER 2018</vt:lpstr>
      <vt:lpstr>Čo sa nám podarilo za posledné obdobie DEMETER 2017 – DEMETER 2018</vt:lpstr>
      <vt:lpstr>OMNIBUS a organizácie výrobcov od 01.01.2018</vt:lpstr>
      <vt:lpstr>Nariadenie (EÚ) 2017/2393 z 13 decembra 2017, ktorým sa mení nariadenie (EÚ) č. 1305/2013 o podpore rozvoja vidieka prostredníctvom Európskeho poľnohospodárskeho fondu pre rozvoj vidieka (EPFRV), nariadenie (EÚ) č. 1306/2013 o financovaní, riadení                           a monitorovaní spoločnej poľnohospodárskej politiky, nariadenie (EÚ) č. 1307/2013, ktorým sa ustanovujú pravidlá priamych platieb pre poľnohospodárov na základe režimov podpory v rámci spoločnej poľnohospodárskej politiky, nariadenie (EÚ) č. 1308/2013, ktorým sa vytvára spoločná organizácia trhov s poľnohospodárskymi výrobkami,                      a nariadenie (EÚ) č. 652/2014, ktorým sa stanovuje hospodárenie s výdavkami týkajúcimi sa potravinového reťazca, zdravia a dobrých životných podmienok zvierat, ako aj zdravia rastlín a rastlinného rozmnožovacieho materiálu  </vt:lpstr>
      <vt:lpstr>Čo chystáme na najbližšie obdobie</vt:lpstr>
      <vt:lpstr>Čo plánujeme v najbližšom období?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Hrežík Daniel</dc:creator>
  <cp:lastModifiedBy>ZCHOK 1</cp:lastModifiedBy>
  <cp:revision>73</cp:revision>
  <dcterms:created xsi:type="dcterms:W3CDTF">2017-10-05T11:05:07Z</dcterms:created>
  <dcterms:modified xsi:type="dcterms:W3CDTF">2018-10-29T09:30:26Z</dcterms:modified>
</cp:coreProperties>
</file>