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301" r:id="rId2"/>
    <p:sldId id="258" r:id="rId3"/>
    <p:sldId id="342" r:id="rId4"/>
    <p:sldId id="302" r:id="rId5"/>
    <p:sldId id="313" r:id="rId6"/>
    <p:sldId id="330" r:id="rId7"/>
    <p:sldId id="263" r:id="rId8"/>
    <p:sldId id="345" r:id="rId9"/>
    <p:sldId id="338" r:id="rId10"/>
    <p:sldId id="339" r:id="rId11"/>
    <p:sldId id="346" r:id="rId12"/>
    <p:sldId id="347" r:id="rId13"/>
    <p:sldId id="348" r:id="rId14"/>
    <p:sldId id="341" r:id="rId15"/>
    <p:sldId id="349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01"/>
    <a:srgbClr val="33CC33"/>
    <a:srgbClr val="7AE6FC"/>
    <a:srgbClr val="005EA4"/>
    <a:srgbClr val="6600CC"/>
    <a:srgbClr val="8D91E9"/>
    <a:srgbClr val="FFFFFF"/>
    <a:srgbClr val="DE0000"/>
    <a:srgbClr val="6ABAD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8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in.karcol\Documents\Ovce,%20kozy%20preh&#318;ady,%20grafy\Preh&#318;ad%20OVKY%202015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in.karcol\Documents\Ovce,%20kozy%20preh&#318;ady,%20grafy\Preh&#318;ad%20OVKY%202015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421742669617906E-2"/>
          <c:y val="2.1164315076102655E-2"/>
          <c:w val="0.97957825733038206"/>
          <c:h val="0.898082435284968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angle"/>
              <a:bevelB prst="angle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391 034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47-47B7-ACF7-F66C3FE8D206}"/>
                </c:ext>
              </c:extLst>
            </c:dLbl>
            <c:dLbl>
              <c:idx val="1"/>
              <c:layout>
                <c:manualLayout>
                  <c:x val="8.4792928990795585E-3"/>
                  <c:y val="3.52738584601710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382 748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33-4744-84B3-59BF8C4F10B2}"/>
                </c:ext>
              </c:extLst>
            </c:dLbl>
            <c:dLbl>
              <c:idx val="2"/>
              <c:layout>
                <c:manualLayout>
                  <c:x val="6.7834343192636716E-3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364</a:t>
                    </a:r>
                    <a:r>
                      <a:rPr lang="en-US" baseline="0" smtClean="0"/>
                      <a:t> 920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33-4744-84B3-59BF8C4F10B2}"/>
                </c:ext>
              </c:extLst>
            </c:dLbl>
            <c:dLbl>
              <c:idx val="3"/>
              <c:layout>
                <c:manualLayout>
                  <c:x val="6.783434319263734E-3"/>
                  <c:y val="-2.11643150761026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337 677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33-4744-84B3-59BF8C4F10B2}"/>
                </c:ext>
              </c:extLst>
            </c:dLbl>
            <c:dLbl>
              <c:idx val="4"/>
              <c:layout>
                <c:manualLayout>
                  <c:x val="1.1871010058711301E-2"/>
                  <c:y val="-1.410954338406843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322 907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33-4744-84B3-59BF8C4F10B2}"/>
                </c:ext>
              </c:extLst>
            </c:dLbl>
            <c:dLbl>
              <c:idx val="5"/>
              <c:layout>
                <c:manualLayout>
                  <c:x val="0"/>
                  <c:y val="3.527385846017109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317 665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33-4744-84B3-59BF8C4F1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OVCE!$N$3:$S$3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OVCE!$M$4:$R$4</c:f>
              <c:numCache>
                <c:formatCode>General</c:formatCode>
                <c:ptCount val="6"/>
                <c:pt idx="0">
                  <c:v>397128</c:v>
                </c:pt>
                <c:pt idx="1">
                  <c:v>391034</c:v>
                </c:pt>
                <c:pt idx="2">
                  <c:v>382748</c:v>
                </c:pt>
                <c:pt idx="3">
                  <c:v>364920</c:v>
                </c:pt>
                <c:pt idx="4">
                  <c:v>337677</c:v>
                </c:pt>
                <c:pt idx="5">
                  <c:v>322907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A33-4744-84B3-59BF8C4F1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9763320"/>
        <c:axId val="469756760"/>
        <c:axId val="0"/>
      </c:bar3DChart>
      <c:catAx>
        <c:axId val="46976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sk-SK"/>
          </a:p>
        </c:txPr>
        <c:crossAx val="469756760"/>
        <c:crosses val="autoZero"/>
        <c:auto val="1"/>
        <c:lblAlgn val="ctr"/>
        <c:lblOffset val="100"/>
        <c:noMultiLvlLbl val="0"/>
      </c:catAx>
      <c:valAx>
        <c:axId val="469756760"/>
        <c:scaling>
          <c:orientation val="minMax"/>
          <c:min val="3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976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41001099084229"/>
          <c:h val="0.92522847255654717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57150" dist="19050" dir="42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2"/>
              <c:layout>
                <c:manualLayout>
                  <c:x val="1.2020985763486597E-2"/>
                  <c:y val="-2.286268603899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9A-4068-B250-DD4EC1E83A52}"/>
                </c:ext>
              </c:extLst>
            </c:dLbl>
            <c:dLbl>
              <c:idx val="3"/>
              <c:layout>
                <c:manualLayout>
                  <c:x val="1.0991958234799251E-2"/>
                  <c:y val="-4.24590168993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9A-4068-B250-DD4EC1E83A52}"/>
                </c:ext>
              </c:extLst>
            </c:dLbl>
            <c:dLbl>
              <c:idx val="4"/>
              <c:layout>
                <c:manualLayout>
                  <c:x val="1.5716075551561251E-2"/>
                  <c:y val="-3.3277224962425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50223022524457E-2"/>
                      <c:h val="7.2877122667711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39A-4068-B250-DD4EC1E83A52}"/>
                </c:ext>
              </c:extLst>
            </c:dLbl>
            <c:dLbl>
              <c:idx val="5"/>
              <c:layout>
                <c:manualLayout>
                  <c:x val="1.7462306168401529E-2"/>
                  <c:y val="-6.988217242109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9A-4068-B250-DD4EC1E83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KOZY!$N$3:$S$3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KOZY!$N$4:$S$4</c:f>
              <c:numCache>
                <c:formatCode>General</c:formatCode>
                <c:ptCount val="6"/>
                <c:pt idx="0">
                  <c:v>17222</c:v>
                </c:pt>
                <c:pt idx="1">
                  <c:v>17946</c:v>
                </c:pt>
                <c:pt idx="2">
                  <c:v>18334</c:v>
                </c:pt>
                <c:pt idx="3">
                  <c:v>18232</c:v>
                </c:pt>
                <c:pt idx="4">
                  <c:v>18429</c:v>
                </c:pt>
                <c:pt idx="5">
                  <c:v>18272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39A-4068-B250-DD4EC1E83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64673656"/>
        <c:axId val="464672672"/>
        <c:axId val="461362696"/>
      </c:bar3DChart>
      <c:catAx>
        <c:axId val="46467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sk-SK"/>
          </a:p>
        </c:txPr>
        <c:crossAx val="464672672"/>
        <c:crosses val="autoZero"/>
        <c:auto val="1"/>
        <c:lblAlgn val="ctr"/>
        <c:lblOffset val="100"/>
        <c:noMultiLvlLbl val="0"/>
      </c:catAx>
      <c:valAx>
        <c:axId val="46467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673656"/>
        <c:crosses val="autoZero"/>
        <c:crossBetween val="between"/>
      </c:valAx>
      <c:serAx>
        <c:axId val="461362696"/>
        <c:scaling>
          <c:orientation val="minMax"/>
        </c:scaling>
        <c:delete val="1"/>
        <c:axPos val="b"/>
        <c:majorTickMark val="out"/>
        <c:minorTickMark val="none"/>
        <c:tickLblPos val="nextTo"/>
        <c:crossAx val="4646726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Hárok1!$D$2</c:f>
              <c:strCache>
                <c:ptCount val="1"/>
                <c:pt idx="0">
                  <c:v>KÚ</c:v>
                </c:pt>
              </c:strCache>
            </c:strRef>
          </c:tx>
          <c:spPr>
            <a:solidFill>
              <a:srgbClr val="EDED0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6032436061465091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4C-45C7-BEDA-0C2C88503919}"/>
                </c:ext>
              </c:extLst>
            </c:dLbl>
            <c:dLbl>
              <c:idx val="1"/>
              <c:layout>
                <c:manualLayout>
                  <c:x val="-1.1378664019410029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4C-45C7-BEDA-0C2C88503919}"/>
                </c:ext>
              </c:extLst>
            </c:dLbl>
            <c:dLbl>
              <c:idx val="2"/>
              <c:layout>
                <c:manualLayout>
                  <c:x val="1.5171552025879975E-2"/>
                  <c:y val="-4.3290518225247723E-2"/>
                </c:manualLayout>
              </c:layout>
              <c:numFmt formatCode="#,##0.00\ &quot;€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33879867589384"/>
                      <c:h val="7.3033046833180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04C-45C7-BEDA-0C2C88503919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Hárok1!$C$4:$C$6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Hárok1!$D$4:$D$6</c:f>
              <c:numCache>
                <c:formatCode>General</c:formatCode>
                <c:ptCount val="3"/>
                <c:pt idx="0">
                  <c:v>85296</c:v>
                </c:pt>
                <c:pt idx="1">
                  <c:v>82486</c:v>
                </c:pt>
                <c:pt idx="2">
                  <c:v>126521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04C-45C7-BEDA-0C2C88503919}"/>
            </c:ext>
          </c:extLst>
        </c:ser>
        <c:ser>
          <c:idx val="1"/>
          <c:order val="1"/>
          <c:tx>
            <c:strRef>
              <c:f>Hárok1!$E$2</c:f>
              <c:strCache>
                <c:ptCount val="1"/>
                <c:pt idx="0">
                  <c:v>PK</c:v>
                </c:pt>
              </c:strCache>
            </c:strRef>
          </c:tx>
          <c:spPr>
            <a:solidFill>
              <a:srgbClr val="6600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5514656077640117E-2"/>
                  <c:y val="-2.244700083829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4C-45C7-BEDA-0C2C88503919}"/>
                </c:ext>
              </c:extLst>
            </c:dLbl>
            <c:dLbl>
              <c:idx val="1"/>
              <c:layout>
                <c:manualLayout>
                  <c:x val="4.5514656077640117E-2"/>
                  <c:y val="-2.886042964923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4C-45C7-BEDA-0C2C88503919}"/>
                </c:ext>
              </c:extLst>
            </c:dLbl>
            <c:dLbl>
              <c:idx val="2"/>
              <c:layout>
                <c:manualLayout>
                  <c:x val="3.7928880064700098E-2"/>
                  <c:y val="-4.1687287271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4C-45C7-BEDA-0C2C88503919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Hárok1!$C$4:$C$6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Hárok1!$E$4:$E$6</c:f>
              <c:numCache>
                <c:formatCode>General</c:formatCode>
                <c:ptCount val="3"/>
                <c:pt idx="0">
                  <c:v>112056</c:v>
                </c:pt>
                <c:pt idx="1">
                  <c:v>112099</c:v>
                </c:pt>
                <c:pt idx="2">
                  <c:v>148369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04C-45C7-BEDA-0C2C8850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991856"/>
        <c:axId val="427995464"/>
        <c:axId val="355104920"/>
      </c:bar3DChart>
      <c:catAx>
        <c:axId val="42799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sk-SK"/>
          </a:p>
        </c:txPr>
        <c:crossAx val="427995464"/>
        <c:crosses val="autoZero"/>
        <c:auto val="1"/>
        <c:lblAlgn val="ctr"/>
        <c:lblOffset val="100"/>
        <c:noMultiLvlLbl val="0"/>
      </c:catAx>
      <c:valAx>
        <c:axId val="427995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7991856"/>
        <c:crosses val="autoZero"/>
        <c:crossBetween val="between"/>
      </c:valAx>
      <c:serAx>
        <c:axId val="355104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7995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84813156961055"/>
          <c:y val="0.92834457787518554"/>
          <c:w val="0.29969489650492837"/>
          <c:h val="5.241513569199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BCC9CEB-88F6-479F-A16B-E6066DC98635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2C9FA7EE-527A-47C9-99C3-F45E2511CE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658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555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25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6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8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Medziročný pokles</a:t>
            </a:r>
            <a:r>
              <a:rPr lang="sk-SK" baseline="0" dirty="0" smtClean="0"/>
              <a:t> o 157 kusov, počtom kusov sme na úrovni roku 2019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1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A7EE-527A-47C9-99C3-F45E2511CEF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64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 schéme štátnej pomoci na KÚ, testovanie a odhad plemennej hodnoty kde je max. výška pomoci 70 % a pri schéme</a:t>
            </a:r>
            <a:r>
              <a:rPr lang="sk-SK" baseline="0" dirty="0" smtClean="0"/>
              <a:t> štátnej pomoci na založenie a vedenie plemennej knihy a plemenárskej evidencie kde je max. výška pomoci 100 %, ministerstvo podporilo obidve schémy do maximálnej možnej miery.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4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KÚ – medziročný nárast o (126 521 – 82 486)</a:t>
            </a:r>
            <a:r>
              <a:rPr lang="sk-SK" baseline="0" dirty="0" smtClean="0"/>
              <a:t> 44 035 €</a:t>
            </a:r>
          </a:p>
          <a:p>
            <a:r>
              <a:rPr lang="sk-SK" baseline="0" dirty="0" smtClean="0"/>
              <a:t>PK – medziročný nárast o (148 369 – 112 099) 36 270 €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03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52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21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26986-073A-4AC4-AB7A-9512CB07462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06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23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37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9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98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700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44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0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3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7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92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829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7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20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83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25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9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20. 9. 2021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71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70C0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251520" y="404664"/>
            <a:ext cx="8064896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DEMETER 2021 </a:t>
            </a:r>
            <a:r>
              <a:rPr lang="sk-SK" sz="2000" b="1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</a:t>
            </a:r>
          </a:p>
          <a:p>
            <a:endParaRPr lang="sk-SK" sz="1600" b="1" cap="all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sk-SK" sz="2000" b="1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 R A D I č N É     U K O N Č E N I E     O V Č I A R S K E J      S EZ Ó N Y . . .</a:t>
            </a:r>
            <a:r>
              <a:rPr lang="sk-SK" sz="2000" b="1" cap="all" dirty="0" smtClean="0">
                <a:latin typeface="Bookman Old Style" panose="02050604050505020204" pitchFamily="18" charset="0"/>
              </a:rPr>
              <a:t/>
            </a:r>
            <a:br>
              <a:rPr lang="sk-SK" sz="2000" b="1" cap="all" dirty="0" smtClean="0">
                <a:latin typeface="Bookman Old Style" panose="02050604050505020204" pitchFamily="18" charset="0"/>
              </a:rPr>
            </a:br>
            <a:endParaRPr lang="sk-SK" sz="2000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cxnSp>
        <p:nvCxnSpPr>
          <p:cNvPr id="13" name="Rovná spojnica 12"/>
          <p:cNvCxnSpPr/>
          <p:nvPr/>
        </p:nvCxnSpPr>
        <p:spPr>
          <a:xfrm>
            <a:off x="1115616" y="1052736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4355976" y="270892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spc="-200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Aktuálna situácia v chove oviec a kôz a jeho perspektíva do budúcna</a:t>
            </a:r>
            <a:endParaRPr lang="sk-SK" sz="2800" b="1" spc="-2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64088" y="4941168"/>
            <a:ext cx="3123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Ing. </a:t>
            </a:r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Peter Juhász</a:t>
            </a:r>
          </a:p>
          <a:p>
            <a:pPr algn="ctr"/>
            <a:r>
              <a:rPr lang="sk-SK" sz="1400" b="1" dirty="0">
                <a:latin typeface="Bookman Old Style" panose="02050604050505020204" pitchFamily="18" charset="0"/>
                <a:cs typeface="Calibri Light" panose="020F0302020204030204" pitchFamily="34" charset="0"/>
              </a:rPr>
              <a:t>r</a:t>
            </a:r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iaditeľ odboru živočíšnej výroby</a:t>
            </a:r>
            <a:endParaRPr lang="sk-SK" sz="1400" b="1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</p:txBody>
      </p:sp>
      <p:cxnSp>
        <p:nvCxnSpPr>
          <p:cNvPr id="17" name="Rovná spojnica 16"/>
          <p:cNvCxnSpPr/>
          <p:nvPr/>
        </p:nvCxnSpPr>
        <p:spPr>
          <a:xfrm>
            <a:off x="1403648" y="1124744"/>
            <a:ext cx="61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1689780" y="2261988"/>
            <a:ext cx="2438400" cy="25267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93299" l="0" r="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2368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  <a:endParaRPr lang="sk-SK" sz="1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543159"/>
              </p:ext>
            </p:extLst>
          </p:nvPr>
        </p:nvGraphicFramePr>
        <p:xfrm>
          <a:off x="683568" y="2132856"/>
          <a:ext cx="66967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ĺžnik 1"/>
          <p:cNvSpPr/>
          <p:nvPr/>
        </p:nvSpPr>
        <p:spPr>
          <a:xfrm>
            <a:off x="179512" y="764704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Grafické znázornenie finančných prostriedkov štátnej pomoci pre kontrolu úžitkovosti a plemennú knihu </a:t>
            </a:r>
            <a:br>
              <a:rPr lang="sk-SK" sz="2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k-SK" sz="2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za obdobie 2018 - 2021</a:t>
            </a:r>
            <a:endParaRPr lang="sk-SK" sz="2200" dirty="0">
              <a:latin typeface="Bookman Old Style" panose="0205060405050502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105273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  <a:endParaRPr lang="sk-SK" sz="1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76470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Podpora zo strany </a:t>
            </a:r>
            <a:r>
              <a:rPr lang="sk-SK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inisterstva pôdohospodárstva a rozvoja vidieka SR</a:t>
            </a:r>
            <a:endParaRPr lang="sk-SK" sz="2800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83568" y="1772816"/>
            <a:ext cx="8289304" cy="454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>
              <a:buClr>
                <a:srgbClr val="00B050"/>
              </a:buClr>
              <a:buNone/>
            </a:pPr>
            <a:r>
              <a:rPr lang="sk-SK" sz="1600" b="1" dirty="0" smtClean="0">
                <a:latin typeface="Bookman Old Style" panose="02050604050505020204" pitchFamily="18" charset="0"/>
              </a:rPr>
              <a:t>Prostredníctvom III. piliera ministerstvo podporilo sektor oviec a kôz celkovou sumou </a:t>
            </a:r>
            <a:r>
              <a:rPr lang="sk-SK" sz="16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8 785 861,50 €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Ide o najviac podporený sektor za posledné obdobie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Podporené boli:</a:t>
            </a:r>
          </a:p>
          <a:p>
            <a:pPr>
              <a:buClr>
                <a:schemeClr val="tx1"/>
              </a:buClr>
            </a:pPr>
            <a:endParaRPr lang="sk-SK" sz="1600" b="1" dirty="0" smtClean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Každá ovca a koza v CEHZ a len chov zapojený do KÚ, stop stav k 30.06.2021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117 960 ks oviec a 2 075 ks kôz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Celková suma 4 681 365,00 € (</a:t>
            </a:r>
            <a:r>
              <a:rPr lang="sk-SK" sz="1600" b="1" dirty="0" smtClean="0">
                <a:solidFill>
                  <a:srgbClr val="EDED01"/>
                </a:solidFill>
                <a:latin typeface="Bookman Old Style" panose="02050604050505020204" pitchFamily="18" charset="0"/>
              </a:rPr>
              <a:t>39,00 € </a:t>
            </a:r>
            <a:r>
              <a:rPr lang="sk-SK" sz="1600" b="1" dirty="0" smtClean="0">
                <a:latin typeface="Bookman Old Style" panose="02050604050505020204" pitchFamily="18" charset="0"/>
              </a:rPr>
              <a:t>na ks)</a:t>
            </a:r>
          </a:p>
          <a:p>
            <a:pPr>
              <a:buClr>
                <a:schemeClr val="tx1"/>
              </a:buClr>
            </a:pPr>
            <a:endParaRPr lang="sk-SK" sz="1600" b="1" dirty="0" smtClean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Každá žijúca ovca a koza a len chovy, ktoré nie sú zapojené do KÚ, ale sú evidované v CEHZ, stop stav k 30.06.2021 (od 1 DJ)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197 012 ks oviec a 13 475 ks kôz</a:t>
            </a: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Celková suma 4 104 496,50 € (</a:t>
            </a:r>
            <a:r>
              <a:rPr lang="sk-SK" sz="1600" b="1" dirty="0" smtClean="0">
                <a:solidFill>
                  <a:srgbClr val="EDED01"/>
                </a:solidFill>
                <a:latin typeface="Bookman Old Style" panose="02050604050505020204" pitchFamily="18" charset="0"/>
              </a:rPr>
              <a:t>19,50 € </a:t>
            </a:r>
            <a:r>
              <a:rPr lang="sk-SK" sz="1600" b="1" dirty="0" smtClean="0">
                <a:latin typeface="Bookman Old Style" panose="02050604050505020204" pitchFamily="18" charset="0"/>
              </a:rPr>
              <a:t>na ks)</a:t>
            </a:r>
          </a:p>
          <a:p>
            <a:pPr>
              <a:buClr>
                <a:schemeClr val="tx1"/>
              </a:buClr>
            </a:pPr>
            <a:endParaRPr lang="sk-SK" sz="1600" b="1" dirty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1600" b="1" dirty="0" smtClean="0">
                <a:latin typeface="Bookman Old Style" panose="02050604050505020204" pitchFamily="18" charset="0"/>
              </a:rPr>
              <a:t>Finančné prostriedky by mali byť vyplatené do konca roka 2021</a:t>
            </a:r>
          </a:p>
          <a:p>
            <a:pPr>
              <a:buClr>
                <a:srgbClr val="FFFFFF"/>
              </a:buClr>
            </a:pPr>
            <a:endParaRPr lang="sk-SK" sz="1600" b="1" dirty="0" smtClean="0">
              <a:latin typeface="Bookman Old Style" panose="02050604050505020204" pitchFamily="18" charset="0"/>
            </a:endParaRPr>
          </a:p>
          <a:p>
            <a:pPr>
              <a:buClr>
                <a:srgbClr val="00B050"/>
              </a:buClr>
            </a:pPr>
            <a:endParaRPr lang="sk-SK" sz="200" i="1" dirty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 smtClean="0"/>
              <a:t> </a:t>
            </a:r>
            <a:endParaRPr lang="sk-SK" sz="9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4048" l="1802" r="96847">
                        <a14:foregroundMark x1="50000" y1="35714" x2="50000" y2="35714"/>
                        <a14:foregroundMark x1="28829" y1="35714" x2="28829" y2="35714"/>
                        <a14:foregroundMark x1="41892" y1="75000" x2="77477" y2="19048"/>
                        <a14:foregroundMark x1="23423" y1="11905" x2="12613" y2="77381"/>
                        <a14:foregroundMark x1="14414" y1="27381" x2="11261" y2="19048"/>
                        <a14:foregroundMark x1="9009" y1="35714" x2="9459" y2="47619"/>
                        <a14:foregroundMark x1="86486" y1="20238" x2="90090" y2="3809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5848" y="908720"/>
            <a:ext cx="13326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  <a:endParaRPr lang="sk-SK" sz="1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76470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Podpora zo strany </a:t>
            </a:r>
            <a:r>
              <a:rPr lang="sk-SK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inisterstva pôdohospodárstva a rozvoja vidieka SR</a:t>
            </a:r>
            <a:endParaRPr lang="sk-SK" sz="2800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95536" y="2276872"/>
            <a:ext cx="8289304" cy="389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>
              <a:buClr>
                <a:srgbClr val="00B050"/>
              </a:buClr>
              <a:buNone/>
            </a:pPr>
            <a:r>
              <a:rPr lang="sk-SK" sz="2000" b="1" dirty="0" smtClean="0">
                <a:latin typeface="Bookman Old Style" panose="02050604050505020204" pitchFamily="18" charset="0"/>
              </a:rPr>
              <a:t>Podpora oviec a kôz na Slovensku v nasledujúcom období:</a:t>
            </a:r>
          </a:p>
          <a:p>
            <a:pPr marL="0" indent="0">
              <a:buClr>
                <a:srgbClr val="00B050"/>
              </a:buClr>
              <a:buNone/>
            </a:pPr>
            <a:endParaRPr lang="sk-SK" sz="2000" b="1" dirty="0" smtClean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2000" b="1" dirty="0" smtClean="0">
                <a:latin typeface="Bookman Old Style" panose="02050604050505020204" pitchFamily="18" charset="0"/>
              </a:rPr>
              <a:t>Viazaná podpora bude v období 2023 – 2027 zvýšená</a:t>
            </a:r>
          </a:p>
          <a:p>
            <a:pPr>
              <a:buClr>
                <a:schemeClr val="tx1"/>
              </a:buClr>
            </a:pPr>
            <a:r>
              <a:rPr lang="sk-SK" sz="2000" b="1" dirty="0" smtClean="0">
                <a:latin typeface="Bookman Old Style" panose="02050604050505020204" pitchFamily="18" charset="0"/>
              </a:rPr>
              <a:t>Podpora cez doplnkovú vnútroštátnu platbu zostane</a:t>
            </a:r>
          </a:p>
          <a:p>
            <a:pPr>
              <a:buClr>
                <a:schemeClr val="tx1"/>
              </a:buClr>
            </a:pPr>
            <a:r>
              <a:rPr lang="sk-SK" sz="2000" b="1" dirty="0" smtClean="0">
                <a:latin typeface="Bookman Old Style" panose="02050604050505020204" pitchFamily="18" charset="0"/>
              </a:rPr>
              <a:t>Podpora cez III. pilier zanikne</a:t>
            </a:r>
          </a:p>
          <a:p>
            <a:pPr>
              <a:buClr>
                <a:schemeClr val="tx1"/>
              </a:buClr>
            </a:pPr>
            <a:r>
              <a:rPr lang="sk-SK" sz="2000" b="1" dirty="0" smtClean="0">
                <a:latin typeface="Bookman Old Style" panose="02050604050505020204" pitchFamily="18" charset="0"/>
              </a:rPr>
              <a:t>Pribudne však podpora cez dobré životné podmienky (AW)</a:t>
            </a:r>
          </a:p>
          <a:p>
            <a:pPr>
              <a:buClr>
                <a:schemeClr val="tx1"/>
              </a:buClr>
            </a:pPr>
            <a:endParaRPr lang="sk-SK" sz="2000" b="1" dirty="0">
              <a:latin typeface="Bookman Old Style" panose="02050604050505020204" pitchFamily="18" charset="0"/>
            </a:endParaRPr>
          </a:p>
          <a:p>
            <a:pPr>
              <a:buClr>
                <a:srgbClr val="FFFFFF"/>
              </a:buClr>
            </a:pPr>
            <a:endParaRPr lang="sk-SK" sz="1600" b="1" dirty="0" smtClean="0"/>
          </a:p>
          <a:p>
            <a:pPr>
              <a:buClr>
                <a:srgbClr val="00B050"/>
              </a:buClr>
            </a:pPr>
            <a:endParaRPr lang="sk-SK" sz="200" i="1" dirty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 smtClean="0"/>
              <a:t> </a:t>
            </a:r>
            <a:endParaRPr lang="sk-SK" sz="9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4048" l="1802" r="96847">
                        <a14:foregroundMark x1="50000" y1="35714" x2="50000" y2="35714"/>
                        <a14:foregroundMark x1="28829" y1="35714" x2="28829" y2="35714"/>
                        <a14:foregroundMark x1="41892" y1="75000" x2="77477" y2="19048"/>
                        <a14:foregroundMark x1="23423" y1="11905" x2="12613" y2="77381"/>
                        <a14:foregroundMark x1="14414" y1="27381" x2="11261" y2="19048"/>
                        <a14:foregroundMark x1="9009" y1="35714" x2="9459" y2="47619"/>
                        <a14:foregroundMark x1="86486" y1="20238" x2="90090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360" y="980728"/>
            <a:ext cx="122413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  <a:endParaRPr lang="sk-SK" sz="1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76470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Podpora zo strany </a:t>
            </a:r>
            <a:r>
              <a:rPr lang="sk-SK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inisterstva pôdohospodárstva a rozvoja vidieka SR</a:t>
            </a:r>
            <a:endParaRPr lang="sk-SK" sz="2800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916832"/>
            <a:ext cx="8289304" cy="4184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>
              <a:buClr>
                <a:srgbClr val="FFFFFF"/>
              </a:buClr>
            </a:pPr>
            <a:r>
              <a:rPr lang="sk-SK" sz="1800" b="1" dirty="0" smtClean="0">
                <a:latin typeface="Bookman Old Style" panose="02050604050505020204" pitchFamily="18" charset="0"/>
              </a:rPr>
              <a:t>Ministerstvo veľmi citlivo vníma zlú situáciu so spracovaním ovčej vlny a preto v spolupráci zo ZCHOK, BBSK pripravuje v realizáciu a spustenie slovenskej prevádzky, ktorá by zabezpečila výkup ovčej vlny a jej následné spracovanie pre rôzne odvetvia priemyslu</a:t>
            </a:r>
          </a:p>
          <a:p>
            <a:pPr marL="0" indent="0">
              <a:buClr>
                <a:srgbClr val="00B050"/>
              </a:buClr>
              <a:buNone/>
            </a:pPr>
            <a:endParaRPr lang="sk-SK" sz="1800" b="1" dirty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1800" b="1" dirty="0" smtClean="0">
                <a:latin typeface="Bookman Old Style" panose="02050604050505020204" pitchFamily="18" charset="0"/>
              </a:rPr>
              <a:t>Ministerstvo sa zapojí </a:t>
            </a:r>
            <a:r>
              <a:rPr lang="sk-SK" sz="1800" b="1" dirty="0">
                <a:latin typeface="Bookman Old Style" panose="02050604050505020204" pitchFamily="18" charset="0"/>
              </a:rPr>
              <a:t>do osvety ohľadom spotreby jahňacieho a ovčieho mäsa, tak aby v spoločnosti o </a:t>
            </a:r>
            <a:r>
              <a:rPr lang="sk-SK" sz="1800" b="1" dirty="0" smtClean="0">
                <a:latin typeface="Bookman Old Style" panose="02050604050505020204" pitchFamily="18" charset="0"/>
              </a:rPr>
              <a:t>vzrástol záujem o túto komoditu</a:t>
            </a:r>
          </a:p>
          <a:p>
            <a:pPr marL="0" indent="0">
              <a:buClr>
                <a:schemeClr val="tx1"/>
              </a:buClr>
              <a:buNone/>
            </a:pPr>
            <a:endParaRPr lang="sk-SK" sz="1800" b="1" dirty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1800" b="1" dirty="0" smtClean="0">
                <a:latin typeface="Bookman Old Style" panose="02050604050505020204" pitchFamily="18" charset="0"/>
              </a:rPr>
              <a:t>Ďalšou </a:t>
            </a:r>
            <a:r>
              <a:rPr lang="sk-SK" sz="1800" b="1" dirty="0" smtClean="0">
                <a:latin typeface="Bookman Old Style" panose="02050604050505020204" pitchFamily="18" charset="0"/>
              </a:rPr>
              <a:t>a veľmi dôležitou prioritou ministerstva v nasledujúcom období </a:t>
            </a:r>
            <a:r>
              <a:rPr lang="sk-SK" sz="1800" b="1" dirty="0" smtClean="0">
                <a:latin typeface="Bookman Old Style" panose="02050604050505020204" pitchFamily="18" charset="0"/>
              </a:rPr>
              <a:t>bude nastavenie pomoci tak, aby </a:t>
            </a:r>
            <a:r>
              <a:rPr lang="sk-SK" sz="1800" b="1" dirty="0" smtClean="0">
                <a:latin typeface="Bookman Old Style" panose="02050604050505020204" pitchFamily="18" charset="0"/>
              </a:rPr>
              <a:t>dotačná podpora bola bez ohľadu na druh hospodárskych zvierat rovnaká</a:t>
            </a:r>
          </a:p>
          <a:p>
            <a:pPr>
              <a:buClr>
                <a:srgbClr val="FFFFFF"/>
              </a:buClr>
            </a:pPr>
            <a:endParaRPr lang="sk-SK" sz="1600" b="1" dirty="0" smtClean="0"/>
          </a:p>
          <a:p>
            <a:pPr>
              <a:buClr>
                <a:srgbClr val="00B050"/>
              </a:buClr>
            </a:pPr>
            <a:endParaRPr lang="sk-SK" sz="200" i="1" dirty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 smtClean="0"/>
              <a:t> </a:t>
            </a:r>
            <a:endParaRPr lang="sk-SK" sz="9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4048" l="1802" r="96847">
                        <a14:foregroundMark x1="50000" y1="35714" x2="50000" y2="35714"/>
                        <a14:foregroundMark x1="28829" y1="35714" x2="28829" y2="35714"/>
                        <a14:foregroundMark x1="41892" y1="75000" x2="77477" y2="19048"/>
                        <a14:foregroundMark x1="23423" y1="11905" x2="12613" y2="77381"/>
                        <a14:foregroundMark x1="14414" y1="27381" x2="11261" y2="19048"/>
                        <a14:foregroundMark x1="9009" y1="35714" x2="9459" y2="47619"/>
                        <a14:foregroundMark x1="86486" y1="20238" x2="90090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360" y="980728"/>
            <a:ext cx="122413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81352" y="2492896"/>
            <a:ext cx="84969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Ovčiarstvo je najstaršie </a:t>
            </a:r>
            <a:r>
              <a:rPr lang="sk-SK" sz="2000" b="1" dirty="0">
                <a:latin typeface="Bookman Old Style" panose="02050604050505020204" pitchFamily="18" charset="0"/>
              </a:rPr>
              <a:t>odvetvie živočíšnej </a:t>
            </a:r>
            <a:r>
              <a:rPr lang="sk-SK" sz="2000" b="1" dirty="0" smtClean="0">
                <a:latin typeface="Bookman Old Style" panose="02050604050505020204" pitchFamily="18" charset="0"/>
              </a:rPr>
              <a:t>výroby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Má dlhoročnú tradíciu spojenú s folklórom</a:t>
            </a:r>
            <a:endParaRPr lang="sk-SK" sz="2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Slovensko ako krajina má ideálne podmienky pre chov oviec a kôz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Pasením udržiavajú ovce a kozy krajinotvorbu a prispievajú k biodiverzite flóry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Turistický potenciál – pre turistov sú salaše veľkým lákadlom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Bookman Old Style" panose="02050604050505020204" pitchFamily="18" charset="0"/>
              </a:rPr>
              <a:t>Produkcia zdravých a zdraviu prospešných potravín</a:t>
            </a:r>
            <a:endParaRPr lang="sk-SK" sz="2000" b="1" dirty="0">
              <a:latin typeface="Bookman Old Style" panose="02050604050505020204" pitchFamily="18" charset="0"/>
            </a:endParaRPr>
          </a:p>
          <a:p>
            <a:endParaRPr lang="sk-SK" sz="1400" dirty="0">
              <a:latin typeface="Bookman Old Style" panose="020506040505050202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90872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Záver - prečo </a:t>
            </a:r>
            <a:r>
              <a:rPr lang="sk-SK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má ministerstvo záujem podporovať </a:t>
            </a:r>
            <a:r>
              <a:rPr lang="sk-SK" sz="2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ovčiarov a ovčiarstvo?</a:t>
            </a:r>
            <a:endParaRPr lang="sk-SK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219" y="692696"/>
            <a:ext cx="143878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70C0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251520" y="404664"/>
            <a:ext cx="8064896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DEMETER 2021 </a:t>
            </a:r>
            <a:r>
              <a:rPr lang="sk-SK" sz="2000" b="1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</a:t>
            </a:r>
          </a:p>
          <a:p>
            <a:endParaRPr lang="sk-SK" sz="1600" b="1" cap="all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sk-SK" sz="2000" b="1" cap="all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 R A D I č N É     U K O N Č E N I E     O V Č I A R S K E J      S EZ Ó N Y . . .</a:t>
            </a:r>
            <a:r>
              <a:rPr lang="sk-SK" sz="2000" b="1" cap="all" dirty="0" smtClean="0">
                <a:latin typeface="Bookman Old Style" panose="02050604050505020204" pitchFamily="18" charset="0"/>
              </a:rPr>
              <a:t/>
            </a:r>
            <a:br>
              <a:rPr lang="sk-SK" sz="2000" b="1" cap="all" dirty="0" smtClean="0">
                <a:latin typeface="Bookman Old Style" panose="02050604050505020204" pitchFamily="18" charset="0"/>
              </a:rPr>
            </a:br>
            <a:endParaRPr lang="sk-SK" sz="2000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cxnSp>
        <p:nvCxnSpPr>
          <p:cNvPr id="13" name="Rovná spojnica 12"/>
          <p:cNvCxnSpPr/>
          <p:nvPr/>
        </p:nvCxnSpPr>
        <p:spPr>
          <a:xfrm>
            <a:off x="1115616" y="1052736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4572000" y="314096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spc="-200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Ďakujem za pozornosť.</a:t>
            </a:r>
            <a:endParaRPr lang="sk-SK" sz="2800" b="1" spc="-2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64088" y="4941168"/>
            <a:ext cx="31232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Ing. </a:t>
            </a:r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Peter Juhász</a:t>
            </a:r>
          </a:p>
          <a:p>
            <a:pPr algn="ctr"/>
            <a:r>
              <a:rPr lang="sk-SK" sz="1400" b="1" dirty="0" smtClean="0">
                <a:latin typeface="Bookman Old Style" panose="02050604050505020204" pitchFamily="18" charset="0"/>
                <a:cs typeface="Calibri Light" panose="020F0302020204030204" pitchFamily="34" charset="0"/>
              </a:rPr>
              <a:t>riaditeľ odboru živočíšnej výroby</a:t>
            </a:r>
            <a:endParaRPr lang="sk-SK" sz="1400" b="1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</p:txBody>
      </p:sp>
      <p:cxnSp>
        <p:nvCxnSpPr>
          <p:cNvPr id="17" name="Rovná spojnica 16"/>
          <p:cNvCxnSpPr/>
          <p:nvPr/>
        </p:nvCxnSpPr>
        <p:spPr>
          <a:xfrm>
            <a:off x="1403648" y="1124744"/>
            <a:ext cx="619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1689780" y="2261988"/>
            <a:ext cx="2438400" cy="25267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932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2368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5EA4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753228"/>
            <a:ext cx="7104645" cy="1080938"/>
          </a:xfrm>
        </p:spPr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Situácia v chove oviec a kôz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492896"/>
            <a:ext cx="7855024" cy="33963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k-SK" b="1" dirty="0" smtClean="0">
                <a:latin typeface="Bookman Old Style" panose="02050604050505020204" pitchFamily="18" charset="0"/>
              </a:rPr>
              <a:t>Chov oviec bol donedávna prezentovaný ako najviac stabilný sektor v oblasti živočíšnej výroby. Tento fakt už nemôžeme považovať za pravdivý</a:t>
            </a:r>
            <a:r>
              <a:rPr lang="sk-SK" b="1" smtClean="0">
                <a:latin typeface="Bookman Old Style" panose="02050604050505020204" pitchFamily="18" charset="0"/>
              </a:rPr>
              <a:t>. </a:t>
            </a:r>
            <a:endParaRPr lang="sk-SK" b="1" smtClean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sk-SK" b="1" smtClean="0">
                <a:latin typeface="Bookman Old Style" panose="02050604050505020204" pitchFamily="18" charset="0"/>
              </a:rPr>
              <a:t>S </a:t>
            </a:r>
            <a:r>
              <a:rPr lang="sk-SK" b="1" dirty="0" smtClean="0">
                <a:latin typeface="Bookman Old Style" panose="02050604050505020204" pitchFamily="18" charset="0"/>
              </a:rPr>
              <a:t>ohľadom na klesajúci vývoj stavov oviec v posledných rokoch musíme s veľkým poľutovaním konštatovať, že toto odvetvie </a:t>
            </a:r>
            <a:r>
              <a:rPr lang="sk-SK" b="1" dirty="0" smtClean="0">
                <a:latin typeface="Bookman Old Style" panose="02050604050505020204" pitchFamily="18" charset="0"/>
              </a:rPr>
              <a:t>vykazuje </a:t>
            </a:r>
            <a:r>
              <a:rPr lang="sk-SK" b="1" dirty="0" smtClean="0">
                <a:latin typeface="Bookman Old Style" panose="02050604050505020204" pitchFamily="18" charset="0"/>
              </a:rPr>
              <a:t>straty a pokles vo všetkých smeroch.</a:t>
            </a:r>
          </a:p>
          <a:p>
            <a:endParaRPr lang="sk-SK" dirty="0" smtClean="0">
              <a:latin typeface="Garamond" panose="02020404030301010803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219" y="692696"/>
            <a:ext cx="143878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971600" y="5877272"/>
            <a:ext cx="6336704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Zdroj: CEHZ – údaje v ks, ročný priemer 2016-2020 k 31.12., 2021 – k 30.08.</a:t>
            </a:r>
            <a:endParaRPr lang="sk-SK" sz="1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-396552" y="9807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Počet </a:t>
            </a:r>
            <a:r>
              <a:rPr lang="sk-SK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oviec</a:t>
            </a:r>
            <a:r>
              <a:rPr lang="sk-SK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na Slovensku </a:t>
            </a:r>
            <a:r>
              <a:rPr lang="sk-SK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2016 - 2021</a:t>
            </a:r>
            <a:endParaRPr lang="sk-SK" sz="32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939523"/>
              </p:ext>
            </p:extLst>
          </p:nvPr>
        </p:nvGraphicFramePr>
        <p:xfrm>
          <a:off x="179512" y="2132856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219" y="692696"/>
            <a:ext cx="143878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rgbClr val="7AE6FC"/>
            </a:gs>
            <a:gs pos="55000">
              <a:srgbClr val="005EA4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179512" y="1988840"/>
            <a:ext cx="820891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k-SK" sz="1200" b="1" dirty="0" smtClean="0"/>
              <a:t>        </a:t>
            </a:r>
            <a:r>
              <a:rPr lang="sk-SK" sz="1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KRAJ:</a:t>
            </a:r>
            <a:r>
              <a:rPr lang="sk-SK" sz="1400" b="1" dirty="0" smtClean="0">
                <a:latin typeface="Bookman Old Style" panose="02050604050505020204" pitchFamily="18" charset="0"/>
              </a:rPr>
              <a:t>					</a:t>
            </a:r>
          </a:p>
          <a:p>
            <a:pPr>
              <a:lnSpc>
                <a:spcPct val="110000"/>
              </a:lnSpc>
            </a:pPr>
            <a:r>
              <a:rPr lang="sk-SK" sz="1500" b="1" dirty="0" smtClean="0">
                <a:latin typeface="Bookman Old Style" panose="02050604050505020204" pitchFamily="18" charset="0"/>
              </a:rPr>
              <a:t>B.Bystrický kraj 	97 081 ks			</a:t>
            </a:r>
          </a:p>
          <a:p>
            <a:pPr>
              <a:lnSpc>
                <a:spcPct val="110000"/>
              </a:lnSpc>
            </a:pPr>
            <a:r>
              <a:rPr lang="sk-SK" sz="1500" b="1" dirty="0" smtClean="0">
                <a:latin typeface="Bookman Old Style" panose="02050604050505020204" pitchFamily="18" charset="0"/>
              </a:rPr>
              <a:t>Žilinský kraj		81 839 ks</a:t>
            </a:r>
          </a:p>
          <a:p>
            <a:pPr>
              <a:lnSpc>
                <a:spcPct val="110000"/>
              </a:lnSpc>
            </a:pPr>
            <a:r>
              <a:rPr lang="sk-SK" sz="1500" b="1" dirty="0" smtClean="0">
                <a:latin typeface="Bookman Old Style" panose="02050604050505020204" pitchFamily="18" charset="0"/>
              </a:rPr>
              <a:t>Prešovský kraj		63 765 ks</a:t>
            </a:r>
          </a:p>
          <a:p>
            <a:pPr>
              <a:lnSpc>
                <a:spcPct val="110000"/>
              </a:lnSpc>
            </a:pPr>
            <a:r>
              <a:rPr lang="sk-SK" sz="1500" b="1" dirty="0" smtClean="0">
                <a:latin typeface="Bookman Old Style" panose="02050604050505020204" pitchFamily="18" charset="0"/>
              </a:rPr>
              <a:t>Trenčiansky kraj	30 233 ks</a:t>
            </a:r>
          </a:p>
          <a:p>
            <a:pPr>
              <a:lnSpc>
                <a:spcPct val="110000"/>
              </a:lnSpc>
            </a:pPr>
            <a:r>
              <a:rPr lang="sk-SK" sz="1500" b="1" dirty="0" smtClean="0">
                <a:latin typeface="Bookman Old Style" panose="02050604050505020204" pitchFamily="18" charset="0"/>
              </a:rPr>
              <a:t>Košický kraj		27 458 ks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200" b="1" dirty="0" smtClean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12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k-SK" sz="1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</a:t>
            </a:r>
            <a:r>
              <a:rPr lang="sk-SK" sz="1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OKRES: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Liptovský Mikuláš	21 333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Rimavská Sobota	20 200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Brezno		18 595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Banská Bystrica	17 488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Kežmarok		14 083 ks</a:t>
            </a:r>
          </a:p>
          <a:p>
            <a:pPr>
              <a:lnSpc>
                <a:spcPct val="110000"/>
              </a:lnSpc>
            </a:pPr>
            <a:endParaRPr lang="sk-SK" sz="1200" dirty="0"/>
          </a:p>
        </p:txBody>
      </p:sp>
      <p:sp>
        <p:nvSpPr>
          <p:cNvPr id="4" name="Obdĺžnik 3"/>
          <p:cNvSpPr/>
          <p:nvPr/>
        </p:nvSpPr>
        <p:spPr>
          <a:xfrm>
            <a:off x="683568" y="98072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Regionálny prehľad počtu oviec</a:t>
            </a:r>
            <a:endParaRPr lang="sk-SK" sz="3200" dirty="0">
              <a:latin typeface="Bookman Old Style" panose="02050604050505020204" pitchFamily="18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219" y="692696"/>
            <a:ext cx="1438781" cy="129856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0" b="100000" l="556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9"/>
            <a:ext cx="4583710" cy="223137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83" b="89735" l="4653" r="9520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49080"/>
            <a:ext cx="5364088" cy="32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403648" y="5517232"/>
            <a:ext cx="6408712" cy="4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Zdroj: CEHZ – údaje v ks, ročný priemer 2016-2020 k 31.12., 2021 – k 30.08.</a:t>
            </a:r>
            <a:endParaRPr lang="sk-SK" sz="12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-396552" y="105273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k-SK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Počet kôz </a:t>
            </a:r>
            <a:r>
              <a:rPr lang="sk-SK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 Slovensku </a:t>
            </a:r>
            <a:r>
              <a:rPr lang="sk-SK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2016 - 2021</a:t>
            </a:r>
            <a:endParaRPr lang="sk-SK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7755022" y="556148"/>
            <a:ext cx="1352308" cy="1401330"/>
          </a:xfrm>
          <a:prstGeom prst="rect">
            <a:avLst/>
          </a:prstGeom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902078"/>
              </p:ext>
            </p:extLst>
          </p:nvPr>
        </p:nvGraphicFramePr>
        <p:xfrm>
          <a:off x="179512" y="2060848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81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323528" y="2060848"/>
            <a:ext cx="8424936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sk-SK" sz="1400" b="1" dirty="0" smtClean="0"/>
              <a:t>       </a:t>
            </a:r>
            <a:r>
              <a:rPr lang="sk-SK" sz="19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KRAJ:</a:t>
            </a:r>
            <a:r>
              <a:rPr lang="sk-SK" sz="1400" b="1" dirty="0" smtClean="0">
                <a:latin typeface="Bookman Old Style" panose="02050604050505020204" pitchFamily="18" charset="0"/>
              </a:rPr>
              <a:t>					</a:t>
            </a:r>
          </a:p>
          <a:p>
            <a:pPr>
              <a:lnSpc>
                <a:spcPct val="110000"/>
              </a:lnSpc>
            </a:pPr>
            <a:r>
              <a:rPr lang="sk-SK" sz="1400" b="1" dirty="0">
                <a:latin typeface="Bookman Old Style" panose="02050604050505020204" pitchFamily="18" charset="0"/>
              </a:rPr>
              <a:t>Žilinský </a:t>
            </a:r>
            <a:r>
              <a:rPr lang="sk-SK" sz="1400" b="1" dirty="0" smtClean="0">
                <a:latin typeface="Bookman Old Style" panose="02050604050505020204" pitchFamily="18" charset="0"/>
              </a:rPr>
              <a:t>kraj	</a:t>
            </a:r>
            <a:r>
              <a:rPr lang="sk-SK" sz="1400" b="1" dirty="0">
                <a:latin typeface="Bookman Old Style" panose="02050604050505020204" pitchFamily="18" charset="0"/>
              </a:rPr>
              <a:t> </a:t>
            </a:r>
            <a:r>
              <a:rPr lang="sk-SK" sz="1400" b="1" dirty="0" smtClean="0">
                <a:latin typeface="Bookman Old Style" panose="02050604050505020204" pitchFamily="18" charset="0"/>
              </a:rPr>
              <a:t>   4 225 ks			</a:t>
            </a:r>
          </a:p>
          <a:p>
            <a:pPr>
              <a:lnSpc>
                <a:spcPct val="110000"/>
              </a:lnSpc>
            </a:pPr>
            <a:r>
              <a:rPr lang="sk-SK" sz="1400" b="1" dirty="0">
                <a:latin typeface="Bookman Old Style" panose="02050604050505020204" pitchFamily="18" charset="0"/>
              </a:rPr>
              <a:t>B.Bystrický kraj </a:t>
            </a:r>
            <a:r>
              <a:rPr lang="sk-SK" sz="1400" b="1" dirty="0" smtClean="0">
                <a:latin typeface="Bookman Old Style" panose="02050604050505020204" pitchFamily="18" charset="0"/>
              </a:rPr>
              <a:t>   3 762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Prešovský kraj	    3 066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Košický kraj	    2 274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Trenčiansky kraj   1 770 ks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400" b="1" dirty="0" smtClean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1400" b="1" dirty="0"/>
          </a:p>
          <a:p>
            <a:pPr marL="0" indent="0">
              <a:lnSpc>
                <a:spcPct val="110000"/>
              </a:lnSpc>
              <a:buNone/>
            </a:pPr>
            <a:r>
              <a:rPr lang="sk-SK" sz="1400" b="1" dirty="0" smtClean="0"/>
              <a:t>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900" b="1" dirty="0" smtClean="0">
                <a:solidFill>
                  <a:srgbClr val="0070C0"/>
                </a:solidFill>
              </a:rPr>
              <a:t>     </a:t>
            </a:r>
            <a:r>
              <a:rPr lang="sk-SK" sz="19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OKRES: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Čadca	</a:t>
            </a:r>
            <a:r>
              <a:rPr lang="sk-SK" sz="1400" b="1" dirty="0">
                <a:latin typeface="Bookman Old Style" panose="02050604050505020204" pitchFamily="18" charset="0"/>
              </a:rPr>
              <a:t>	</a:t>
            </a:r>
            <a:r>
              <a:rPr lang="sk-SK" sz="1400" b="1" dirty="0" smtClean="0">
                <a:latin typeface="Bookman Old Style" panose="02050604050505020204" pitchFamily="18" charset="0"/>
              </a:rPr>
              <a:t>1 062 ks</a:t>
            </a:r>
          </a:p>
          <a:p>
            <a:pPr>
              <a:lnSpc>
                <a:spcPct val="110000"/>
              </a:lnSpc>
            </a:pPr>
            <a:r>
              <a:rPr lang="sk-SK" sz="1400" b="1" dirty="0">
                <a:latin typeface="Bookman Old Style" panose="02050604050505020204" pitchFamily="18" charset="0"/>
              </a:rPr>
              <a:t>Žilina</a:t>
            </a:r>
            <a:r>
              <a:rPr lang="sk-SK" sz="1400" b="1" dirty="0" smtClean="0">
                <a:latin typeface="Bookman Old Style" panose="02050604050505020204" pitchFamily="18" charset="0"/>
              </a:rPr>
              <a:t>		   761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Trebišov	   726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Rožňava	   702 ks</a:t>
            </a:r>
          </a:p>
          <a:p>
            <a:pPr>
              <a:lnSpc>
                <a:spcPct val="110000"/>
              </a:lnSpc>
            </a:pPr>
            <a:r>
              <a:rPr lang="sk-SK" sz="1400" b="1" dirty="0" smtClean="0">
                <a:latin typeface="Bookman Old Style" panose="02050604050505020204" pitchFamily="18" charset="0"/>
              </a:rPr>
              <a:t>Brezno	   612 ks</a:t>
            </a:r>
          </a:p>
          <a:p>
            <a:pPr>
              <a:lnSpc>
                <a:spcPct val="110000"/>
              </a:lnSpc>
            </a:pPr>
            <a:endParaRPr lang="sk-SK" sz="1200" dirty="0"/>
          </a:p>
          <a:p>
            <a:endParaRPr lang="sk-SK" sz="2200" dirty="0"/>
          </a:p>
        </p:txBody>
      </p:sp>
      <p:sp>
        <p:nvSpPr>
          <p:cNvPr id="11" name="Obdĺžnik 10"/>
          <p:cNvSpPr/>
          <p:nvPr/>
        </p:nvSpPr>
        <p:spPr>
          <a:xfrm>
            <a:off x="467544" y="90872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spc="-15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k-SK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Regionálny prehľad počtu </a:t>
            </a:r>
            <a:r>
              <a:rPr lang="sk-SK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kôz</a:t>
            </a:r>
            <a:endParaRPr lang="sk-SK" sz="3200" dirty="0">
              <a:latin typeface="Bookman Old Style" panose="020506040505050202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7827030" y="556148"/>
            <a:ext cx="1352308" cy="140133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0" b="99144" l="764" r="99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27695"/>
            <a:ext cx="4680520" cy="22785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83" b="89735" l="3542" r="95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5257830" cy="31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492896"/>
            <a:ext cx="9073008" cy="3600400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sk-SK" sz="2800" b="1" dirty="0" smtClean="0">
                <a:latin typeface="Bookman Old Style" panose="02050604050505020204" pitchFamily="18" charset="0"/>
              </a:rPr>
              <a:t>Aj napriek pandemickým opatreniam a neľahkej situácii v sektore: </a:t>
            </a:r>
          </a:p>
          <a:p>
            <a:pPr>
              <a:buClr>
                <a:schemeClr val="tx1"/>
              </a:buClr>
            </a:pPr>
            <a:r>
              <a:rPr lang="sk-SK" sz="2800" b="1" dirty="0" smtClean="0">
                <a:latin typeface="Bookman Old Style" panose="02050604050505020204" pitchFamily="18" charset="0"/>
              </a:rPr>
              <a:t>stúpa u zvierat mlieková úžitkovosť</a:t>
            </a:r>
          </a:p>
          <a:p>
            <a:pPr>
              <a:buClr>
                <a:schemeClr val="tx1"/>
              </a:buClr>
            </a:pPr>
            <a:r>
              <a:rPr lang="sk-SK" sz="2800" b="1" dirty="0" smtClean="0">
                <a:latin typeface="Bookman Old Style" panose="02050604050505020204" pitchFamily="18" charset="0"/>
              </a:rPr>
              <a:t>stúpa spotreba ovčieho mlieka a výrobkov</a:t>
            </a:r>
          </a:p>
          <a:p>
            <a:pPr>
              <a:buClr>
                <a:schemeClr val="tx1"/>
              </a:buClr>
            </a:pPr>
            <a:r>
              <a:rPr lang="sk-SK" sz="2800" b="1" dirty="0" smtClean="0">
                <a:latin typeface="Bookman Old Style" panose="02050604050505020204" pitchFamily="18" charset="0"/>
              </a:rPr>
              <a:t>stúpa </a:t>
            </a:r>
            <a:r>
              <a:rPr lang="sk-SK" sz="2800" b="1" dirty="0" smtClean="0">
                <a:latin typeface="Bookman Old Style" panose="02050604050505020204" pitchFamily="18" charset="0"/>
              </a:rPr>
              <a:t>zapojenie oviec a kôz do kontroly úžitkovosti</a:t>
            </a:r>
          </a:p>
        </p:txBody>
      </p:sp>
      <p:sp>
        <p:nvSpPr>
          <p:cNvPr id="5" name="Obdĺžnik 4"/>
          <p:cNvSpPr/>
          <p:nvPr/>
        </p:nvSpPr>
        <p:spPr>
          <a:xfrm>
            <a:off x="2195736" y="908720"/>
            <a:ext cx="4030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Pozitíva v sektore</a:t>
            </a:r>
            <a:endParaRPr lang="sk-SK" sz="3200" dirty="0">
              <a:latin typeface="Bookman Old Style" panose="0205060405050502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8275449" y="1007093"/>
            <a:ext cx="878179" cy="9100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932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0688"/>
            <a:ext cx="823539" cy="7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492896"/>
            <a:ext cx="8856984" cy="374441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sk-SK" sz="2600" b="1" dirty="0" smtClean="0">
                <a:latin typeface="Bookman Old Style" panose="02050604050505020204" pitchFamily="18" charset="0"/>
              </a:rPr>
              <a:t>Na druhej strane však treba </a:t>
            </a:r>
            <a:r>
              <a:rPr lang="sk-SK" sz="2600" b="1" dirty="0">
                <a:latin typeface="Bookman Old Style" panose="02050604050505020204" pitchFamily="18" charset="0"/>
              </a:rPr>
              <a:t>s</a:t>
            </a:r>
            <a:r>
              <a:rPr lang="sk-SK" sz="2600" b="1" dirty="0" smtClean="0">
                <a:latin typeface="Bookman Old Style" panose="02050604050505020204" pitchFamily="18" charset="0"/>
              </a:rPr>
              <a:t>pomenúť aj: </a:t>
            </a:r>
          </a:p>
          <a:p>
            <a:pPr>
              <a:buClr>
                <a:schemeClr val="tx1"/>
              </a:buClr>
            </a:pPr>
            <a:r>
              <a:rPr lang="sk-SK" sz="2600" b="1" dirty="0" smtClean="0">
                <a:latin typeface="Bookman Old Style" panose="02050604050505020204" pitchFamily="18" charset="0"/>
              </a:rPr>
              <a:t>každoročný pokles stavov oviec</a:t>
            </a:r>
          </a:p>
          <a:p>
            <a:pPr>
              <a:buClr>
                <a:schemeClr val="tx1"/>
              </a:buClr>
            </a:pPr>
            <a:r>
              <a:rPr lang="sk-SK" sz="2600" b="1" dirty="0" smtClean="0">
                <a:latin typeface="Bookman Old Style" panose="02050604050505020204" pitchFamily="18" charset="0"/>
              </a:rPr>
              <a:t>neistý </a:t>
            </a:r>
            <a:r>
              <a:rPr lang="sk-SK" sz="2600" b="1" dirty="0">
                <a:latin typeface="Bookman Old Style" panose="02050604050505020204" pitchFamily="18" charset="0"/>
              </a:rPr>
              <a:t>zahraničný obchod a cena ovčieho </a:t>
            </a:r>
            <a:r>
              <a:rPr lang="sk-SK" sz="2600" b="1" dirty="0" smtClean="0">
                <a:latin typeface="Bookman Old Style" panose="02050604050505020204" pitchFamily="18" charset="0"/>
              </a:rPr>
              <a:t>mäsa</a:t>
            </a:r>
          </a:p>
          <a:p>
            <a:pPr>
              <a:buClr>
                <a:schemeClr val="tx1"/>
              </a:buClr>
            </a:pPr>
            <a:r>
              <a:rPr lang="sk-SK" sz="2600" b="1" dirty="0">
                <a:latin typeface="Bookman Old Style" panose="02050604050505020204" pitchFamily="18" charset="0"/>
              </a:rPr>
              <a:t>d</a:t>
            </a:r>
            <a:r>
              <a:rPr lang="sk-SK" sz="2600" b="1" dirty="0" smtClean="0">
                <a:latin typeface="Bookman Old Style" panose="02050604050505020204" pitchFamily="18" charset="0"/>
              </a:rPr>
              <a:t>ovoz </a:t>
            </a:r>
            <a:r>
              <a:rPr lang="sk-SK" sz="2600" b="1" dirty="0">
                <a:latin typeface="Bookman Old Style" panose="02050604050505020204" pitchFamily="18" charset="0"/>
              </a:rPr>
              <a:t>ovčieho mlieka a neistá cena </a:t>
            </a:r>
            <a:endParaRPr lang="sk-SK" sz="2600" b="1" dirty="0" smtClean="0">
              <a:latin typeface="Bookman Old Style" panose="02050604050505020204" pitchFamily="18" charset="0"/>
            </a:endParaRPr>
          </a:p>
          <a:p>
            <a:pPr>
              <a:buClr>
                <a:schemeClr val="tx1"/>
              </a:buClr>
            </a:pPr>
            <a:r>
              <a:rPr lang="sk-SK" sz="2600" b="1" dirty="0">
                <a:latin typeface="Bookman Old Style" panose="02050604050505020204" pitchFamily="18" charset="0"/>
              </a:rPr>
              <a:t>p</a:t>
            </a:r>
            <a:r>
              <a:rPr lang="sk-SK" sz="2600" b="1" dirty="0" smtClean="0">
                <a:latin typeface="Bookman Old Style" panose="02050604050505020204" pitchFamily="18" charset="0"/>
              </a:rPr>
              <a:t>roblém </a:t>
            </a:r>
            <a:r>
              <a:rPr lang="sk-SK" sz="2600" b="1" dirty="0">
                <a:latin typeface="Bookman Old Style" panose="02050604050505020204" pitchFamily="18" charset="0"/>
              </a:rPr>
              <a:t>s pracovnou </a:t>
            </a:r>
            <a:r>
              <a:rPr lang="sk-SK" sz="2600" b="1" dirty="0" smtClean="0">
                <a:latin typeface="Bookman Old Style" panose="02050604050505020204" pitchFamily="18" charset="0"/>
              </a:rPr>
              <a:t>silou</a:t>
            </a:r>
          </a:p>
          <a:p>
            <a:pPr>
              <a:buClr>
                <a:schemeClr val="tx1"/>
              </a:buClr>
            </a:pPr>
            <a:r>
              <a:rPr lang="sk-SK" sz="2600" b="1" dirty="0">
                <a:latin typeface="Bookman Old Style" panose="02050604050505020204" pitchFamily="18" charset="0"/>
              </a:rPr>
              <a:t>s</a:t>
            </a:r>
            <a:r>
              <a:rPr lang="sk-SK" sz="2600" b="1" dirty="0" smtClean="0">
                <a:latin typeface="Bookman Old Style" panose="02050604050505020204" pitchFamily="18" charset="0"/>
              </a:rPr>
              <a:t>tagnácia </a:t>
            </a:r>
            <a:r>
              <a:rPr lang="sk-SK" sz="2600" b="1" dirty="0">
                <a:latin typeface="Bookman Old Style" panose="02050604050505020204" pitchFamily="18" charset="0"/>
              </a:rPr>
              <a:t>šľachtiteľských </a:t>
            </a:r>
            <a:r>
              <a:rPr lang="sk-SK" sz="2600" b="1" dirty="0" smtClean="0">
                <a:latin typeface="Bookman Old Style" panose="02050604050505020204" pitchFamily="18" charset="0"/>
              </a:rPr>
              <a:t>chovov</a:t>
            </a:r>
          </a:p>
          <a:p>
            <a:pPr>
              <a:buClr>
                <a:schemeClr val="tx1"/>
              </a:buClr>
            </a:pPr>
            <a:r>
              <a:rPr lang="sk-SK" sz="2600" b="1" dirty="0">
                <a:latin typeface="Bookman Old Style" panose="02050604050505020204" pitchFamily="18" charset="0"/>
              </a:rPr>
              <a:t>n</a:t>
            </a:r>
            <a:r>
              <a:rPr lang="sk-SK" sz="2600" b="1" dirty="0" smtClean="0">
                <a:latin typeface="Bookman Old Style" panose="02050604050505020204" pitchFamily="18" charset="0"/>
              </a:rPr>
              <a:t>ízka </a:t>
            </a:r>
            <a:r>
              <a:rPr lang="sk-SK" sz="2600" b="1" dirty="0">
                <a:latin typeface="Bookman Old Style" panose="02050604050505020204" pitchFamily="18" charset="0"/>
              </a:rPr>
              <a:t>cena za vlnu a problém s jej spracovaním</a:t>
            </a:r>
          </a:p>
          <a:p>
            <a:pPr>
              <a:buClr>
                <a:schemeClr val="tx1"/>
              </a:buClr>
            </a:pPr>
            <a:endParaRPr lang="sk-SK" sz="3200" dirty="0" smtClean="0"/>
          </a:p>
        </p:txBody>
      </p:sp>
      <p:sp>
        <p:nvSpPr>
          <p:cNvPr id="5" name="Obdĺžnik 4"/>
          <p:cNvSpPr/>
          <p:nvPr/>
        </p:nvSpPr>
        <p:spPr>
          <a:xfrm>
            <a:off x="1994559" y="908720"/>
            <a:ext cx="4147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Negatíva v sektore</a:t>
            </a:r>
            <a:endParaRPr lang="sk-SK" sz="3200" dirty="0">
              <a:latin typeface="Bookman Old Style" panose="020506040505050202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32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0688"/>
            <a:ext cx="823539" cy="74231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2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394">
            <a:off x="8275449" y="1007093"/>
            <a:ext cx="878179" cy="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7AE6FC"/>
            </a:gs>
            <a:gs pos="55000">
              <a:srgbClr val="005EA4"/>
            </a:gs>
            <a:gs pos="8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204864"/>
            <a:ext cx="7920880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  <a:endParaRPr lang="sk-SK" sz="10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76470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Podpora zo strany </a:t>
            </a:r>
            <a:r>
              <a:rPr lang="sk-SK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sk-SK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inisterstva pôdohospodárstva a rozvoja vidieka SR</a:t>
            </a:r>
            <a:endParaRPr lang="sk-SK" sz="2800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jahna suffolk"/>
          <p:cNvSpPr>
            <a:spLocks noChangeAspect="1" noChangeArrowheads="1"/>
          </p:cNvSpPr>
          <p:nvPr/>
        </p:nvSpPr>
        <p:spPr bwMode="auto">
          <a:xfrm>
            <a:off x="112713" y="-165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539552" y="2060848"/>
            <a:ext cx="8289304" cy="454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>
              <a:buNone/>
            </a:pPr>
            <a:r>
              <a:rPr lang="sk-SK" sz="2000" b="1" dirty="0" smtClean="0">
                <a:latin typeface="Bookman Old Style" panose="02050604050505020204" pitchFamily="18" charset="0"/>
              </a:rPr>
              <a:t>Ministerstvo aj v roku 2021 podporilo živočíšnu výrobu prostredníctvom:</a:t>
            </a:r>
          </a:p>
          <a:p>
            <a:endParaRPr lang="sk-SK" sz="2000" b="1" dirty="0" smtClean="0">
              <a:latin typeface="Bookman Old Style" panose="02050604050505020204" pitchFamily="18" charset="0"/>
            </a:endParaRPr>
          </a:p>
          <a:p>
            <a:r>
              <a:rPr lang="sk-SK" sz="2000" b="1" dirty="0" smtClean="0">
                <a:latin typeface="Bookman Old Style" panose="02050604050505020204" pitchFamily="18" charset="0"/>
              </a:rPr>
              <a:t>Štátnej </a:t>
            </a:r>
            <a:r>
              <a:rPr lang="sk-SK" sz="2000" b="1" dirty="0">
                <a:latin typeface="Bookman Old Style" panose="02050604050505020204" pitchFamily="18" charset="0"/>
              </a:rPr>
              <a:t>pomoci na kontrolu úžitkovosti, testovanie a odhad plemennej hodnoty </a:t>
            </a:r>
            <a:r>
              <a:rPr lang="sk-SK" sz="2000" b="1" dirty="0" smtClean="0">
                <a:latin typeface="Bookman Old Style" panose="02050604050505020204" pitchFamily="18" charset="0"/>
              </a:rPr>
              <a:t>HZ</a:t>
            </a:r>
          </a:p>
          <a:p>
            <a:r>
              <a:rPr lang="sk-SK" sz="2000" b="1" dirty="0" smtClean="0">
                <a:latin typeface="Bookman Old Style" panose="02050604050505020204" pitchFamily="18" charset="0"/>
              </a:rPr>
              <a:t>Výška pomoci na rok 2021 bola pre sektor oviec a kôz vo výške </a:t>
            </a:r>
            <a:r>
              <a:rPr lang="sk-SK" sz="2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126 521,34 €</a:t>
            </a:r>
          </a:p>
          <a:p>
            <a:endParaRPr lang="sk-SK" sz="2000" b="1" dirty="0" smtClean="0">
              <a:latin typeface="Bookman Old Style" panose="02050604050505020204" pitchFamily="18" charset="0"/>
            </a:endParaRPr>
          </a:p>
          <a:p>
            <a:r>
              <a:rPr lang="sk-SK" sz="2000" b="1" dirty="0" smtClean="0">
                <a:latin typeface="Bookman Old Style" panose="02050604050505020204" pitchFamily="18" charset="0"/>
              </a:rPr>
              <a:t>Štátnej pomoci </a:t>
            </a:r>
            <a:r>
              <a:rPr lang="sk-SK" sz="2000" b="1" dirty="0">
                <a:latin typeface="Bookman Old Style" panose="02050604050505020204" pitchFamily="18" charset="0"/>
              </a:rPr>
              <a:t>na založenie a vedenie plemennej knihy a plemenárskej </a:t>
            </a:r>
            <a:r>
              <a:rPr lang="sk-SK" sz="2000" b="1" dirty="0" smtClean="0">
                <a:latin typeface="Bookman Old Style" panose="02050604050505020204" pitchFamily="18" charset="0"/>
              </a:rPr>
              <a:t>evidencie</a:t>
            </a:r>
          </a:p>
          <a:p>
            <a:r>
              <a:rPr lang="sk-SK" sz="2000" b="1" dirty="0" smtClean="0">
                <a:latin typeface="Bookman Old Style" panose="02050604050505020204" pitchFamily="18" charset="0"/>
              </a:rPr>
              <a:t>Výška pomoci na rok 2021 bola pre sektor oviec a kôz vo výške </a:t>
            </a:r>
            <a:r>
              <a:rPr lang="sk-SK" sz="2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148 369,60 €</a:t>
            </a:r>
          </a:p>
          <a:p>
            <a:endParaRPr lang="sk-SK" sz="1600" b="1" dirty="0" smtClean="0"/>
          </a:p>
          <a:p>
            <a:pPr marL="0" indent="0">
              <a:buClr>
                <a:srgbClr val="00B050"/>
              </a:buClr>
              <a:buNone/>
            </a:pPr>
            <a:endParaRPr lang="sk-SK" sz="1600" b="1" dirty="0" smtClean="0"/>
          </a:p>
          <a:p>
            <a:pPr>
              <a:buClr>
                <a:srgbClr val="00B050"/>
              </a:buClr>
            </a:pPr>
            <a:endParaRPr lang="sk-SK" sz="200" i="1" dirty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endParaRPr lang="sk-SK" sz="1600" dirty="0" smtClean="0"/>
          </a:p>
          <a:p>
            <a:pPr marL="0" indent="0" algn="just">
              <a:buFont typeface="Arial" pitchFamily="34" charset="0"/>
              <a:buNone/>
            </a:pPr>
            <a:r>
              <a:rPr lang="sk-SK" sz="1600" dirty="0" smtClean="0"/>
              <a:t> </a:t>
            </a:r>
            <a:endParaRPr lang="sk-SK" sz="900" b="1" dirty="0" smtClean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4048" l="1802" r="96847">
                        <a14:foregroundMark x1="50000" y1="35714" x2="50000" y2="35714"/>
                        <a14:foregroundMark x1="28829" y1="35714" x2="28829" y2="35714"/>
                        <a14:foregroundMark x1="41892" y1="75000" x2="77477" y2="19048"/>
                        <a14:foregroundMark x1="23423" y1="11905" x2="12613" y2="77381"/>
                        <a14:foregroundMark x1="14414" y1="27381" x2="11261" y2="19048"/>
                        <a14:foregroundMark x1="9009" y1="35714" x2="9459" y2="47619"/>
                        <a14:foregroundMark x1="86486" y1="20238" x2="90090" y2="3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360" y="980728"/>
            <a:ext cx="1224136" cy="4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5938</TotalTime>
  <Words>1029</Words>
  <Application>Microsoft Office PowerPoint</Application>
  <PresentationFormat>Prezentácia na obrazovke (4:3)</PresentationFormat>
  <Paragraphs>201</Paragraphs>
  <Slides>15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Narrow</vt:lpstr>
      <vt:lpstr>Bookman Old Style</vt:lpstr>
      <vt:lpstr>Calibri</vt:lpstr>
      <vt:lpstr>Calibri Light</vt:lpstr>
      <vt:lpstr>Garamond</vt:lpstr>
      <vt:lpstr>Trebuchet MS</vt:lpstr>
      <vt:lpstr>Berlín</vt:lpstr>
      <vt:lpstr>Prezentácia programu PowerPoint</vt:lpstr>
      <vt:lpstr>Situácia v chove oviec a kôz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Ing. Albín Karcol</dc:creator>
  <cp:lastModifiedBy>Karcol Albín</cp:lastModifiedBy>
  <cp:revision>297</cp:revision>
  <cp:lastPrinted>2019-10-14T13:15:40Z</cp:lastPrinted>
  <dcterms:created xsi:type="dcterms:W3CDTF">2017-10-05T11:05:07Z</dcterms:created>
  <dcterms:modified xsi:type="dcterms:W3CDTF">2021-09-20T13:45:30Z</dcterms:modified>
</cp:coreProperties>
</file>