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90" r:id="rId10"/>
    <p:sldId id="269" r:id="rId11"/>
    <p:sldId id="270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41" r:id="rId21"/>
    <p:sldId id="320" r:id="rId22"/>
    <p:sldId id="321" r:id="rId23"/>
    <p:sldId id="322" r:id="rId24"/>
    <p:sldId id="296" r:id="rId25"/>
    <p:sldId id="334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. Kamil Šulko" initials="KŠ" lastIdx="3" clrIdx="0">
    <p:extLst>
      <p:ext uri="{19B8F6BF-5375-455C-9EA6-DF929625EA0E}">
        <p15:presenceInfo xmlns:p15="http://schemas.microsoft.com/office/powerpoint/2012/main" userId="Ing. Kamil Šul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E63"/>
    <a:srgbClr val="AD9A7C"/>
    <a:srgbClr val="6C6143"/>
    <a:srgbClr val="CC9900"/>
    <a:srgbClr val="D60093"/>
    <a:srgbClr val="FFFFCC"/>
    <a:srgbClr val="CC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vetlý štýl 3 - zvýrazneni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Stredný štýl 4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PS%20SR%20&#353;.p\AGENDA%20OVCE%20A%20KOZY\STAVY%20OV%20A%20KY\Stavy%20oviec%20a%20k&#244;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S%20SR%20&#353;.p\AGENDA%20OVCE%20A%20KOZY\STAVY%20OV%20A%20KY\Stavy%20oviec%20a%20k&#244;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S%20SR%20&#353;.p\AGENDA%20OVCE%20A%20KOZY\STAVY%20OV%20A%20KY\Stavy%20oviec%20a%20k&#244;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S%20SR%20&#353;.p\AGENDA%20OVCE%20A%20KOZY\STAVY%20OV%20A%20KY\Stavy%20oviec%20a%20k&#244;z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4899404304864"/>
          <c:y val="5.6038150215560842E-2"/>
          <c:w val="0.86178237095363075"/>
          <c:h val="0.71645596383785359"/>
        </c:manualLayout>
      </c:layout>
      <c:lineChart>
        <c:grouping val="standard"/>
        <c:varyColors val="0"/>
        <c:ser>
          <c:idx val="0"/>
          <c:order val="0"/>
          <c:tx>
            <c:strRef>
              <c:f>OVCE!$A$5</c:f>
              <c:strCache>
                <c:ptCount val="1"/>
                <c:pt idx="0">
                  <c:v>ovce v SR*</c:v>
                </c:pt>
              </c:strCache>
            </c:strRef>
          </c:tx>
          <c:spPr>
            <a:ln w="50800"/>
          </c:spPr>
          <c:dLbls>
            <c:dLbl>
              <c:idx val="5"/>
              <c:layout>
                <c:manualLayout>
                  <c:x val="-1.5951190476190476E-2"/>
                  <c:y val="9.5067078189300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OVCE!$W$4:$AB$4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OVCE!$W$5:$AB$5</c:f>
              <c:numCache>
                <c:formatCode>#,##0</c:formatCode>
                <c:ptCount val="6"/>
                <c:pt idx="0">
                  <c:v>389365</c:v>
                </c:pt>
                <c:pt idx="1">
                  <c:v>377425</c:v>
                </c:pt>
                <c:pt idx="2">
                  <c:v>372490</c:v>
                </c:pt>
                <c:pt idx="3">
                  <c:v>368896</c:v>
                </c:pt>
                <c:pt idx="4">
                  <c:v>365344</c:v>
                </c:pt>
                <c:pt idx="5">
                  <c:v>388827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OVCE!$A$6</c:f>
              <c:strCache>
                <c:ptCount val="1"/>
                <c:pt idx="0">
                  <c:v>bahnice v SR*</c:v>
                </c:pt>
              </c:strCache>
            </c:strRef>
          </c:tx>
          <c:spPr>
            <a:ln w="50800"/>
          </c:spPr>
          <c:dLbls>
            <c:spPr>
              <a:noFill/>
              <a:ln w="25400">
                <a:solidFill>
                  <a:schemeClr val="accent2"/>
                </a:solidFill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OVCE!$W$4:$AB$4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OVCE!$W$6:$AB$6</c:f>
              <c:numCache>
                <c:formatCode>#,##0</c:formatCode>
                <c:ptCount val="6"/>
                <c:pt idx="0">
                  <c:v>265421</c:v>
                </c:pt>
                <c:pt idx="1">
                  <c:v>254697</c:v>
                </c:pt>
                <c:pt idx="2">
                  <c:v>251638</c:v>
                </c:pt>
                <c:pt idx="3">
                  <c:v>248065</c:v>
                </c:pt>
                <c:pt idx="4">
                  <c:v>244930</c:v>
                </c:pt>
                <c:pt idx="5">
                  <c:v>255325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OVCE!$A$7</c:f>
              <c:strCache>
                <c:ptCount val="1"/>
                <c:pt idx="0">
                  <c:v>ovce v CEHZ</c:v>
                </c:pt>
              </c:strCache>
            </c:strRef>
          </c:tx>
          <c:spPr>
            <a:ln w="47625">
              <a:solidFill>
                <a:schemeClr val="accent5">
                  <a:lumMod val="75000"/>
                </a:schemeClr>
              </a:solidFill>
            </a:ln>
          </c:spPr>
          <c:marker>
            <c:symbol val="triangle"/>
            <c:size val="11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dLbl>
              <c:idx val="5"/>
              <c:layout>
                <c:manualLayout>
                  <c:x val="-1.847103174603193E-2"/>
                  <c:y val="-8.4614403292181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OVCE!$W$4:$AB$4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OVCE!$W$7:$AB$7</c:f>
              <c:numCache>
                <c:formatCode>#,##0</c:formatCode>
                <c:ptCount val="6"/>
                <c:pt idx="0">
                  <c:v>400491</c:v>
                </c:pt>
                <c:pt idx="1">
                  <c:v>388560</c:v>
                </c:pt>
                <c:pt idx="2">
                  <c:v>387282</c:v>
                </c:pt>
                <c:pt idx="3">
                  <c:v>381911</c:v>
                </c:pt>
                <c:pt idx="4">
                  <c:v>374662</c:v>
                </c:pt>
                <c:pt idx="5">
                  <c:v>374254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5743136"/>
        <c:axId val="905744224"/>
      </c:lineChart>
      <c:catAx>
        <c:axId val="90574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5744224"/>
        <c:crosses val="autoZero"/>
        <c:auto val="1"/>
        <c:lblAlgn val="ctr"/>
        <c:lblOffset val="100"/>
        <c:noMultiLvlLbl val="0"/>
      </c:catAx>
      <c:valAx>
        <c:axId val="9057442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05743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OVCE!$A$25</c:f>
              <c:strCache>
                <c:ptCount val="1"/>
                <c:pt idx="0">
                  <c:v>počet chovov v KMÚ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OVCE!$W$22:$AB$22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OVCE!$W$25:$AB$25</c:f>
              <c:numCache>
                <c:formatCode>#,##0</c:formatCode>
                <c:ptCount val="6"/>
                <c:pt idx="0">
                  <c:v>102</c:v>
                </c:pt>
                <c:pt idx="1">
                  <c:v>86</c:v>
                </c:pt>
                <c:pt idx="2">
                  <c:v>81</c:v>
                </c:pt>
                <c:pt idx="3">
                  <c:v>106</c:v>
                </c:pt>
                <c:pt idx="4">
                  <c:v>107</c:v>
                </c:pt>
                <c:pt idx="5">
                  <c:v>107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2767328"/>
        <c:axId val="992767872"/>
      </c:barChart>
      <c:lineChart>
        <c:grouping val="standard"/>
        <c:varyColors val="0"/>
        <c:ser>
          <c:idx val="0"/>
          <c:order val="1"/>
          <c:tx>
            <c:strRef>
              <c:f>OVCE!$A$26</c:f>
              <c:strCache>
                <c:ptCount val="1"/>
                <c:pt idx="0">
                  <c:v>počet bahníc v KMÚ</c:v>
                </c:pt>
              </c:strCache>
            </c:strRef>
          </c:tx>
          <c:spPr>
            <a:ln w="50800"/>
          </c:spPr>
          <c:marker>
            <c:symbol val="diamond"/>
            <c:size val="11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OVCE!$W$22:$AB$22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OVCE!$W$26:$AB$26</c:f>
              <c:numCache>
                <c:formatCode>#,##0</c:formatCode>
                <c:ptCount val="6"/>
                <c:pt idx="0">
                  <c:v>14965</c:v>
                </c:pt>
                <c:pt idx="1">
                  <c:v>14007</c:v>
                </c:pt>
                <c:pt idx="2">
                  <c:v>13376</c:v>
                </c:pt>
                <c:pt idx="3">
                  <c:v>22097</c:v>
                </c:pt>
                <c:pt idx="4">
                  <c:v>22618</c:v>
                </c:pt>
                <c:pt idx="5">
                  <c:v>23687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3239552"/>
        <c:axId val="993246080"/>
      </c:lineChart>
      <c:catAx>
        <c:axId val="99276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2767872"/>
        <c:crosses val="autoZero"/>
        <c:auto val="1"/>
        <c:lblAlgn val="ctr"/>
        <c:lblOffset val="100"/>
        <c:noMultiLvlLbl val="0"/>
      </c:catAx>
      <c:valAx>
        <c:axId val="992767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92767328"/>
        <c:crosses val="autoZero"/>
        <c:crossBetween val="between"/>
      </c:valAx>
      <c:valAx>
        <c:axId val="99324608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993239552"/>
        <c:crosses val="max"/>
        <c:crossBetween val="between"/>
      </c:valAx>
      <c:catAx>
        <c:axId val="99323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324608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05074365704287E-2"/>
          <c:y val="5.1400554097404488E-2"/>
          <c:w val="0.86991207349081368"/>
          <c:h val="0.7164559638378535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KOZY!$A$6</c:f>
              <c:strCache>
                <c:ptCount val="1"/>
                <c:pt idx="0">
                  <c:v>počet kôz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KOZY!$W$4:$AB$4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 formatCode="m/d/yyyy">
                  <c:v>43281</c:v>
                </c:pt>
              </c:numCache>
            </c:numRef>
          </c:cat>
          <c:val>
            <c:numRef>
              <c:f>KOZY!$W$6:$AB$6</c:f>
              <c:numCache>
                <c:formatCode>#,##0</c:formatCode>
                <c:ptCount val="6"/>
                <c:pt idx="0">
                  <c:v>690</c:v>
                </c:pt>
                <c:pt idx="1">
                  <c:v>689</c:v>
                </c:pt>
                <c:pt idx="2">
                  <c:v>701</c:v>
                </c:pt>
                <c:pt idx="3">
                  <c:v>736</c:v>
                </c:pt>
                <c:pt idx="4">
                  <c:v>806</c:v>
                </c:pt>
                <c:pt idx="5">
                  <c:v>902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3240096"/>
        <c:axId val="993244992"/>
      </c:barChart>
      <c:lineChart>
        <c:grouping val="standard"/>
        <c:varyColors val="0"/>
        <c:ser>
          <c:idx val="0"/>
          <c:order val="0"/>
          <c:tx>
            <c:strRef>
              <c:f>KOZY!$A$5</c:f>
              <c:strCache>
                <c:ptCount val="1"/>
                <c:pt idx="0">
                  <c:v>počet chovov</c:v>
                </c:pt>
              </c:strCache>
            </c:strRef>
          </c:tx>
          <c:spPr>
            <a:ln w="50800"/>
          </c:spPr>
          <c:marker>
            <c:symbol val="diamond"/>
            <c:size val="11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KOZY!$W$4:$AB$4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 formatCode="m/d/yyyy">
                  <c:v>43281</c:v>
                </c:pt>
              </c:numCache>
            </c:numRef>
          </c:cat>
          <c:val>
            <c:numRef>
              <c:f>KOZY!$W$5:$AB$5</c:f>
              <c:numCache>
                <c:formatCode>General</c:formatCode>
                <c:ptCount val="6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15</c:v>
                </c:pt>
                <c:pt idx="4">
                  <c:v>25</c:v>
                </c:pt>
                <c:pt idx="5">
                  <c:v>25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3247712"/>
        <c:axId val="993236288"/>
      </c:lineChart>
      <c:catAx>
        <c:axId val="99324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3244992"/>
        <c:crosses val="autoZero"/>
        <c:auto val="1"/>
        <c:lblAlgn val="ctr"/>
        <c:lblOffset val="100"/>
        <c:noMultiLvlLbl val="0"/>
      </c:catAx>
      <c:valAx>
        <c:axId val="9932449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93240096"/>
        <c:crosses val="autoZero"/>
        <c:crossBetween val="between"/>
      </c:valAx>
      <c:valAx>
        <c:axId val="9932362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93247712"/>
        <c:crosses val="max"/>
        <c:crossBetween val="between"/>
      </c:valAx>
      <c:catAx>
        <c:axId val="99324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323628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k-S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'OVCE-REPRO'!$A$9</c:f>
              <c:strCache>
                <c:ptCount val="1"/>
                <c:pt idx="0">
                  <c:v>% oplodnenia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'OVCE-REPRO'!$G$8:$L$8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'OVCE-REPRO'!$G$9:$L$9</c:f>
              <c:numCache>
                <c:formatCode>General</c:formatCode>
                <c:ptCount val="6"/>
                <c:pt idx="0">
                  <c:v>82.8</c:v>
                </c:pt>
                <c:pt idx="1">
                  <c:v>83.8</c:v>
                </c:pt>
                <c:pt idx="2">
                  <c:v>83.9</c:v>
                </c:pt>
                <c:pt idx="3">
                  <c:v>86.8</c:v>
                </c:pt>
                <c:pt idx="4">
                  <c:v>83.1</c:v>
                </c:pt>
                <c:pt idx="5">
                  <c:v>86.2</c:v>
                </c:pt>
              </c:numCache>
            </c:numRef>
          </c:val>
        </c:ser>
        <c:ser>
          <c:idx val="1"/>
          <c:order val="1"/>
          <c:tx>
            <c:strRef>
              <c:f>'OVCE-REPRO'!$A$10</c:f>
              <c:strCache>
                <c:ptCount val="1"/>
                <c:pt idx="0">
                  <c:v>% plodnosti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'OVCE-REPRO'!$G$8:$L$8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'OVCE-REPRO'!$G$10:$L$10</c:f>
              <c:numCache>
                <c:formatCode>0.0</c:formatCode>
                <c:ptCount val="6"/>
                <c:pt idx="0" formatCode="General">
                  <c:v>107.1</c:v>
                </c:pt>
                <c:pt idx="1">
                  <c:v>110.5</c:v>
                </c:pt>
                <c:pt idx="2">
                  <c:v>112</c:v>
                </c:pt>
                <c:pt idx="3">
                  <c:v>115</c:v>
                </c:pt>
                <c:pt idx="4">
                  <c:v>112.3</c:v>
                </c:pt>
                <c:pt idx="5">
                  <c:v>118.7</c:v>
                </c:pt>
              </c:numCache>
            </c:numRef>
          </c:val>
        </c:ser>
        <c:ser>
          <c:idx val="2"/>
          <c:order val="2"/>
          <c:tx>
            <c:strRef>
              <c:f>'OVCE-REPRO'!$A$11</c:f>
              <c:strCache>
                <c:ptCount val="1"/>
                <c:pt idx="0">
                  <c:v>% plodnosti na obahnenú bahnicu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'OVCE-REPRO'!$G$8:$L$8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'OVCE-REPRO'!$G$11:$L$11</c:f>
              <c:numCache>
                <c:formatCode>General</c:formatCode>
                <c:ptCount val="6"/>
                <c:pt idx="0">
                  <c:v>129.30000000000001</c:v>
                </c:pt>
                <c:pt idx="1">
                  <c:v>131.80000000000001</c:v>
                </c:pt>
                <c:pt idx="2">
                  <c:v>133.4</c:v>
                </c:pt>
                <c:pt idx="3">
                  <c:v>132.5</c:v>
                </c:pt>
                <c:pt idx="4">
                  <c:v>135.1</c:v>
                </c:pt>
                <c:pt idx="5">
                  <c:v>137.69999999999999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3232480"/>
        <c:axId val="993234112"/>
      </c:barChart>
      <c:catAx>
        <c:axId val="9932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3234112"/>
        <c:crosses val="autoZero"/>
        <c:auto val="1"/>
        <c:lblAlgn val="ctr"/>
        <c:lblOffset val="100"/>
        <c:noMultiLvlLbl val="0"/>
      </c:catAx>
      <c:valAx>
        <c:axId val="99323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3232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'OVCE-REPRO'!$A$4</c:f>
              <c:strCache>
                <c:ptCount val="1"/>
                <c:pt idx="0">
                  <c:v>% oplodnenia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'OVCE-REPRO'!$H$3:$L$3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'OVCE-REPRO'!$H$4:$L$4</c:f>
              <c:numCache>
                <c:formatCode>General</c:formatCode>
                <c:ptCount val="5"/>
                <c:pt idx="0">
                  <c:v>89.4</c:v>
                </c:pt>
                <c:pt idx="1">
                  <c:v>89.6</c:v>
                </c:pt>
                <c:pt idx="2">
                  <c:v>92.7</c:v>
                </c:pt>
                <c:pt idx="3">
                  <c:v>88.2</c:v>
                </c:pt>
                <c:pt idx="4">
                  <c:v>89.8</c:v>
                </c:pt>
              </c:numCache>
            </c:numRef>
          </c:val>
        </c:ser>
        <c:ser>
          <c:idx val="1"/>
          <c:order val="1"/>
          <c:tx>
            <c:strRef>
              <c:f>'OVCE-REPRO'!$A$5</c:f>
              <c:strCache>
                <c:ptCount val="1"/>
                <c:pt idx="0">
                  <c:v>% plodnosti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'OVCE-REPRO'!$H$3:$L$3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'OVCE-REPRO'!$H$5:$L$5</c:f>
              <c:numCache>
                <c:formatCode>General</c:formatCode>
                <c:ptCount val="5"/>
                <c:pt idx="0" formatCode="0.0">
                  <c:v>120.7</c:v>
                </c:pt>
                <c:pt idx="1">
                  <c:v>124.3</c:v>
                </c:pt>
                <c:pt idx="2">
                  <c:v>127.2</c:v>
                </c:pt>
                <c:pt idx="3">
                  <c:v>123.9</c:v>
                </c:pt>
                <c:pt idx="4">
                  <c:v>126.7</c:v>
                </c:pt>
              </c:numCache>
            </c:numRef>
          </c:val>
        </c:ser>
        <c:ser>
          <c:idx val="2"/>
          <c:order val="2"/>
          <c:tx>
            <c:strRef>
              <c:f>'OVCE-REPRO'!$A$6</c:f>
              <c:strCache>
                <c:ptCount val="1"/>
                <c:pt idx="0">
                  <c:v>% plodnosti na obahnenú bahnicu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'OVCE-REPRO'!$H$3:$L$3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'OVCE-REPRO'!$H$6:$L$6</c:f>
              <c:numCache>
                <c:formatCode>General</c:formatCode>
                <c:ptCount val="5"/>
                <c:pt idx="0">
                  <c:v>135.1</c:v>
                </c:pt>
                <c:pt idx="1">
                  <c:v>138.69999999999999</c:v>
                </c:pt>
                <c:pt idx="2">
                  <c:v>137.19999999999999</c:v>
                </c:pt>
                <c:pt idx="3">
                  <c:v>140.5</c:v>
                </c:pt>
                <c:pt idx="4">
                  <c:v>141.1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3241184"/>
        <c:axId val="993234656"/>
      </c:barChart>
      <c:catAx>
        <c:axId val="99324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3234656"/>
        <c:crosses val="autoZero"/>
        <c:auto val="1"/>
        <c:lblAlgn val="ctr"/>
        <c:lblOffset val="100"/>
        <c:noMultiLvlLbl val="0"/>
      </c:catAx>
      <c:valAx>
        <c:axId val="99323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32411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'OVCE-REPRO'!$A$35</c:f>
              <c:strCache>
                <c:ptCount val="1"/>
                <c:pt idx="0">
                  <c:v>% oplodnenia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'OVCE-REPRO'!$C$34:$I$34</c:f>
              <c:strCache>
                <c:ptCount val="7"/>
                <c:pt idx="0">
                  <c:v>TT</c:v>
                </c:pt>
                <c:pt idx="1">
                  <c:v>TN</c:v>
                </c:pt>
                <c:pt idx="2">
                  <c:v>NR</c:v>
                </c:pt>
                <c:pt idx="3">
                  <c:v>ZA</c:v>
                </c:pt>
                <c:pt idx="4">
                  <c:v>BB</c:v>
                </c:pt>
                <c:pt idx="5">
                  <c:v>PO</c:v>
                </c:pt>
                <c:pt idx="6">
                  <c:v>KE</c:v>
                </c:pt>
              </c:strCache>
            </c:strRef>
          </c:cat>
          <c:val>
            <c:numRef>
              <c:f>'OVCE-REPRO'!$C$35:$I$35</c:f>
              <c:numCache>
                <c:formatCode>0.0</c:formatCode>
                <c:ptCount val="7"/>
                <c:pt idx="0">
                  <c:v>93.8</c:v>
                </c:pt>
                <c:pt idx="1">
                  <c:v>90.3</c:v>
                </c:pt>
                <c:pt idx="2">
                  <c:v>91.5</c:v>
                </c:pt>
                <c:pt idx="3">
                  <c:v>82.1</c:v>
                </c:pt>
                <c:pt idx="4">
                  <c:v>93.6</c:v>
                </c:pt>
                <c:pt idx="5">
                  <c:v>84.7</c:v>
                </c:pt>
                <c:pt idx="6">
                  <c:v>82.2</c:v>
                </c:pt>
              </c:numCache>
            </c:numRef>
          </c:val>
        </c:ser>
        <c:ser>
          <c:idx val="1"/>
          <c:order val="1"/>
          <c:tx>
            <c:strRef>
              <c:f>'OVCE-REPRO'!$A$36</c:f>
              <c:strCache>
                <c:ptCount val="1"/>
                <c:pt idx="0">
                  <c:v>% plodnosti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'OVCE-REPRO'!$C$34:$I$34</c:f>
              <c:strCache>
                <c:ptCount val="7"/>
                <c:pt idx="0">
                  <c:v>TT</c:v>
                </c:pt>
                <c:pt idx="1">
                  <c:v>TN</c:v>
                </c:pt>
                <c:pt idx="2">
                  <c:v>NR</c:v>
                </c:pt>
                <c:pt idx="3">
                  <c:v>ZA</c:v>
                </c:pt>
                <c:pt idx="4">
                  <c:v>BB</c:v>
                </c:pt>
                <c:pt idx="5">
                  <c:v>PO</c:v>
                </c:pt>
                <c:pt idx="6">
                  <c:v>KE</c:v>
                </c:pt>
              </c:strCache>
            </c:strRef>
          </c:cat>
          <c:val>
            <c:numRef>
              <c:f>'OVCE-REPRO'!$C$36:$I$36</c:f>
              <c:numCache>
                <c:formatCode>0.0</c:formatCode>
                <c:ptCount val="7"/>
                <c:pt idx="0">
                  <c:v>151.6</c:v>
                </c:pt>
                <c:pt idx="1">
                  <c:v>129</c:v>
                </c:pt>
                <c:pt idx="2">
                  <c:v>134.1</c:v>
                </c:pt>
                <c:pt idx="3">
                  <c:v>115.6</c:v>
                </c:pt>
                <c:pt idx="4">
                  <c:v>127.7</c:v>
                </c:pt>
                <c:pt idx="5">
                  <c:v>113.6</c:v>
                </c:pt>
                <c:pt idx="6">
                  <c:v>106.2</c:v>
                </c:pt>
              </c:numCache>
            </c:numRef>
          </c:val>
        </c:ser>
        <c:ser>
          <c:idx val="2"/>
          <c:order val="2"/>
          <c:tx>
            <c:strRef>
              <c:f>'OVCE-REPRO'!$A$37</c:f>
              <c:strCache>
                <c:ptCount val="1"/>
                <c:pt idx="0">
                  <c:v>% plodnosti na obahnenú bahnicu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'OVCE-REPRO'!$C$34:$I$34</c:f>
              <c:strCache>
                <c:ptCount val="7"/>
                <c:pt idx="0">
                  <c:v>TT</c:v>
                </c:pt>
                <c:pt idx="1">
                  <c:v>TN</c:v>
                </c:pt>
                <c:pt idx="2">
                  <c:v>NR</c:v>
                </c:pt>
                <c:pt idx="3">
                  <c:v>ZA</c:v>
                </c:pt>
                <c:pt idx="4">
                  <c:v>BB</c:v>
                </c:pt>
                <c:pt idx="5">
                  <c:v>PO</c:v>
                </c:pt>
                <c:pt idx="6">
                  <c:v>KE</c:v>
                </c:pt>
              </c:strCache>
            </c:strRef>
          </c:cat>
          <c:val>
            <c:numRef>
              <c:f>'OVCE-REPRO'!$C$37:$I$37</c:f>
              <c:numCache>
                <c:formatCode>0.0</c:formatCode>
                <c:ptCount val="7"/>
                <c:pt idx="0">
                  <c:v>161.69999999999999</c:v>
                </c:pt>
                <c:pt idx="1">
                  <c:v>142.9</c:v>
                </c:pt>
                <c:pt idx="2">
                  <c:v>146.6</c:v>
                </c:pt>
                <c:pt idx="3">
                  <c:v>140.80000000000001</c:v>
                </c:pt>
                <c:pt idx="4">
                  <c:v>136.4</c:v>
                </c:pt>
                <c:pt idx="5">
                  <c:v>134.19999999999999</c:v>
                </c:pt>
                <c:pt idx="6">
                  <c:v>129.30000000000001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3237920"/>
        <c:axId val="993247168"/>
      </c:barChart>
      <c:catAx>
        <c:axId val="99323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3247168"/>
        <c:crosses val="autoZero"/>
        <c:auto val="1"/>
        <c:lblAlgn val="ctr"/>
        <c:lblOffset val="100"/>
        <c:noMultiLvlLbl val="0"/>
      </c:catAx>
      <c:valAx>
        <c:axId val="9932471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932379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5161854768154"/>
          <c:y val="5.1400554097404488E-2"/>
          <c:w val="0.8073009623797025"/>
          <c:h val="0.782780329542140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'OVCE-KMÚ'!$A$5</c:f>
              <c:strCache>
                <c:ptCount val="1"/>
                <c:pt idx="0">
                  <c:v>počet normovaných laktácií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'OVCE-KMÚ'!$T$3:$Y$3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'OVCE-KMÚ'!$T$5:$Y$5</c:f>
              <c:numCache>
                <c:formatCode>#,##0</c:formatCode>
                <c:ptCount val="6"/>
                <c:pt idx="0">
                  <c:v>13411</c:v>
                </c:pt>
                <c:pt idx="1">
                  <c:v>11923</c:v>
                </c:pt>
                <c:pt idx="2">
                  <c:v>10181</c:v>
                </c:pt>
                <c:pt idx="3">
                  <c:v>8896</c:v>
                </c:pt>
                <c:pt idx="4">
                  <c:v>8068</c:v>
                </c:pt>
                <c:pt idx="5">
                  <c:v>9416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241728"/>
        <c:axId val="993236832"/>
      </c:barChart>
      <c:lineChart>
        <c:grouping val="standard"/>
        <c:varyColors val="0"/>
        <c:ser>
          <c:idx val="0"/>
          <c:order val="0"/>
          <c:tx>
            <c:strRef>
              <c:f>'OVCE-KMÚ'!$A$4</c:f>
              <c:strCache>
                <c:ptCount val="1"/>
                <c:pt idx="0">
                  <c:v>množstvo mlieka (l)</c:v>
                </c:pt>
              </c:strCache>
            </c:strRef>
          </c:tx>
          <c:spPr>
            <a:ln w="50800"/>
          </c:spP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'OVCE-KMÚ'!$T$3:$Y$3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'OVCE-KMÚ'!$T$4:$Y$4</c:f>
              <c:numCache>
                <c:formatCode>General</c:formatCode>
                <c:ptCount val="6"/>
                <c:pt idx="0">
                  <c:v>130.94</c:v>
                </c:pt>
                <c:pt idx="1">
                  <c:v>128.71</c:v>
                </c:pt>
                <c:pt idx="2">
                  <c:v>136.15</c:v>
                </c:pt>
                <c:pt idx="3">
                  <c:v>134.76</c:v>
                </c:pt>
                <c:pt idx="4">
                  <c:v>140.44</c:v>
                </c:pt>
                <c:pt idx="5">
                  <c:v>141.85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238464"/>
        <c:axId val="993237376"/>
      </c:lineChart>
      <c:catAx>
        <c:axId val="99324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3236832"/>
        <c:crosses val="autoZero"/>
        <c:auto val="1"/>
        <c:lblAlgn val="ctr"/>
        <c:lblOffset val="100"/>
        <c:noMultiLvlLbl val="0"/>
      </c:catAx>
      <c:valAx>
        <c:axId val="9932368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93241728"/>
        <c:crosses val="autoZero"/>
        <c:crossBetween val="between"/>
      </c:valAx>
      <c:valAx>
        <c:axId val="9932373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93238464"/>
        <c:crosses val="max"/>
        <c:crossBetween val="between"/>
      </c:valAx>
      <c:catAx>
        <c:axId val="99323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323737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82852143482065E-2"/>
          <c:y val="4.8062855779391213E-2"/>
          <c:w val="0.88337270341207352"/>
          <c:h val="0.796885502948495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'OVCE-KMÚ'!$T$37:$Y$37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'OVCE-KMÚ'!$T$38:$Y$38</c:f>
              <c:numCache>
                <c:formatCode>General</c:formatCode>
                <c:ptCount val="6"/>
                <c:pt idx="0">
                  <c:v>130.94</c:v>
                </c:pt>
                <c:pt idx="1">
                  <c:v>130.22</c:v>
                </c:pt>
                <c:pt idx="2">
                  <c:v>138.44</c:v>
                </c:pt>
                <c:pt idx="3">
                  <c:v>138.94</c:v>
                </c:pt>
                <c:pt idx="4">
                  <c:v>143.63</c:v>
                </c:pt>
                <c:pt idx="5">
                  <c:v>145.58000000000001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239008"/>
        <c:axId val="995585632"/>
      </c:barChart>
      <c:catAx>
        <c:axId val="99323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585632"/>
        <c:crosses val="autoZero"/>
        <c:auto val="1"/>
        <c:lblAlgn val="ctr"/>
        <c:lblOffset val="100"/>
        <c:noMultiLvlLbl val="0"/>
      </c:catAx>
      <c:valAx>
        <c:axId val="99558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323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'OVCE-KMÚ'!$Q$47</c:f>
              <c:strCache>
                <c:ptCount val="1"/>
                <c:pt idx="0">
                  <c:v>počet normovaných laktácií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'OVCE-KMÚ'!$A$48:$A$53</c:f>
              <c:strCache>
                <c:ptCount val="6"/>
                <c:pt idx="0">
                  <c:v>TN</c:v>
                </c:pt>
                <c:pt idx="1">
                  <c:v>NR</c:v>
                </c:pt>
                <c:pt idx="2">
                  <c:v>ZA</c:v>
                </c:pt>
                <c:pt idx="3">
                  <c:v>BB</c:v>
                </c:pt>
                <c:pt idx="4">
                  <c:v>PO</c:v>
                </c:pt>
                <c:pt idx="5">
                  <c:v>KE</c:v>
                </c:pt>
              </c:strCache>
            </c:strRef>
          </c:cat>
          <c:val>
            <c:numRef>
              <c:f>'OVCE-KMÚ'!$Q$48:$Q$53</c:f>
              <c:numCache>
                <c:formatCode>General</c:formatCode>
                <c:ptCount val="6"/>
                <c:pt idx="0" formatCode="#,##0">
                  <c:v>706</c:v>
                </c:pt>
                <c:pt idx="1">
                  <c:v>267</c:v>
                </c:pt>
                <c:pt idx="2" formatCode="#,##0">
                  <c:v>2067</c:v>
                </c:pt>
                <c:pt idx="3" formatCode="#,##0">
                  <c:v>1620</c:v>
                </c:pt>
                <c:pt idx="4" formatCode="#,##0">
                  <c:v>3988</c:v>
                </c:pt>
                <c:pt idx="5" formatCode="#,##0">
                  <c:v>768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5585088"/>
        <c:axId val="995579648"/>
      </c:barChart>
      <c:lineChart>
        <c:grouping val="standard"/>
        <c:varyColors val="0"/>
        <c:ser>
          <c:idx val="1"/>
          <c:order val="1"/>
          <c:tx>
            <c:strRef>
              <c:f>'OVCE-KMÚ'!$R$47</c:f>
              <c:strCache>
                <c:ptCount val="1"/>
                <c:pt idx="0">
                  <c:v>množstvo mlieka (l)</c:v>
                </c:pt>
              </c:strCache>
            </c:strRef>
          </c:tx>
          <c:spPr>
            <a:ln w="50800"/>
          </c:spPr>
          <c:dLbls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'OVCE-KMÚ'!$A$48:$A$53</c:f>
              <c:strCache>
                <c:ptCount val="6"/>
                <c:pt idx="0">
                  <c:v>TN</c:v>
                </c:pt>
                <c:pt idx="1">
                  <c:v>NR</c:v>
                </c:pt>
                <c:pt idx="2">
                  <c:v>ZA</c:v>
                </c:pt>
                <c:pt idx="3">
                  <c:v>BB</c:v>
                </c:pt>
                <c:pt idx="4">
                  <c:v>PO</c:v>
                </c:pt>
                <c:pt idx="5">
                  <c:v>KE</c:v>
                </c:pt>
              </c:strCache>
            </c:strRef>
          </c:cat>
          <c:val>
            <c:numRef>
              <c:f>'OVCE-KMÚ'!$R$48:$R$53</c:f>
              <c:numCache>
                <c:formatCode>General</c:formatCode>
                <c:ptCount val="6"/>
                <c:pt idx="0">
                  <c:v>210.68</c:v>
                </c:pt>
                <c:pt idx="1">
                  <c:v>177.11</c:v>
                </c:pt>
                <c:pt idx="2">
                  <c:v>136.44</c:v>
                </c:pt>
                <c:pt idx="3">
                  <c:v>125.25</c:v>
                </c:pt>
                <c:pt idx="4">
                  <c:v>141.63999999999999</c:v>
                </c:pt>
                <c:pt idx="5">
                  <c:v>116.96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5580192"/>
        <c:axId val="995582368"/>
      </c:lineChart>
      <c:catAx>
        <c:axId val="99558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5579648"/>
        <c:crosses val="autoZero"/>
        <c:auto val="1"/>
        <c:lblAlgn val="ctr"/>
        <c:lblOffset val="100"/>
        <c:noMultiLvlLbl val="0"/>
      </c:catAx>
      <c:valAx>
        <c:axId val="9955796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95585088"/>
        <c:crosses val="autoZero"/>
        <c:crossBetween val="between"/>
      </c:valAx>
      <c:valAx>
        <c:axId val="9955823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95580192"/>
        <c:crosses val="max"/>
        <c:crossBetween val="between"/>
      </c:valAx>
      <c:catAx>
        <c:axId val="995580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558236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'OVCE-KMÚ'!$X$22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('OVCE-KMÚ'!$A$23:$A$26,'OVCE-KMÚ'!$A$32:$A$34)</c:f>
              <c:strCache>
                <c:ptCount val="7"/>
                <c:pt idx="0">
                  <c:v>ZV</c:v>
                </c:pt>
                <c:pt idx="1">
                  <c:v>C</c:v>
                </c:pt>
                <c:pt idx="2">
                  <c:v>LC</c:v>
                </c:pt>
                <c:pt idx="3">
                  <c:v>VF</c:v>
                </c:pt>
                <c:pt idx="4">
                  <c:v>V</c:v>
                </c:pt>
                <c:pt idx="5">
                  <c:v>AF</c:v>
                </c:pt>
                <c:pt idx="6">
                  <c:v>SD</c:v>
                </c:pt>
              </c:strCache>
            </c:strRef>
          </c:cat>
          <c:val>
            <c:numRef>
              <c:f>('OVCE-KMÚ'!$X$23:$X$26,'OVCE-KMÚ'!$X$32:$X$34)</c:f>
              <c:numCache>
                <c:formatCode>0.00</c:formatCode>
                <c:ptCount val="7"/>
                <c:pt idx="0">
                  <c:v>117.27</c:v>
                </c:pt>
                <c:pt idx="1">
                  <c:v>125.23</c:v>
                </c:pt>
                <c:pt idx="2">
                  <c:v>264.79000000000002</c:v>
                </c:pt>
                <c:pt idx="3">
                  <c:v>234.85</c:v>
                </c:pt>
                <c:pt idx="4">
                  <c:v>104.67</c:v>
                </c:pt>
                <c:pt idx="5" formatCode="General">
                  <c:v>176.01</c:v>
                </c:pt>
                <c:pt idx="6">
                  <c:v>162.71</c:v>
                </c:pt>
              </c:numCache>
            </c:numRef>
          </c:val>
        </c:ser>
        <c:ser>
          <c:idx val="1"/>
          <c:order val="1"/>
          <c:tx>
            <c:strRef>
              <c:f>'OVCE-KMÚ'!$Y$22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('OVCE-KMÚ'!$A$23:$A$26,'OVCE-KMÚ'!$A$32:$A$34)</c:f>
              <c:strCache>
                <c:ptCount val="7"/>
                <c:pt idx="0">
                  <c:v>ZV</c:v>
                </c:pt>
                <c:pt idx="1">
                  <c:v>C</c:v>
                </c:pt>
                <c:pt idx="2">
                  <c:v>LC</c:v>
                </c:pt>
                <c:pt idx="3">
                  <c:v>VF</c:v>
                </c:pt>
                <c:pt idx="4">
                  <c:v>V</c:v>
                </c:pt>
                <c:pt idx="5">
                  <c:v>AF</c:v>
                </c:pt>
                <c:pt idx="6">
                  <c:v>SD</c:v>
                </c:pt>
              </c:strCache>
            </c:strRef>
          </c:cat>
          <c:val>
            <c:numRef>
              <c:f>('OVCE-KMÚ'!$Y$23:$Y$26,'OVCE-KMÚ'!$Y$32:$Y$34)</c:f>
              <c:numCache>
                <c:formatCode>0.00</c:formatCode>
                <c:ptCount val="7"/>
                <c:pt idx="0">
                  <c:v>113.14</c:v>
                </c:pt>
                <c:pt idx="1">
                  <c:v>127.26</c:v>
                </c:pt>
                <c:pt idx="2">
                  <c:v>293.88</c:v>
                </c:pt>
                <c:pt idx="3">
                  <c:v>193.59</c:v>
                </c:pt>
                <c:pt idx="4">
                  <c:v>101.22</c:v>
                </c:pt>
                <c:pt idx="5" formatCode="General">
                  <c:v>247.72</c:v>
                </c:pt>
                <c:pt idx="6">
                  <c:v>168.75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5590528"/>
        <c:axId val="995580736"/>
      </c:barChart>
      <c:lineChart>
        <c:grouping val="standard"/>
        <c:varyColors val="0"/>
        <c:ser>
          <c:idx val="2"/>
          <c:order val="2"/>
          <c:tx>
            <c:strRef>
              <c:f>'OVCE-KMÚ'!$Z$22</c:f>
              <c:strCache>
                <c:ptCount val="1"/>
                <c:pt idx="0">
                  <c:v>index 18/17</c:v>
                </c:pt>
              </c:strCache>
            </c:strRef>
          </c:tx>
          <c:spPr>
            <a:ln w="50800"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('OVCE-KMÚ'!$Z$23:$Z$26,'OVCE-KMÚ'!$Z$32:$Z$34)</c:f>
              <c:numCache>
                <c:formatCode>0.00</c:formatCode>
                <c:ptCount val="7"/>
                <c:pt idx="0">
                  <c:v>96.478212671612511</c:v>
                </c:pt>
                <c:pt idx="1">
                  <c:v>101.62101732811625</c:v>
                </c:pt>
                <c:pt idx="2">
                  <c:v>110.98606442841496</c:v>
                </c:pt>
                <c:pt idx="3">
                  <c:v>82.431339152650622</c:v>
                </c:pt>
                <c:pt idx="4">
                  <c:v>96.70392662654055</c:v>
                </c:pt>
                <c:pt idx="5">
                  <c:v>140.74200329526732</c:v>
                </c:pt>
                <c:pt idx="6">
                  <c:v>103.7121258681089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5582912"/>
        <c:axId val="995588896"/>
      </c:lineChart>
      <c:catAx>
        <c:axId val="99559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5580736"/>
        <c:crosses val="autoZero"/>
        <c:auto val="1"/>
        <c:lblAlgn val="ctr"/>
        <c:lblOffset val="100"/>
        <c:noMultiLvlLbl val="0"/>
      </c:catAx>
      <c:valAx>
        <c:axId val="9955807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95590528"/>
        <c:crosses val="autoZero"/>
        <c:crossBetween val="between"/>
      </c:valAx>
      <c:valAx>
        <c:axId val="995588896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995582912"/>
        <c:crosses val="max"/>
        <c:crossBetween val="between"/>
      </c:valAx>
      <c:catAx>
        <c:axId val="995582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558889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'Overovanie pôvodu oviec'!$A$4</c:f>
              <c:strCache>
                <c:ptCount val="1"/>
                <c:pt idx="0">
                  <c:v>počet chovateľov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'Overovanie pôvodu oviec'!$I$3:$N$3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 formatCode="m/d/yyyy">
                  <c:v>43281</c:v>
                </c:pt>
              </c:numCache>
            </c:numRef>
          </c:cat>
          <c:val>
            <c:numRef>
              <c:f>'Overovanie pôvodu oviec'!$I$4:$N$4</c:f>
              <c:numCache>
                <c:formatCode>General</c:formatCode>
                <c:ptCount val="6"/>
                <c:pt idx="0">
                  <c:v>69</c:v>
                </c:pt>
                <c:pt idx="1">
                  <c:v>56</c:v>
                </c:pt>
                <c:pt idx="2">
                  <c:v>69</c:v>
                </c:pt>
                <c:pt idx="3">
                  <c:v>64</c:v>
                </c:pt>
                <c:pt idx="4">
                  <c:v>70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'Overovanie pôvodu oviec'!$A$5</c:f>
              <c:strCache>
                <c:ptCount val="1"/>
                <c:pt idx="0">
                  <c:v>celkový počet rozborov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'Overovanie pôvodu oviec'!$I$3:$N$3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 formatCode="m/d/yyyy">
                  <c:v>43281</c:v>
                </c:pt>
              </c:numCache>
            </c:numRef>
          </c:cat>
          <c:val>
            <c:numRef>
              <c:f>'Overovanie pôvodu oviec'!$I$5:$N$5</c:f>
              <c:numCache>
                <c:formatCode>#,##0</c:formatCode>
                <c:ptCount val="6"/>
                <c:pt idx="0">
                  <c:v>1279</c:v>
                </c:pt>
                <c:pt idx="1">
                  <c:v>785</c:v>
                </c:pt>
                <c:pt idx="2">
                  <c:v>1005</c:v>
                </c:pt>
                <c:pt idx="3">
                  <c:v>936</c:v>
                </c:pt>
                <c:pt idx="4">
                  <c:v>1042</c:v>
                </c:pt>
                <c:pt idx="5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589440"/>
        <c:axId val="995591072"/>
      </c:barChart>
      <c:catAx>
        <c:axId val="99558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591072"/>
        <c:crosses val="autoZero"/>
        <c:auto val="1"/>
        <c:lblAlgn val="ctr"/>
        <c:lblOffset val="100"/>
        <c:noMultiLvlLbl val="0"/>
      </c:catAx>
      <c:valAx>
        <c:axId val="99559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5894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OVCE!$A$6</c:f>
              <c:strCache>
                <c:ptCount val="1"/>
                <c:pt idx="0">
                  <c:v>bahnice v SR*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OVCE!$W$4:$AB$4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OVCE!$W$6:$AB$6</c:f>
              <c:numCache>
                <c:formatCode>#,##0</c:formatCode>
                <c:ptCount val="6"/>
                <c:pt idx="0">
                  <c:v>265421</c:v>
                </c:pt>
                <c:pt idx="1">
                  <c:v>254697</c:v>
                </c:pt>
                <c:pt idx="2">
                  <c:v>251638</c:v>
                </c:pt>
                <c:pt idx="3">
                  <c:v>248065</c:v>
                </c:pt>
                <c:pt idx="4">
                  <c:v>244930</c:v>
                </c:pt>
                <c:pt idx="5">
                  <c:v>255325</c:v>
                </c:pt>
              </c:numCache>
            </c:numRef>
          </c:val>
        </c:ser>
        <c:ser>
          <c:idx val="1"/>
          <c:order val="1"/>
          <c:tx>
            <c:strRef>
              <c:f>OVCE!$A$8</c:f>
              <c:strCache>
                <c:ptCount val="1"/>
                <c:pt idx="0">
                  <c:v>bahnice v KÚ</c:v>
                </c:pt>
              </c:strCache>
            </c:strRef>
          </c:tx>
          <c:spPr>
            <a:solidFill>
              <a:schemeClr val="accent2"/>
            </a:solidFill>
            <a:ln w="508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OVCE!$W$4:$AB$4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OVCE!$W$8:$AB$8</c:f>
              <c:numCache>
                <c:formatCode>#,##0</c:formatCode>
                <c:ptCount val="6"/>
                <c:pt idx="0">
                  <c:v>39062</c:v>
                </c:pt>
                <c:pt idx="1">
                  <c:v>35360</c:v>
                </c:pt>
                <c:pt idx="2">
                  <c:v>30230</c:v>
                </c:pt>
                <c:pt idx="3">
                  <c:v>32354</c:v>
                </c:pt>
                <c:pt idx="4">
                  <c:v>33659</c:v>
                </c:pt>
                <c:pt idx="5">
                  <c:v>34686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5746400"/>
        <c:axId val="905738784"/>
      </c:barChart>
      <c:lineChart>
        <c:grouping val="standard"/>
        <c:varyColors val="0"/>
        <c:ser>
          <c:idx val="2"/>
          <c:order val="2"/>
          <c:tx>
            <c:strRef>
              <c:f>OVCE!$A$9</c:f>
              <c:strCache>
                <c:ptCount val="1"/>
                <c:pt idx="0">
                  <c:v>% zapojenie bahníc v KÚ</c:v>
                </c:pt>
              </c:strCache>
            </c:strRef>
          </c:tx>
          <c:spPr>
            <a:ln w="50800">
              <a:solidFill>
                <a:schemeClr val="accent5">
                  <a:lumMod val="75000"/>
                </a:schemeClr>
              </a:solidFill>
            </a:ln>
          </c:spPr>
          <c:marker>
            <c:symbol val="triangle"/>
            <c:size val="11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spPr>
              <a:noFill/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OVCE!$W$4:$AB$4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OVCE!$W$9:$AB$9</c:f>
              <c:numCache>
                <c:formatCode>0.00</c:formatCode>
                <c:ptCount val="6"/>
                <c:pt idx="0">
                  <c:v>14.716996771167315</c:v>
                </c:pt>
                <c:pt idx="1">
                  <c:v>13.883163131093024</c:v>
                </c:pt>
                <c:pt idx="2">
                  <c:v>12.013288930924581</c:v>
                </c:pt>
                <c:pt idx="3">
                  <c:v>13.042549331828351</c:v>
                </c:pt>
                <c:pt idx="4">
                  <c:v>13.742293716572082</c:v>
                </c:pt>
                <c:pt idx="5">
                  <c:v>13.585038676197003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5750752"/>
        <c:axId val="905739328"/>
      </c:lineChart>
      <c:catAx>
        <c:axId val="90574640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crossAx val="905738784"/>
        <c:crosses val="autoZero"/>
        <c:auto val="1"/>
        <c:lblAlgn val="ctr"/>
        <c:lblOffset val="100"/>
        <c:noMultiLvlLbl val="0"/>
      </c:catAx>
      <c:valAx>
        <c:axId val="9057387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05746400"/>
        <c:crosses val="autoZero"/>
        <c:crossBetween val="between"/>
      </c:valAx>
      <c:valAx>
        <c:axId val="90573932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905750752"/>
        <c:crosses val="max"/>
        <c:crossBetween val="between"/>
      </c:valAx>
      <c:catAx>
        <c:axId val="905750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573932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'kraje bahnice'!$B$2</c:f>
              <c:strCache>
                <c:ptCount val="1"/>
                <c:pt idx="0">
                  <c:v>Slovensko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'kraje bahnice'!$A$3:$A$10</c:f>
              <c:strCache>
                <c:ptCount val="8"/>
                <c:pt idx="0">
                  <c:v>bratislavský</c:v>
                </c:pt>
                <c:pt idx="1">
                  <c:v>trnavský</c:v>
                </c:pt>
                <c:pt idx="2">
                  <c:v>trenčiansky</c:v>
                </c:pt>
                <c:pt idx="3">
                  <c:v>nitriansky</c:v>
                </c:pt>
                <c:pt idx="4">
                  <c:v>žilinský </c:v>
                </c:pt>
                <c:pt idx="5">
                  <c:v>banskobystrický</c:v>
                </c:pt>
                <c:pt idx="6">
                  <c:v>prešovský</c:v>
                </c:pt>
                <c:pt idx="7">
                  <c:v>košický</c:v>
                </c:pt>
              </c:strCache>
            </c:strRef>
          </c:cat>
          <c:val>
            <c:numRef>
              <c:f>'kraje bahnice'!$B$3:$B$10</c:f>
              <c:numCache>
                <c:formatCode>#,##0</c:formatCode>
                <c:ptCount val="8"/>
                <c:pt idx="0" formatCode="General">
                  <c:v>1114</c:v>
                </c:pt>
                <c:pt idx="1">
                  <c:v>1741</c:v>
                </c:pt>
                <c:pt idx="2">
                  <c:v>22073</c:v>
                </c:pt>
                <c:pt idx="3">
                  <c:v>6555</c:v>
                </c:pt>
                <c:pt idx="4">
                  <c:v>61601</c:v>
                </c:pt>
                <c:pt idx="5">
                  <c:v>80029</c:v>
                </c:pt>
                <c:pt idx="6">
                  <c:v>54450</c:v>
                </c:pt>
                <c:pt idx="7">
                  <c:v>27762</c:v>
                </c:pt>
              </c:numCache>
            </c:numRef>
          </c:val>
        </c:ser>
        <c:ser>
          <c:idx val="1"/>
          <c:order val="1"/>
          <c:tx>
            <c:strRef>
              <c:f>'kraje bahnice'!$C$2</c:f>
              <c:strCache>
                <c:ptCount val="1"/>
                <c:pt idx="0">
                  <c:v>KÚ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'kraje bahnice'!$A$3:$A$10</c:f>
              <c:strCache>
                <c:ptCount val="8"/>
                <c:pt idx="0">
                  <c:v>bratislavský</c:v>
                </c:pt>
                <c:pt idx="1">
                  <c:v>trnavský</c:v>
                </c:pt>
                <c:pt idx="2">
                  <c:v>trenčiansky</c:v>
                </c:pt>
                <c:pt idx="3">
                  <c:v>nitriansky</c:v>
                </c:pt>
                <c:pt idx="4">
                  <c:v>žilinský </c:v>
                </c:pt>
                <c:pt idx="5">
                  <c:v>banskobystrický</c:v>
                </c:pt>
                <c:pt idx="6">
                  <c:v>prešovský</c:v>
                </c:pt>
                <c:pt idx="7">
                  <c:v>košický</c:v>
                </c:pt>
              </c:strCache>
            </c:strRef>
          </c:cat>
          <c:val>
            <c:numRef>
              <c:f>'kraje bahnice'!$C$3:$C$10</c:f>
              <c:numCache>
                <c:formatCode>#,##0</c:formatCode>
                <c:ptCount val="8"/>
                <c:pt idx="0">
                  <c:v>32</c:v>
                </c:pt>
                <c:pt idx="1">
                  <c:v>63</c:v>
                </c:pt>
                <c:pt idx="2">
                  <c:v>3521</c:v>
                </c:pt>
                <c:pt idx="3">
                  <c:v>1545</c:v>
                </c:pt>
                <c:pt idx="4">
                  <c:v>9166</c:v>
                </c:pt>
                <c:pt idx="5">
                  <c:v>5127</c:v>
                </c:pt>
                <c:pt idx="6">
                  <c:v>12866</c:v>
                </c:pt>
                <c:pt idx="7">
                  <c:v>2366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28540352"/>
        <c:axId val="992769504"/>
      </c:barChart>
      <c:lineChart>
        <c:grouping val="standard"/>
        <c:varyColors val="0"/>
        <c:ser>
          <c:idx val="2"/>
          <c:order val="2"/>
          <c:tx>
            <c:strRef>
              <c:f>'kraje bahnice'!$D$2</c:f>
              <c:strCache>
                <c:ptCount val="1"/>
                <c:pt idx="0">
                  <c:v>% zapojenie krajov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triangle"/>
            <c:size val="11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2898511904761928E-2"/>
                  <c:y val="-0.12381193415637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898511904761904E-2"/>
                  <c:y val="-0.118585596707818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853075396825398E-2"/>
                  <c:y val="-5.3256378600823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3453373015873015E-3"/>
                  <c:y val="-6.1095884773662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'kraje bahnice'!$A$3:$A$10</c:f>
              <c:strCache>
                <c:ptCount val="8"/>
                <c:pt idx="0">
                  <c:v>bratislavský</c:v>
                </c:pt>
                <c:pt idx="1">
                  <c:v>trnavský</c:v>
                </c:pt>
                <c:pt idx="2">
                  <c:v>trenčiansky</c:v>
                </c:pt>
                <c:pt idx="3">
                  <c:v>nitriansky</c:v>
                </c:pt>
                <c:pt idx="4">
                  <c:v>žilinský </c:v>
                </c:pt>
                <c:pt idx="5">
                  <c:v>banskobystrický</c:v>
                </c:pt>
                <c:pt idx="6">
                  <c:v>prešovský</c:v>
                </c:pt>
                <c:pt idx="7">
                  <c:v>košický</c:v>
                </c:pt>
              </c:strCache>
            </c:strRef>
          </c:cat>
          <c:val>
            <c:numRef>
              <c:f>'kraje bahnice'!$D$3:$D$10</c:f>
              <c:numCache>
                <c:formatCode>0.0</c:formatCode>
                <c:ptCount val="8"/>
                <c:pt idx="0">
                  <c:v>2.8725314183123878</c:v>
                </c:pt>
                <c:pt idx="1">
                  <c:v>3.6186099942561745</c:v>
                </c:pt>
                <c:pt idx="2">
                  <c:v>15.95161509536538</c:v>
                </c:pt>
                <c:pt idx="3">
                  <c:v>23.569794050343248</c:v>
                </c:pt>
                <c:pt idx="4">
                  <c:v>14.87962857745816</c:v>
                </c:pt>
                <c:pt idx="5">
                  <c:v>6.4064276699696361</c:v>
                </c:pt>
                <c:pt idx="6">
                  <c:v>23.629017447199267</c:v>
                </c:pt>
                <c:pt idx="7">
                  <c:v>8.5224407463439231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2777664"/>
        <c:axId val="992771136"/>
      </c:lineChart>
      <c:catAx>
        <c:axId val="72854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2769504"/>
        <c:crosses val="autoZero"/>
        <c:auto val="1"/>
        <c:lblAlgn val="ctr"/>
        <c:lblOffset val="100"/>
        <c:noMultiLvlLbl val="0"/>
      </c:catAx>
      <c:valAx>
        <c:axId val="99276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8540352"/>
        <c:crosses val="autoZero"/>
        <c:crossBetween val="between"/>
      </c:valAx>
      <c:valAx>
        <c:axId val="99277113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992777664"/>
        <c:crosses val="max"/>
        <c:crossBetween val="between"/>
      </c:valAx>
      <c:catAx>
        <c:axId val="992777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2771136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OVCE!$A$17</c:f>
              <c:strCache>
                <c:ptCount val="1"/>
                <c:pt idx="0">
                  <c:v>počet bahníc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OVCE!$W$11:$AB$11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OVCE!$W$17:$AB$17</c:f>
              <c:numCache>
                <c:formatCode>#,##0</c:formatCode>
                <c:ptCount val="6"/>
                <c:pt idx="0">
                  <c:v>39062</c:v>
                </c:pt>
                <c:pt idx="1">
                  <c:v>35360</c:v>
                </c:pt>
                <c:pt idx="2">
                  <c:v>30230</c:v>
                </c:pt>
                <c:pt idx="3">
                  <c:v>32354</c:v>
                </c:pt>
                <c:pt idx="4">
                  <c:v>33659</c:v>
                </c:pt>
                <c:pt idx="5">
                  <c:v>34686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2775488"/>
        <c:axId val="992776576"/>
      </c:barChart>
      <c:lineChart>
        <c:grouping val="standard"/>
        <c:varyColors val="0"/>
        <c:ser>
          <c:idx val="0"/>
          <c:order val="1"/>
          <c:tx>
            <c:strRef>
              <c:f>OVCE!$A$12</c:f>
              <c:strCache>
                <c:ptCount val="1"/>
                <c:pt idx="0">
                  <c:v>počet chovov</c:v>
                </c:pt>
              </c:strCache>
            </c:strRef>
          </c:tx>
          <c:spPr>
            <a:ln w="50800"/>
          </c:spPr>
          <c:marker>
            <c:spPr>
              <a:ln w="25400"/>
            </c:spPr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OVCE!$W$11:$AB$11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OVCE!$W$12:$AB$12</c:f>
              <c:numCache>
                <c:formatCode>General</c:formatCode>
                <c:ptCount val="6"/>
                <c:pt idx="0">
                  <c:v>172</c:v>
                </c:pt>
                <c:pt idx="1">
                  <c:v>164</c:v>
                </c:pt>
                <c:pt idx="2">
                  <c:v>167</c:v>
                </c:pt>
                <c:pt idx="3">
                  <c:v>172</c:v>
                </c:pt>
                <c:pt idx="4">
                  <c:v>184</c:v>
                </c:pt>
                <c:pt idx="5">
                  <c:v>188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2773312"/>
        <c:axId val="992776032"/>
      </c:lineChart>
      <c:catAx>
        <c:axId val="99277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2776576"/>
        <c:crosses val="autoZero"/>
        <c:auto val="1"/>
        <c:lblAlgn val="ctr"/>
        <c:lblOffset val="100"/>
        <c:noMultiLvlLbl val="0"/>
      </c:catAx>
      <c:valAx>
        <c:axId val="9927765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92775488"/>
        <c:crosses val="autoZero"/>
        <c:crossBetween val="between"/>
      </c:valAx>
      <c:valAx>
        <c:axId val="9927760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92773312"/>
        <c:crosses val="max"/>
        <c:crossBetween val="between"/>
      </c:valAx>
      <c:catAx>
        <c:axId val="99277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277603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84951881014873"/>
          <c:y val="7.4548702245552642E-2"/>
          <c:w val="0.76959623797025367"/>
          <c:h val="0.746240670541443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OVCE!$A$13</c:f>
              <c:strCache>
                <c:ptCount val="1"/>
                <c:pt idx="0">
                  <c:v>ŠCH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OVCE!$W$11:$AB$11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OVCE!$W$13:$AB$13</c:f>
              <c:numCache>
                <c:formatCode>General</c:formatCode>
                <c:ptCount val="6"/>
                <c:pt idx="0">
                  <c:v>94</c:v>
                </c:pt>
                <c:pt idx="1">
                  <c:v>94</c:v>
                </c:pt>
                <c:pt idx="2">
                  <c:v>96</c:v>
                </c:pt>
                <c:pt idx="3">
                  <c:v>102</c:v>
                </c:pt>
                <c:pt idx="4">
                  <c:v>105</c:v>
                </c:pt>
                <c:pt idx="5">
                  <c:v>103</c:v>
                </c:pt>
              </c:numCache>
            </c:numRef>
          </c:val>
        </c:ser>
        <c:ser>
          <c:idx val="1"/>
          <c:order val="1"/>
          <c:tx>
            <c:strRef>
              <c:f>OVCE!$A$14</c:f>
              <c:strCache>
                <c:ptCount val="1"/>
                <c:pt idx="0">
                  <c:v>RCH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OVCE!$W$11:$AB$11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OVCE!$W$14:$AB$14</c:f>
              <c:numCache>
                <c:formatCode>General</c:formatCode>
                <c:ptCount val="6"/>
                <c:pt idx="0">
                  <c:v>32</c:v>
                </c:pt>
                <c:pt idx="1">
                  <c:v>31</c:v>
                </c:pt>
                <c:pt idx="2">
                  <c:v>34</c:v>
                </c:pt>
                <c:pt idx="3">
                  <c:v>33</c:v>
                </c:pt>
                <c:pt idx="4">
                  <c:v>44</c:v>
                </c:pt>
                <c:pt idx="5">
                  <c:v>45</c:v>
                </c:pt>
              </c:numCache>
            </c:numRef>
          </c:val>
        </c:ser>
        <c:ser>
          <c:idx val="2"/>
          <c:order val="2"/>
          <c:tx>
            <c:strRef>
              <c:f>OVCE!$A$15</c:f>
              <c:strCache>
                <c:ptCount val="1"/>
                <c:pt idx="0">
                  <c:v>ÚCH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OVCE!$W$11:$AB$11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OVCE!$W$15:$AB$15</c:f>
              <c:numCache>
                <c:formatCode>General</c:formatCode>
                <c:ptCount val="6"/>
                <c:pt idx="0">
                  <c:v>46</c:v>
                </c:pt>
                <c:pt idx="1">
                  <c:v>39</c:v>
                </c:pt>
                <c:pt idx="2">
                  <c:v>37</c:v>
                </c:pt>
                <c:pt idx="3">
                  <c:v>37</c:v>
                </c:pt>
                <c:pt idx="4">
                  <c:v>35</c:v>
                </c:pt>
                <c:pt idx="5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2774400"/>
        <c:axId val="992766240"/>
        <c:axId val="0"/>
      </c:bar3DChart>
      <c:catAx>
        <c:axId val="99277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2766240"/>
        <c:crosses val="autoZero"/>
        <c:auto val="1"/>
        <c:lblAlgn val="ctr"/>
        <c:lblOffset val="100"/>
        <c:noMultiLvlLbl val="0"/>
      </c:catAx>
      <c:valAx>
        <c:axId val="99276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2774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OVCE!$A$18</c:f>
              <c:strCache>
                <c:ptCount val="1"/>
                <c:pt idx="0">
                  <c:v>ŠCH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OVCE!$W$11:$AB$11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OVCE!$W$18:$AB$18</c:f>
              <c:numCache>
                <c:formatCode>#,##0</c:formatCode>
                <c:ptCount val="6"/>
                <c:pt idx="0">
                  <c:v>20208</c:v>
                </c:pt>
                <c:pt idx="1">
                  <c:v>19422</c:v>
                </c:pt>
                <c:pt idx="2">
                  <c:v>16584</c:v>
                </c:pt>
                <c:pt idx="3">
                  <c:v>17811</c:v>
                </c:pt>
                <c:pt idx="4">
                  <c:v>18870</c:v>
                </c:pt>
                <c:pt idx="5">
                  <c:v>19124</c:v>
                </c:pt>
              </c:numCache>
            </c:numRef>
          </c:val>
        </c:ser>
        <c:ser>
          <c:idx val="1"/>
          <c:order val="1"/>
          <c:tx>
            <c:strRef>
              <c:f>OVCE!$A$19</c:f>
              <c:strCache>
                <c:ptCount val="1"/>
                <c:pt idx="0">
                  <c:v>RCH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OVCE!$W$11:$AB$11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OVCE!$W$19:$AB$19</c:f>
              <c:numCache>
                <c:formatCode>#,##0</c:formatCode>
                <c:ptCount val="6"/>
                <c:pt idx="0">
                  <c:v>4709</c:v>
                </c:pt>
                <c:pt idx="1">
                  <c:v>3142</c:v>
                </c:pt>
                <c:pt idx="2">
                  <c:v>2901</c:v>
                </c:pt>
                <c:pt idx="3">
                  <c:v>2204</c:v>
                </c:pt>
                <c:pt idx="4">
                  <c:v>2914</c:v>
                </c:pt>
                <c:pt idx="5">
                  <c:v>2803</c:v>
                </c:pt>
              </c:numCache>
            </c:numRef>
          </c:val>
        </c:ser>
        <c:ser>
          <c:idx val="2"/>
          <c:order val="2"/>
          <c:tx>
            <c:strRef>
              <c:f>OVCE!$A$20</c:f>
              <c:strCache>
                <c:ptCount val="1"/>
                <c:pt idx="0">
                  <c:v>ÚCH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OVCE!$W$11:$AB$11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30.06.2018</c:v>
                </c:pt>
              </c:strCache>
            </c:strRef>
          </c:cat>
          <c:val>
            <c:numRef>
              <c:f>OVCE!$W$20:$AB$20</c:f>
              <c:numCache>
                <c:formatCode>#,##0</c:formatCode>
                <c:ptCount val="6"/>
                <c:pt idx="0">
                  <c:v>14145</c:v>
                </c:pt>
                <c:pt idx="1">
                  <c:v>12796</c:v>
                </c:pt>
                <c:pt idx="2">
                  <c:v>10745</c:v>
                </c:pt>
                <c:pt idx="3">
                  <c:v>12339</c:v>
                </c:pt>
                <c:pt idx="4">
                  <c:v>11875</c:v>
                </c:pt>
                <c:pt idx="5">
                  <c:v>12759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2771680"/>
        <c:axId val="992779840"/>
      </c:barChart>
      <c:catAx>
        <c:axId val="992771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92779840"/>
        <c:crosses val="autoZero"/>
        <c:auto val="1"/>
        <c:lblAlgn val="ctr"/>
        <c:lblOffset val="100"/>
        <c:noMultiLvlLbl val="0"/>
      </c:catAx>
      <c:valAx>
        <c:axId val="99277984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92771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k-S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'Koncentrácie oviec SPOLU'!$B$75</c:f>
              <c:strCache>
                <c:ptCount val="1"/>
                <c:pt idx="0">
                  <c:v>chovy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'Koncentrácie oviec SPOLU'!$A$76:$A$78</c:f>
              <c:strCache>
                <c:ptCount val="3"/>
                <c:pt idx="0">
                  <c:v>ŠCH</c:v>
                </c:pt>
                <c:pt idx="1">
                  <c:v>RCH</c:v>
                </c:pt>
                <c:pt idx="2">
                  <c:v>ÚCH</c:v>
                </c:pt>
              </c:strCache>
            </c:strRef>
          </c:cat>
          <c:val>
            <c:numRef>
              <c:f>'Koncentrácie oviec SPOLU'!$B$76:$B$78</c:f>
              <c:numCache>
                <c:formatCode>0.00</c:formatCode>
                <c:ptCount val="3"/>
                <c:pt idx="0">
                  <c:v>54.787234042553187</c:v>
                </c:pt>
                <c:pt idx="1">
                  <c:v>23.936170212765958</c:v>
                </c:pt>
                <c:pt idx="2">
                  <c:v>21.276595744680851</c:v>
                </c:pt>
              </c:numCache>
            </c:numRef>
          </c:val>
        </c:ser>
        <c:ser>
          <c:idx val="1"/>
          <c:order val="1"/>
          <c:tx>
            <c:strRef>
              <c:f>'Koncentrácie oviec SPOLU'!$C$75</c:f>
              <c:strCache>
                <c:ptCount val="1"/>
                <c:pt idx="0">
                  <c:v>bahnice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'Koncentrácie oviec SPOLU'!$A$76:$A$78</c:f>
              <c:strCache>
                <c:ptCount val="3"/>
                <c:pt idx="0">
                  <c:v>ŠCH</c:v>
                </c:pt>
                <c:pt idx="1">
                  <c:v>RCH</c:v>
                </c:pt>
                <c:pt idx="2">
                  <c:v>ÚCH</c:v>
                </c:pt>
              </c:strCache>
            </c:strRef>
          </c:cat>
          <c:val>
            <c:numRef>
              <c:f>'Koncentrácie oviec SPOLU'!$C$76:$C$78</c:f>
              <c:numCache>
                <c:formatCode>0.00</c:formatCode>
                <c:ptCount val="3"/>
                <c:pt idx="0">
                  <c:v>55.134636452747507</c:v>
                </c:pt>
                <c:pt idx="1">
                  <c:v>8.0810701724038516</c:v>
                </c:pt>
                <c:pt idx="2">
                  <c:v>36.784293374848644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2765696"/>
        <c:axId val="992766784"/>
      </c:barChart>
      <c:catAx>
        <c:axId val="99276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k-SK"/>
          </a:p>
        </c:txPr>
        <c:crossAx val="992766784"/>
        <c:crosses val="autoZero"/>
        <c:auto val="1"/>
        <c:lblAlgn val="ctr"/>
        <c:lblOffset val="100"/>
        <c:noMultiLvlLbl val="0"/>
      </c:catAx>
      <c:valAx>
        <c:axId val="99276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k-SK"/>
          </a:p>
        </c:txPr>
        <c:crossAx val="99276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mbria" panose="02040503050406030204" pitchFamily="18" charset="0"/>
        </a:defRPr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(OVCE!$A$25,OVCE!$A$29,OVCE!$A$33)</c:f>
              <c:strCache>
                <c:ptCount val="3"/>
                <c:pt idx="0">
                  <c:v>počet chovov v KMÚ</c:v>
                </c:pt>
                <c:pt idx="1">
                  <c:v>počet chovov v KÚ MP</c:v>
                </c:pt>
                <c:pt idx="2">
                  <c:v>počet chovov v KÚ ZP</c:v>
                </c:pt>
              </c:strCache>
            </c:strRef>
          </c:cat>
          <c:val>
            <c:numRef>
              <c:f>(OVCE!$AB$25,OVCE!$AB$29,OVCE!$AB$33)</c:f>
              <c:numCache>
                <c:formatCode>#,##0</c:formatCode>
                <c:ptCount val="3"/>
                <c:pt idx="0">
                  <c:v>107</c:v>
                </c:pt>
                <c:pt idx="1">
                  <c:v>79</c:v>
                </c:pt>
                <c:pt idx="2" formatCode="General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mbria" panose="02040503050406030204" pitchFamily="18" charset="0"/>
        </a:defRPr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(OVCE!$A$26,OVCE!$A$30,OVCE!$A$34)</c:f>
              <c:strCache>
                <c:ptCount val="3"/>
                <c:pt idx="0">
                  <c:v>počet bahníc v KMÚ</c:v>
                </c:pt>
                <c:pt idx="1">
                  <c:v>počet bahníc v KÚ MP</c:v>
                </c:pt>
                <c:pt idx="2">
                  <c:v>počet bahníc v KÚ ZP</c:v>
                </c:pt>
              </c:strCache>
            </c:strRef>
          </c:cat>
          <c:val>
            <c:numRef>
              <c:f>(OVCE!$AB$26,OVCE!$AB$30,OVCE!$AB$34)</c:f>
              <c:numCache>
                <c:formatCode>#,##0</c:formatCode>
                <c:ptCount val="3"/>
                <c:pt idx="0">
                  <c:v>23687</c:v>
                </c:pt>
                <c:pt idx="1">
                  <c:v>10989</c:v>
                </c:pt>
                <c:pt idx="2" formatCode="General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ambria" panose="02040503050406030204" pitchFamily="18" charset="0"/>
        </a:defRPr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0.32104</cdr:x>
      <cdr:y>0.23541</cdr:y>
    </cdr:from>
    <cdr:to>
      <cdr:x>0.67818</cdr:x>
      <cdr:y>0.60578</cdr:y>
    </cdr:to>
    <cdr:sp macro="" textlink="">
      <cdr:nvSpPr>
        <cdr:cNvPr id="2" name="Ovál 1"/>
        <cdr:cNvSpPr/>
      </cdr:nvSpPr>
      <cdr:spPr>
        <a:xfrm xmlns:a="http://schemas.openxmlformats.org/drawingml/2006/main">
          <a:off x="1618028" y="1144114"/>
          <a:ext cx="1800000" cy="180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b="1" dirty="0" smtClean="0">
              <a:solidFill>
                <a:schemeClr val="tx1"/>
              </a:solidFill>
              <a:latin typeface="Cambria" panose="02040503050406030204" pitchFamily="18" charset="0"/>
            </a:rPr>
            <a:t>34 686 bahníc</a:t>
          </a:r>
          <a:endParaRPr lang="sk-SK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EF461-2C22-4F18-9A6C-A5F41BAF2CFA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83E4-FE1A-468A-8B7A-87AF0687DB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27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83E4-FE1A-468A-8B7A-87AF0687DBC2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656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83E4-FE1A-468A-8B7A-87AF0687DBC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351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83E4-FE1A-468A-8B7A-87AF0687DBC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725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83E4-FE1A-468A-8B7A-87AF0687DBC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8030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83E4-FE1A-468A-8B7A-87AF0687DBC2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658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83E4-FE1A-468A-8B7A-87AF0687DBC2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663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B95BD4D-DC61-44BB-8691-9BACAC5D93B9}" type="datetime1">
              <a:rPr lang="sk-SK" smtClean="0"/>
              <a:t>24.10.2018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05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F5F-E449-4743-9331-106B57572AC7}" type="datetime1">
              <a:rPr lang="sk-SK" smtClean="0"/>
              <a:t>24.10.2018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781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241D-0224-4EA4-945F-C4830C6B6F32}" type="datetime1">
              <a:rPr lang="sk-SK" smtClean="0"/>
              <a:t>24.10.2018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7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DED6-900F-47BE-8C5C-3ABA14A22554}" type="datetime1">
              <a:rPr lang="sk-SK" smtClean="0"/>
              <a:t>24.10.2018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408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7565-9AFE-4A65-B151-0C8C4A0CDEEF}" type="datetime1">
              <a:rPr lang="sk-SK" smtClean="0"/>
              <a:t>24.10.2018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29C9-C4AB-43F7-9D09-C0ADADF72714}" type="datetime1">
              <a:rPr lang="sk-SK" smtClean="0"/>
              <a:t>24.10.2018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313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6779-1E6C-474D-9917-2E18D4231320}" type="datetime1">
              <a:rPr lang="sk-SK" smtClean="0"/>
              <a:t>24.10.2018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247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05D4-4CF8-4506-98D1-632779F9670A}" type="datetime1">
              <a:rPr lang="sk-SK" smtClean="0"/>
              <a:t>24.10.2018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443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586D-FCE5-42F0-BB0E-1106C1DCBFCE}" type="datetime1">
              <a:rPr lang="sk-SK" smtClean="0"/>
              <a:t>24.10.2018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788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924A-AF1A-405B-A954-148DF78EA807}" type="datetime1">
              <a:rPr lang="sk-SK" smtClean="0"/>
              <a:t>24.10.2018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16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D1-38D1-4396-8C05-D0D705C51252}" type="datetime1">
              <a:rPr lang="sk-SK" smtClean="0"/>
              <a:t>24.10.2018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8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27675C-A144-4D00-8476-9C65D77B2EF1}" type="datetime1">
              <a:rPr lang="sk-SK" smtClean="0"/>
              <a:t>24.10.2018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E51090-F208-4DA7-8F1B-A14FF85C6123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kontroly Úžitkovosti oviec a kôz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8425541" y="5920849"/>
            <a:ext cx="3763409" cy="735097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DEMETER 2018</a:t>
            </a:r>
          </a:p>
          <a:p>
            <a:pPr algn="ctr"/>
            <a:r>
              <a:rPr lang="sk-SK" dirty="0" smtClean="0"/>
              <a:t>26.10.2018, Farma </a:t>
            </a:r>
            <a:r>
              <a:rPr lang="sk-SK" dirty="0" smtClean="0"/>
              <a:t>Kamenica</a:t>
            </a:r>
            <a:endParaRPr lang="sk-SK" b="1" dirty="0" smtClean="0"/>
          </a:p>
        </p:txBody>
      </p:sp>
      <p:sp>
        <p:nvSpPr>
          <p:cNvPr id="5" name="Zástupný symbol obrázka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Zástupný symbol obráz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3" b="24993"/>
          <a:stretch>
            <a:fillRect/>
          </a:stretch>
        </p:blipFill>
        <p:spPr>
          <a:xfrm>
            <a:off x="3048" y="-1"/>
            <a:ext cx="12188952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04" y="4742424"/>
            <a:ext cx="1162285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Zapojenie chovov a bahníc 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kontroly mliekovej úžitkovosti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821901"/>
              </p:ext>
            </p:extLst>
          </p:nvPr>
        </p:nvGraphicFramePr>
        <p:xfrm>
          <a:off x="1056000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ál 4"/>
          <p:cNvSpPr/>
          <p:nvPr/>
        </p:nvSpPr>
        <p:spPr>
          <a:xfrm>
            <a:off x="10012745" y="1254868"/>
            <a:ext cx="1620000" cy="72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C00000"/>
                </a:solidFill>
              </a:rPr>
              <a:t>+ 4,73 %</a:t>
            </a:r>
            <a:endParaRPr lang="sk-SK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počtu chovov a kôz zapojených v kú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>
            <a:off x="10349539" y="5812020"/>
            <a:ext cx="1596027" cy="766298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C00000"/>
                </a:solidFill>
              </a:rPr>
              <a:t>+ 11,91 % </a:t>
            </a:r>
            <a:endParaRPr lang="sk-SK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981348"/>
              </p:ext>
            </p:extLst>
          </p:nvPr>
        </p:nvGraphicFramePr>
        <p:xfrm>
          <a:off x="1024128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82815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Výsledky Kontroly úžitkovosti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oviec za rok 2018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" t="25961" r="818" b="21276"/>
          <a:stretch/>
        </p:blipFill>
        <p:spPr>
          <a:xfrm>
            <a:off x="-103840" y="1957613"/>
            <a:ext cx="12327924" cy="4900387"/>
          </a:xfrm>
          <a:prstGeom prst="rect">
            <a:avLst/>
          </a:prstGeom>
        </p:spPr>
      </p:pic>
      <p:sp>
        <p:nvSpPr>
          <p:cNvPr id="5" name="16-cípa hviezda 4"/>
          <p:cNvSpPr/>
          <p:nvPr/>
        </p:nvSpPr>
        <p:spPr>
          <a:xfrm rot="20161919">
            <a:off x="362898" y="1613809"/>
            <a:ext cx="2808000" cy="1143214"/>
          </a:xfrm>
          <a:prstGeom prst="star16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PREDBEŽNÉ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7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reProdukčných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ukazovateľov oviec 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slovensko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898512"/>
              </p:ext>
            </p:extLst>
          </p:nvPr>
        </p:nvGraphicFramePr>
        <p:xfrm>
          <a:off x="1056000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7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reProdukčných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ukazovateľov oviec 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KÚ I. stupňa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350967"/>
              </p:ext>
            </p:extLst>
          </p:nvPr>
        </p:nvGraphicFramePr>
        <p:xfrm>
          <a:off x="1056000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7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reProdukčných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ukazovateľov oviec 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 krajov sr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281733"/>
              </p:ext>
            </p:extLst>
          </p:nvPr>
        </p:nvGraphicFramePr>
        <p:xfrm>
          <a:off x="1024128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5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normovaných laktácii a dosiahnutá mlieková úžitkovosť Oviec za Slovensko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096699"/>
              </p:ext>
            </p:extLst>
          </p:nvPr>
        </p:nvGraphicFramePr>
        <p:xfrm>
          <a:off x="1056000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94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Dosiahnutá mlieková úžitkovosť oviec za všetky plemená v KÚ I. stupňa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567998"/>
              </p:ext>
            </p:extLst>
          </p:nvPr>
        </p:nvGraphicFramePr>
        <p:xfrm>
          <a:off x="1056000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70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Dosiahnutá mlieková úžitkovosť oviec podľa krajov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ovná spojnica 3"/>
          <p:cNvCxnSpPr/>
          <p:nvPr/>
        </p:nvCxnSpPr>
        <p:spPr>
          <a:xfrm>
            <a:off x="1809680" y="3787398"/>
            <a:ext cx="8721213" cy="98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9240970" y="3320489"/>
            <a:ext cx="1289923" cy="476742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C00000"/>
                </a:solidFill>
              </a:rPr>
              <a:t>141,85</a:t>
            </a:r>
            <a:endParaRPr lang="sk-SK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91614"/>
              </p:ext>
            </p:extLst>
          </p:nvPr>
        </p:nvGraphicFramePr>
        <p:xfrm>
          <a:off x="1056000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18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2032000" y="4483100"/>
            <a:ext cx="81153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837685"/>
              </p:ext>
            </p:extLst>
          </p:nvPr>
        </p:nvGraphicFramePr>
        <p:xfrm>
          <a:off x="1056000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Dosiahnutá mlieková úžitkovosť oviec podľa plemien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KÚ 1.stupňa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Štatistický vývoj stavov oviec a bahníc na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slovensku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8884407" y="6438638"/>
            <a:ext cx="3112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Cambria" panose="02040503050406030204" pitchFamily="18" charset="0"/>
              </a:rPr>
              <a:t>*Zdroj</a:t>
            </a:r>
            <a:r>
              <a:rPr lang="sk-SK" sz="1400" dirty="0">
                <a:latin typeface="Cambria" panose="02040503050406030204" pitchFamily="18" charset="0"/>
              </a:rPr>
              <a:t>: Štatistický úrad SR k </a:t>
            </a:r>
            <a:r>
              <a:rPr lang="sk-SK" sz="1400" dirty="0" smtClean="0">
                <a:latin typeface="Cambria" panose="02040503050406030204" pitchFamily="18" charset="0"/>
              </a:rPr>
              <a:t>II.Q. 2018</a:t>
            </a:r>
            <a:endParaRPr lang="sk-SK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62651"/>
              </p:ext>
            </p:extLst>
          </p:nvPr>
        </p:nvGraphicFramePr>
        <p:xfrm>
          <a:off x="1056000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17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Ďalšie činnosti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8" y="2286000"/>
            <a:ext cx="1021537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 akreditované laboratórium rozboru mlieka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 doškoľovacie </a:t>
            </a:r>
            <a:r>
              <a:rPr lang="sk-SK" dirty="0"/>
              <a:t>pracovisko </a:t>
            </a:r>
            <a:r>
              <a:rPr lang="sk-SK" dirty="0" smtClean="0"/>
              <a:t>s MŠ SR akreditovanými vzdelávacími aktivitami: </a:t>
            </a:r>
          </a:p>
          <a:p>
            <a:pPr lvl="5">
              <a:buFont typeface="Wingdings" panose="05000000000000000000" pitchFamily="2" charset="2"/>
              <a:buChar char="v"/>
              <a:tabLst>
                <a:tab pos="1079500" algn="l"/>
              </a:tabLst>
            </a:pPr>
            <a:r>
              <a:rPr lang="sk-SK" b="1" dirty="0"/>
              <a:t> </a:t>
            </a:r>
            <a:r>
              <a:rPr lang="sk-SK" sz="1800" dirty="0" smtClean="0"/>
              <a:t>Hodnotiteľ </a:t>
            </a:r>
            <a:r>
              <a:rPr lang="sk-SK" sz="1800" dirty="0"/>
              <a:t>hospodárskych </a:t>
            </a:r>
            <a:r>
              <a:rPr lang="sk-SK" sz="1800" dirty="0" smtClean="0"/>
              <a:t>zvierat</a:t>
            </a:r>
          </a:p>
          <a:p>
            <a:pPr lvl="5">
              <a:buFont typeface="Wingdings" panose="05000000000000000000" pitchFamily="2" charset="2"/>
              <a:buChar char="v"/>
              <a:tabLst>
                <a:tab pos="1079500" algn="l"/>
              </a:tabLst>
            </a:pPr>
            <a:r>
              <a:rPr lang="sk-SK" sz="1800" dirty="0"/>
              <a:t> </a:t>
            </a:r>
            <a:r>
              <a:rPr lang="sk-SK" sz="1800" dirty="0" smtClean="0"/>
              <a:t>Inseminácia </a:t>
            </a:r>
            <a:r>
              <a:rPr lang="sk-SK" sz="1800" dirty="0"/>
              <a:t>hospodárskych </a:t>
            </a:r>
            <a:r>
              <a:rPr lang="sk-SK" sz="1800" dirty="0" smtClean="0"/>
              <a:t>zvierat</a:t>
            </a:r>
          </a:p>
          <a:p>
            <a:pPr lvl="5">
              <a:buFont typeface="Wingdings" panose="05000000000000000000" pitchFamily="2" charset="2"/>
              <a:buChar char="v"/>
              <a:tabLst>
                <a:tab pos="1079500" algn="l"/>
              </a:tabLst>
            </a:pPr>
            <a:r>
              <a:rPr lang="sk-SK" sz="1800" dirty="0"/>
              <a:t> </a:t>
            </a:r>
            <a:r>
              <a:rPr lang="sk-SK" sz="1800" dirty="0" smtClean="0"/>
              <a:t>Kontrola </a:t>
            </a:r>
            <a:r>
              <a:rPr lang="sk-SK" sz="1800" dirty="0"/>
              <a:t>úžitkovosti hospodárskych </a:t>
            </a:r>
            <a:r>
              <a:rPr lang="sk-SK" sz="1800" dirty="0" smtClean="0"/>
              <a:t>zvierat</a:t>
            </a:r>
          </a:p>
          <a:p>
            <a:pPr lvl="5">
              <a:buFont typeface="Wingdings" panose="05000000000000000000" pitchFamily="2" charset="2"/>
              <a:buChar char="v"/>
              <a:tabLst>
                <a:tab pos="1079500" algn="l"/>
              </a:tabLst>
            </a:pPr>
            <a:r>
              <a:rPr lang="sk-SK" sz="1800" dirty="0"/>
              <a:t> </a:t>
            </a:r>
            <a:r>
              <a:rPr lang="sk-SK" sz="1800" dirty="0" smtClean="0"/>
              <a:t>Ošetrovanie </a:t>
            </a:r>
            <a:r>
              <a:rPr lang="sk-SK" sz="1800" dirty="0"/>
              <a:t>a evidencia </a:t>
            </a:r>
            <a:r>
              <a:rPr lang="sk-SK" sz="1800" dirty="0" smtClean="0"/>
              <a:t>ošípaných</a:t>
            </a:r>
          </a:p>
          <a:p>
            <a:pPr marL="285750" lvl="5" indent="-285750">
              <a:buFont typeface="Wingdings" panose="05000000000000000000" pitchFamily="2" charset="2"/>
              <a:buChar char="v"/>
              <a:tabLst>
                <a:tab pos="1079500" algn="l"/>
              </a:tabLst>
            </a:pPr>
            <a:r>
              <a:rPr lang="sk-SK" sz="2400" dirty="0"/>
              <a:t>G</a:t>
            </a:r>
            <a:r>
              <a:rPr lang="sk-SK" sz="2400" dirty="0" smtClean="0"/>
              <a:t>enetické </a:t>
            </a:r>
            <a:r>
              <a:rPr lang="sk-SK" sz="2400" dirty="0"/>
              <a:t>laboratórium pre DNA analýzu </a:t>
            </a:r>
            <a:r>
              <a:rPr lang="sk-SK" sz="2400" dirty="0" smtClean="0"/>
              <a:t>zvierat</a:t>
            </a:r>
          </a:p>
          <a:p>
            <a:pPr marL="301752" lvl="7" indent="0">
              <a:buNone/>
              <a:tabLst>
                <a:tab pos="1079500" algn="l"/>
              </a:tabLst>
            </a:pPr>
            <a:r>
              <a:rPr lang="sk-SK" sz="1800" b="1" dirty="0" smtClean="0"/>
              <a:t>jediné </a:t>
            </a:r>
            <a:r>
              <a:rPr lang="sk-SK" sz="1800" b="1" dirty="0"/>
              <a:t>laboratórium na Slovensku akreditované</a:t>
            </a:r>
            <a:r>
              <a:rPr lang="sk-SK" sz="1800" dirty="0"/>
              <a:t> Slovenskou národnou akreditačnou službou – SNAS (2005), pre paternitu hospodárskych zvierat a psov a určovanie pohlavia pštrosov a emu. </a:t>
            </a:r>
          </a:p>
          <a:p>
            <a:pPr marL="285750" lvl="5" indent="-285750">
              <a:buFont typeface="Wingdings" panose="05000000000000000000" pitchFamily="2" charset="2"/>
              <a:buChar char="v"/>
              <a:tabLst>
                <a:tab pos="1079500" algn="l"/>
              </a:tabLst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6585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87549" y="179668"/>
            <a:ext cx="1199420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algn="ctr">
              <a:lnSpc>
                <a:spcPct val="90000"/>
              </a:lnSpc>
              <a:spcBef>
                <a:spcPct val="0"/>
              </a:spcBef>
            </a:pPr>
            <a:r>
              <a:rPr lang="sk-SK" sz="2800" cap="all" spc="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Genetické laboratórium pre DNA analýzu zvierat</a:t>
            </a:r>
          </a:p>
        </p:txBody>
      </p:sp>
      <p:sp>
        <p:nvSpPr>
          <p:cNvPr id="2" name="Obdĺžnik 1"/>
          <p:cNvSpPr/>
          <p:nvPr/>
        </p:nvSpPr>
        <p:spPr>
          <a:xfrm>
            <a:off x="6431123" y="5704955"/>
            <a:ext cx="1942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www.pssr.sk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20583" t="12815" r="21667" b="4815"/>
          <a:stretch/>
        </p:blipFill>
        <p:spPr>
          <a:xfrm>
            <a:off x="2382834" y="805997"/>
            <a:ext cx="7403633" cy="594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43" y="2533197"/>
            <a:ext cx="710394" cy="9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l="25219" t="12861" r="26414" b="4667"/>
          <a:stretch/>
        </p:blipFill>
        <p:spPr>
          <a:xfrm>
            <a:off x="2624186" y="99000"/>
            <a:ext cx="6943628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5964" y="128016"/>
            <a:ext cx="9720072" cy="906127"/>
          </a:xfrm>
        </p:spPr>
        <p:txBody>
          <a:bodyPr>
            <a:noAutofit/>
          </a:bodyPr>
          <a:lstStyle/>
          <a:p>
            <a:pPr marL="484632" algn="ctr">
              <a:lnSpc>
                <a:spcPct val="90000"/>
              </a:lnSpc>
            </a:pP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Overovanie pôvodu oviec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193956"/>
              </p:ext>
            </p:extLst>
          </p:nvPr>
        </p:nvGraphicFramePr>
        <p:xfrm>
          <a:off x="1056000" y="999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46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9471707">
            <a:off x="-408629" y="2134650"/>
            <a:ext cx="2892915" cy="1124092"/>
          </a:xfrm>
        </p:spPr>
        <p:txBody>
          <a:bodyPr>
            <a:normAutofit/>
          </a:bodyPr>
          <a:lstStyle/>
          <a:p>
            <a:pPr algn="ctr"/>
            <a:r>
              <a:rPr lang="sk-SK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www.pssr.sk</a:t>
            </a:r>
            <a:endParaRPr lang="sk-SK" sz="28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9471707">
            <a:off x="179121" y="2475596"/>
            <a:ext cx="2892915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www.cehz.sk</a:t>
            </a:r>
            <a:endParaRPr lang="sk-SK" sz="28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 rot="19471707">
            <a:off x="734586" y="2760154"/>
            <a:ext cx="2892915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www.plis.sk</a:t>
            </a:r>
            <a:endParaRPr lang="sk-SK" sz="28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94236" y="673152"/>
            <a:ext cx="3003082" cy="112381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Kde získate informácie</a:t>
            </a:r>
            <a:endParaRPr lang="sk-SK" sz="2000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20583" t="12815" r="21667" b="4963"/>
          <a:stretch/>
        </p:blipFill>
        <p:spPr>
          <a:xfrm>
            <a:off x="3502007" y="156342"/>
            <a:ext cx="8091249" cy="64800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426594" y="5092110"/>
            <a:ext cx="4121037" cy="67369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82" y="4870955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834" y="5220092"/>
            <a:ext cx="7194015" cy="1009947"/>
          </a:xfrm>
        </p:spPr>
        <p:txBody>
          <a:bodyPr>
            <a:normAutofit/>
          </a:bodyPr>
          <a:lstStyle/>
          <a:p>
            <a:r>
              <a:rPr lang="sk-SK" sz="4400" dirty="0" smtClean="0"/>
              <a:t>Ďakujem za pozornosť</a:t>
            </a:r>
            <a:endParaRPr lang="sk-SK" sz="4400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half" idx="2"/>
          </p:nvPr>
        </p:nvSpPr>
        <p:spPr>
          <a:xfrm>
            <a:off x="8721811" y="4992572"/>
            <a:ext cx="3200400" cy="1463040"/>
          </a:xfrm>
        </p:spPr>
        <p:txBody>
          <a:bodyPr>
            <a:normAutofit/>
          </a:bodyPr>
          <a:lstStyle/>
          <a:p>
            <a:pPr algn="ctr"/>
            <a:r>
              <a:rPr lang="sk-SK" sz="1600" b="1" dirty="0" smtClean="0"/>
              <a:t>PLEMENÁRSKE SLUŽBY </a:t>
            </a:r>
          </a:p>
          <a:p>
            <a:pPr algn="ctr"/>
            <a:r>
              <a:rPr lang="sk-SK" sz="1600" b="1" dirty="0" smtClean="0"/>
              <a:t>SLOVENSKEJ REPUBLIKY, </a:t>
            </a:r>
            <a:r>
              <a:rPr lang="sk-SK" sz="1600" b="1" dirty="0" err="1" smtClean="0"/>
              <a:t>š.p</a:t>
            </a:r>
            <a:r>
              <a:rPr lang="sk-SK" sz="1600" b="1" dirty="0" smtClean="0"/>
              <a:t>.</a:t>
            </a:r>
          </a:p>
          <a:p>
            <a:pPr algn="ctr"/>
            <a:r>
              <a:rPr lang="sk-SK" sz="1600" dirty="0" smtClean="0"/>
              <a:t>Starohájska 29</a:t>
            </a:r>
          </a:p>
          <a:p>
            <a:pPr algn="ctr"/>
            <a:r>
              <a:rPr lang="sk-SK" sz="1600" dirty="0" smtClean="0"/>
              <a:t>852 27 Bratislava</a:t>
            </a:r>
          </a:p>
          <a:p>
            <a:pPr algn="ctr"/>
            <a:r>
              <a:rPr lang="sk-SK" sz="1600" dirty="0" smtClean="0"/>
              <a:t>www.pssr.sk</a:t>
            </a:r>
            <a:endParaRPr lang="sk-SK" sz="1600" dirty="0"/>
          </a:p>
        </p:txBody>
      </p:sp>
      <p:sp>
        <p:nvSpPr>
          <p:cNvPr id="6" name="BlokTextu 5"/>
          <p:cNvSpPr txBox="1"/>
          <p:nvPr/>
        </p:nvSpPr>
        <p:spPr>
          <a:xfrm>
            <a:off x="4700842" y="438296"/>
            <a:ext cx="2787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1"/>
                </a:solidFill>
              </a:rPr>
              <a:t>1935 – 2015</a:t>
            </a:r>
          </a:p>
          <a:p>
            <a:endParaRPr lang="sk-SK" dirty="0"/>
          </a:p>
        </p:txBody>
      </p:sp>
      <p:sp>
        <p:nvSpPr>
          <p:cNvPr id="11" name="Zástupný symbol obrázka 10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" y="5220092"/>
            <a:ext cx="1162285" cy="1008000"/>
          </a:xfrm>
          <a:prstGeom prst="rect">
            <a:avLst/>
          </a:prstGeom>
        </p:spPr>
      </p:pic>
      <p:pic>
        <p:nvPicPr>
          <p:cNvPr id="12" name="Zástupný symbol obráz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3" b="24993"/>
          <a:stretch>
            <a:fillRect/>
          </a:stretch>
        </p:blipFill>
        <p:spPr>
          <a:xfrm>
            <a:off x="3048" y="-1"/>
            <a:ext cx="12188952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2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Zapojenie bahníc v KÚ v porovnaní s počtom bahníc v SR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084460"/>
              </p:ext>
            </p:extLst>
          </p:nvPr>
        </p:nvGraphicFramePr>
        <p:xfrm>
          <a:off x="1024128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ĺžnik 3"/>
          <p:cNvSpPr/>
          <p:nvPr/>
        </p:nvSpPr>
        <p:spPr>
          <a:xfrm>
            <a:off x="9156041" y="6489438"/>
            <a:ext cx="3112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Cambria" panose="02040503050406030204" pitchFamily="18" charset="0"/>
              </a:rPr>
              <a:t>*Zdroj</a:t>
            </a:r>
            <a:r>
              <a:rPr lang="sk-SK" sz="1400" dirty="0">
                <a:latin typeface="Cambria" panose="02040503050406030204" pitchFamily="18" charset="0"/>
              </a:rPr>
              <a:t>: Štatistický úrad SR k </a:t>
            </a:r>
            <a:r>
              <a:rPr lang="sk-SK" sz="1400" dirty="0" smtClean="0">
                <a:latin typeface="Cambria" panose="02040503050406030204" pitchFamily="18" charset="0"/>
              </a:rPr>
              <a:t>II.Q. 2018</a:t>
            </a:r>
            <a:endParaRPr lang="sk-SK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Zapojenie bahníc v KÚ v porovnaní s počtom bahníc v SR podľa jednotlivých krajov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 30.06.2018)</a:t>
            </a:r>
            <a:endParaRPr lang="sk-SK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912836"/>
              </p:ext>
            </p:extLst>
          </p:nvPr>
        </p:nvGraphicFramePr>
        <p:xfrm>
          <a:off x="1056000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7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počtu chovov a bahníc zapojených v Kú oviec 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ál 3"/>
          <p:cNvSpPr/>
          <p:nvPr/>
        </p:nvSpPr>
        <p:spPr>
          <a:xfrm>
            <a:off x="10333009" y="6216036"/>
            <a:ext cx="1612557" cy="558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C00000"/>
                </a:solidFill>
              </a:rPr>
              <a:t>+ 3,05 %</a:t>
            </a:r>
          </a:p>
          <a:p>
            <a:pPr algn="ctr"/>
            <a:r>
              <a:rPr lang="sk-SK" sz="1600" b="1" dirty="0">
                <a:solidFill>
                  <a:srgbClr val="C00000"/>
                </a:solidFill>
              </a:rPr>
              <a:t>k</a:t>
            </a:r>
            <a:r>
              <a:rPr lang="sk-SK" sz="1600" b="1" dirty="0" smtClean="0">
                <a:solidFill>
                  <a:srgbClr val="C00000"/>
                </a:solidFill>
              </a:rPr>
              <a:t> r. 2017</a:t>
            </a:r>
            <a:endParaRPr lang="sk-SK" sz="1600" b="1" dirty="0">
              <a:solidFill>
                <a:srgbClr val="C00000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8110803" y="1482293"/>
            <a:ext cx="1442323" cy="630195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C00000"/>
                </a:solidFill>
              </a:rPr>
              <a:t>+ 2,17 %</a:t>
            </a:r>
          </a:p>
          <a:p>
            <a:pPr algn="ctr"/>
            <a:r>
              <a:rPr lang="sk-SK" sz="1600" b="1" dirty="0" smtClean="0">
                <a:solidFill>
                  <a:srgbClr val="C00000"/>
                </a:solidFill>
              </a:rPr>
              <a:t>k r. 2017</a:t>
            </a:r>
            <a:endParaRPr lang="sk-SK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364224"/>
              </p:ext>
            </p:extLst>
          </p:nvPr>
        </p:nvGraphicFramePr>
        <p:xfrm>
          <a:off x="1024128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89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počtu chovov zapojených v Kú oviec 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 stupňa zapojenia 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589503"/>
              </p:ext>
            </p:extLst>
          </p:nvPr>
        </p:nvGraphicFramePr>
        <p:xfrm>
          <a:off x="1024128" y="1712069"/>
          <a:ext cx="10080000" cy="514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5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počtu bahníc zapojených v kú oviec 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 stupňa zapojenia 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934827"/>
              </p:ext>
            </p:extLst>
          </p:nvPr>
        </p:nvGraphicFramePr>
        <p:xfrm>
          <a:off x="1056000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02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Percentuálne zapojenie chovov a bahníc v Kú podľa stupňa chovu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628849"/>
              </p:ext>
            </p:extLst>
          </p:nvPr>
        </p:nvGraphicFramePr>
        <p:xfrm>
          <a:off x="1024128" y="1998000"/>
          <a:ext cx="1008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2659628" y="3165814"/>
            <a:ext cx="1800000" cy="180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188 chovov</a:t>
            </a:r>
            <a:endParaRPr lang="sk-SK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97668"/>
            <a:ext cx="10921438" cy="914401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zapojenie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chovov a bahníc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KÚ Oviec 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 Úžitkového zamerania k 30.06.2018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800873"/>
              </p:ext>
            </p:extLst>
          </p:nvPr>
        </p:nvGraphicFramePr>
        <p:xfrm>
          <a:off x="1024128" y="1998000"/>
          <a:ext cx="50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090712"/>
              </p:ext>
            </p:extLst>
          </p:nvPr>
        </p:nvGraphicFramePr>
        <p:xfrm>
          <a:off x="6162185" y="1856485"/>
          <a:ext cx="50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0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Vlastné 5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FFCC00"/>
      </a:accent1>
      <a:accent2>
        <a:srgbClr val="63A537"/>
      </a:accent2>
      <a:accent3>
        <a:srgbClr val="37A76F"/>
      </a:accent3>
      <a:accent4>
        <a:srgbClr val="EE7B08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2634</TotalTime>
  <Words>303</Words>
  <Application>Microsoft Office PowerPoint</Application>
  <PresentationFormat>Širokouhlá</PresentationFormat>
  <Paragraphs>64</Paragraphs>
  <Slides>25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Tw Cen MT</vt:lpstr>
      <vt:lpstr>Wingdings</vt:lpstr>
      <vt:lpstr>Wingdings 3</vt:lpstr>
      <vt:lpstr>Integrál</vt:lpstr>
      <vt:lpstr>VÝSLEDKY  kontroly Úžitkovosti oviec a kôz</vt:lpstr>
      <vt:lpstr>Štatistický vývoj stavov oviec a bahníc na slovensku</vt:lpstr>
      <vt:lpstr>Zapojenie bahníc v KÚ v porovnaní s počtom bahníc v SR</vt:lpstr>
      <vt:lpstr>Zapojenie bahníc v KÚ v porovnaní s počtom bahníc v SR podľa jednotlivých krajov (k 30.06.2018)</vt:lpstr>
      <vt:lpstr>Vývoj počtu chovov a bahníc zapojených v Kú oviec </vt:lpstr>
      <vt:lpstr>Vývoj počtu chovov zapojených v Kú oviec  podľa stupňa zapojenia </vt:lpstr>
      <vt:lpstr>Vývoj počtu bahníc zapojených v kú oviec  podľa stupňa zapojenia </vt:lpstr>
      <vt:lpstr>Percentuálne zapojenie chovov a bahníc v Kú podľa stupňa chovu</vt:lpstr>
      <vt:lpstr>zapojenie chovov a bahníc v KÚ Oviec  Podľa Úžitkového zamerania k 30.06.2018</vt:lpstr>
      <vt:lpstr>Zapojenie chovov a bahníc  do kontroly mliekovej úžitkovosti</vt:lpstr>
      <vt:lpstr>Vývoj počtu chovov a kôz zapojených v kú</vt:lpstr>
      <vt:lpstr>Výsledky Kontroly úžitkovosti oviec za rok 2018</vt:lpstr>
      <vt:lpstr>Výsledky reProdukčných ukazovateľov oviec  za slovensko</vt:lpstr>
      <vt:lpstr>Výsledky reProdukčných ukazovateľov oviec  V KÚ I. stupňa</vt:lpstr>
      <vt:lpstr>Výsledky reProdukčných ukazovateľov oviec  podľa krajov sr</vt:lpstr>
      <vt:lpstr>Počet normovaných laktácii a dosiahnutá mlieková úžitkovosť Oviec za Slovensko</vt:lpstr>
      <vt:lpstr>Dosiahnutá mlieková úžitkovosť oviec za všetky plemená v KÚ I. stupňa</vt:lpstr>
      <vt:lpstr>Dosiahnutá mlieková úžitkovosť oviec podľa krajov</vt:lpstr>
      <vt:lpstr>Dosiahnutá mlieková úžitkovosť oviec podľa plemien V KÚ 1.stupňa</vt:lpstr>
      <vt:lpstr>Ďalšie činnosti</vt:lpstr>
      <vt:lpstr>Prezentácia programu PowerPoint</vt:lpstr>
      <vt:lpstr>Prezentácia programu PowerPoint</vt:lpstr>
      <vt:lpstr>Overovanie pôvodu oviec</vt:lpstr>
      <vt:lpstr>www.pssr.sk</vt:lpstr>
      <vt:lpstr>Ďakujem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Ing. Kamil Šulko</dc:creator>
  <cp:lastModifiedBy>Ing. Kamil Šulko</cp:lastModifiedBy>
  <cp:revision>197</cp:revision>
  <dcterms:created xsi:type="dcterms:W3CDTF">2015-01-30T14:01:44Z</dcterms:created>
  <dcterms:modified xsi:type="dcterms:W3CDTF">2018-10-24T05:39:40Z</dcterms:modified>
</cp:coreProperties>
</file>