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57" r:id="rId3"/>
    <p:sldId id="268" r:id="rId4"/>
    <p:sldId id="260" r:id="rId5"/>
    <p:sldId id="261" r:id="rId6"/>
    <p:sldId id="267" r:id="rId7"/>
    <p:sldId id="262" r:id="rId8"/>
    <p:sldId id="264" r:id="rId9"/>
    <p:sldId id="269" r:id="rId10"/>
    <p:sldId id="270" r:id="rId11"/>
    <p:sldId id="271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82D5F2-B629-44E1-9FC0-7B2472C1E6F0}">
  <a:tblStyle styleId="{8482D5F2-B629-44E1-9FC0-7B2472C1E6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35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27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Varianta podnik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Varianta podnik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37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94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33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2130215"/>
            <a:ext cx="7772400" cy="144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10"/>
            </a:pPr>
            <a:r>
              <a:rPr lang="sk-SK" sz="4800" dirty="0"/>
              <a:t>DEMETER 2018</a:t>
            </a:r>
            <a:br>
              <a:rPr lang="sk-SK" sz="4800" dirty="0"/>
            </a:br>
            <a:r>
              <a:rPr lang="sk-SK" sz="3600" dirty="0"/>
              <a:t>Tradičné ukončenie ovčiarskej sezóny</a:t>
            </a:r>
            <a:endParaRPr sz="3600" dirty="0"/>
          </a:p>
        </p:txBody>
      </p:sp>
      <p:sp>
        <p:nvSpPr>
          <p:cNvPr id="164" name="Shape 164"/>
          <p:cNvSpPr txBox="1"/>
          <p:nvPr/>
        </p:nvSpPr>
        <p:spPr>
          <a:xfrm>
            <a:off x="926823" y="4316378"/>
            <a:ext cx="7772400" cy="160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sk-SK" sz="2000" dirty="0"/>
              <a:t>Farma Kamenica			Ing. Ján </a:t>
            </a:r>
            <a:r>
              <a:rPr lang="sk-SK" sz="2000" dirty="0" err="1"/>
              <a:t>Drevenák</a:t>
            </a:r>
            <a:endParaRPr lang="sk-SK" sz="2000" dirty="0"/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sk-SK" sz="2000" dirty="0"/>
              <a:t>26. októbra 2018			SK FARM </a:t>
            </a:r>
            <a:r>
              <a:rPr lang="sk-SK" sz="2000" dirty="0" err="1"/>
              <a:t>Partners</a:t>
            </a:r>
            <a:r>
              <a:rPr lang="sk-SK" sz="2000" dirty="0"/>
              <a:t> </a:t>
            </a:r>
            <a:r>
              <a:rPr lang="sk-SK" sz="2000" dirty="0" err="1"/>
              <a:t>s.r.o</a:t>
            </a:r>
            <a:r>
              <a:rPr lang="sk-SK" sz="20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411833" y="101275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Minerálne </a:t>
            </a:r>
            <a:r>
              <a:rPr kumimoji="0" lang="sk-SK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ruminálne</a:t>
            </a: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bolusy AGRIMIN, napríklad: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6D4D76E-6B45-4F19-B58F-5567EDA0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62" y="684492"/>
            <a:ext cx="4559571" cy="570688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AB0C100-057C-4BD7-8657-3FE481F4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230" y="2063080"/>
            <a:ext cx="4688770" cy="3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411833" y="252104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Štartéry pre jahňatá: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1FE5BAA-FAB4-4191-845A-6C33E4E3D4DD}"/>
              </a:ext>
            </a:extLst>
          </p:cNvPr>
          <p:cNvSpPr txBox="1"/>
          <p:nvPr/>
        </p:nvSpPr>
        <p:spPr>
          <a:xfrm>
            <a:off x="490193" y="759196"/>
            <a:ext cx="78083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2400" b="1" dirty="0">
              <a:latin typeface="Open Sans"/>
              <a:ea typeface="Open Sans"/>
              <a:cs typeface="Open Sans"/>
            </a:endParaRPr>
          </a:p>
          <a:p>
            <a:pPr algn="just"/>
            <a:r>
              <a:rPr lang="sk-SK" sz="2400" b="1" dirty="0">
                <a:latin typeface="Open Sans"/>
                <a:ea typeface="Open Sans"/>
                <a:cs typeface="Open Sans"/>
              </a:rPr>
              <a:t>Suchá TMR pre jahňatá:</a:t>
            </a:r>
          </a:p>
          <a:p>
            <a:pPr marL="342900" indent="-342900" algn="just">
              <a:buFontTx/>
              <a:buChar char="-"/>
            </a:pPr>
            <a:r>
              <a:rPr lang="sk-SK" sz="1900" b="1" dirty="0">
                <a:solidFill>
                  <a:srgbClr val="00B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Vysoká stráviteľnosť použitých surovín</a:t>
            </a:r>
          </a:p>
          <a:p>
            <a:pPr marL="342900" indent="-342900" algn="just">
              <a:buFontTx/>
              <a:buChar char="-"/>
            </a:pPr>
            <a:r>
              <a:rPr lang="sk-SK" sz="19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Stretch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 efekt – rozťahuje bachor, vyšší príjem krmiva, vyššie prírastky</a:t>
            </a:r>
          </a:p>
          <a:p>
            <a:pPr marL="342900" indent="-342900" algn="just">
              <a:buFontTx/>
              <a:buChar char="-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Vysoká chutnosť – vyšší príjem</a:t>
            </a:r>
          </a:p>
          <a:p>
            <a:pPr marL="342900" indent="-342900" algn="just">
              <a:buFontTx/>
              <a:buChar char="-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Obsahuje:</a:t>
            </a:r>
          </a:p>
          <a:p>
            <a:pPr algn="just"/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Dusíkaté látky: 17,0 %, oleje a tuky: 3,0 %, vláknina: 10,0 %, popol: 7,5 %, </a:t>
            </a:r>
            <a:r>
              <a:rPr lang="sk-SK" sz="19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metabolizovateľná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energia: 10,7 MJ/kg.</a:t>
            </a:r>
          </a:p>
          <a:p>
            <a:pPr marL="342900" indent="-342900" algn="just">
              <a:buFontTx/>
              <a:buChar char="-"/>
            </a:pPr>
            <a:endParaRPr lang="sk-SK" sz="2400" b="1" dirty="0">
              <a:latin typeface="Open Sans"/>
              <a:ea typeface="Open Sans"/>
              <a:cs typeface="Open Sans"/>
            </a:endParaRPr>
          </a:p>
          <a:p>
            <a:pPr>
              <a:buClr>
                <a:schemeClr val="dk1"/>
              </a:buClr>
              <a:buSzPts val="1600"/>
            </a:pPr>
            <a:r>
              <a:rPr lang="sk-SK" sz="2400" b="1" dirty="0">
                <a:latin typeface="Open Sans"/>
                <a:ea typeface="Open Sans"/>
                <a:cs typeface="Open Sans"/>
              </a:rPr>
              <a:t>MÜSLI pre jahňatá:</a:t>
            </a:r>
          </a:p>
          <a:p>
            <a:pPr>
              <a:buClr>
                <a:schemeClr val="dk1"/>
              </a:buClr>
              <a:buSzPts val="1600"/>
            </a:pPr>
            <a:endParaRPr lang="sk-SK" sz="2400" b="1" dirty="0">
              <a:latin typeface="Open Sans"/>
              <a:ea typeface="Open Sans"/>
              <a:cs typeface="Open Sans"/>
              <a:sym typeface="Verdana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b="1" dirty="0">
                <a:solidFill>
                  <a:srgbClr val="00B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Vysoká chutnosť – vysoký príjem krmiva</a:t>
            </a:r>
          </a:p>
          <a:p>
            <a:pPr marL="22860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Vysoká stráviteľnosť použitých surovín</a:t>
            </a:r>
          </a:p>
          <a:p>
            <a:pPr marL="342900" indent="-342900" algn="just">
              <a:buFontTx/>
              <a:buChar char="-"/>
            </a:pPr>
            <a:r>
              <a:rPr lang="sk-SK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Obsahuje:</a:t>
            </a:r>
          </a:p>
          <a:p>
            <a:pPr algn="just"/>
            <a:r>
              <a:rPr lang="sk-SK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Dusíkaté látky: 18,0 %, oleje a tuky: 3,0 %, vláknina: 8,0 %, popol: 6,5 %, </a:t>
            </a:r>
            <a:r>
              <a:rPr lang="sk-SK" sz="20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metabolizovateľná</a:t>
            </a:r>
            <a:r>
              <a:rPr lang="sk-SK" sz="20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energia: 11,2 MJ/kg.</a:t>
            </a:r>
          </a:p>
          <a:p>
            <a:pPr algn="just"/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734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685800" y="104269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sk-SK" sz="4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Ďakujem za </a:t>
            </a:r>
            <a:r>
              <a:rPr lang="sk-SK" sz="4000" dirty="0">
                <a:latin typeface="Open Sans"/>
                <a:ea typeface="Open Sans"/>
                <a:cs typeface="Open Sans"/>
                <a:sym typeface="Open Sans"/>
              </a:rPr>
              <a:t>pozornosť a veľa úspechov</a:t>
            </a:r>
            <a:r>
              <a:rPr lang="sk-SK" sz="4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462EB7D-13B2-47F9-92D0-7F8DCD3B0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26" y="2428926"/>
            <a:ext cx="5159605" cy="38697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87679" y="800612"/>
            <a:ext cx="8078804" cy="484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sk-SK" sz="2220" b="0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... a okrem toho ...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sk-SK" sz="2220" b="0" i="0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/>
            <a:r>
              <a:rPr lang="sk-SK" sz="2220" dirty="0">
                <a:latin typeface="Open Sans"/>
                <a:ea typeface="Open Sans"/>
                <a:cs typeface="Open Sans"/>
              </a:rPr>
              <a:t>Sme tím mladých motivovaných profesionálov a </a:t>
            </a:r>
            <a:r>
              <a:rPr lang="sk-SK" sz="2220" b="1" dirty="0">
                <a:latin typeface="Open Sans"/>
                <a:ea typeface="Open Sans"/>
                <a:cs typeface="Open Sans"/>
              </a:rPr>
              <a:t>špecializujeme sa na výživu a manažment hospodárskych zvierat</a:t>
            </a:r>
            <a:r>
              <a:rPr lang="sk-SK" sz="2220" dirty="0">
                <a:latin typeface="Open Sans"/>
                <a:ea typeface="Open Sans"/>
                <a:cs typeface="Open Sans"/>
              </a:rPr>
              <a:t>. </a:t>
            </a:r>
          </a:p>
          <a:p>
            <a:pPr algn="just"/>
            <a:r>
              <a:rPr lang="sk-SK" sz="2220" b="1" dirty="0">
                <a:latin typeface="Open Sans"/>
                <a:ea typeface="Open Sans"/>
                <a:cs typeface="Open Sans"/>
              </a:rPr>
              <a:t>Pracujeme na projektovom základe </a:t>
            </a:r>
            <a:r>
              <a:rPr lang="sk-SK" sz="2220" dirty="0">
                <a:latin typeface="Open Sans"/>
                <a:ea typeface="Open Sans"/>
                <a:cs typeface="Open Sans"/>
              </a:rPr>
              <a:t>a naši klienti sú nielen našimi partnermi a priateľmi ale predovšetkým veľkou motiváciou. Vďaka nim sa snažíme úspešne napredovať. </a:t>
            </a:r>
          </a:p>
          <a:p>
            <a:pPr algn="just"/>
            <a:r>
              <a:rPr lang="sk-SK" sz="2220" dirty="0">
                <a:latin typeface="Open Sans"/>
                <a:ea typeface="Open Sans"/>
                <a:cs typeface="Open Sans"/>
              </a:rPr>
              <a:t>Našou zásadou pre kvalitnú spoluprácu je </a:t>
            </a:r>
            <a:r>
              <a:rPr lang="sk-SK" sz="2220" b="1" dirty="0">
                <a:latin typeface="Open Sans"/>
                <a:ea typeface="Open Sans"/>
                <a:cs typeface="Open Sans"/>
              </a:rPr>
              <a:t>efektivita, praktickosť a ekonomické zmýšľanie</a:t>
            </a:r>
            <a:r>
              <a:rPr lang="sk-SK" sz="2220" dirty="0">
                <a:latin typeface="Open Sans"/>
                <a:ea typeface="Open Sans"/>
                <a:cs typeface="Open Sans"/>
              </a:rPr>
              <a:t>.</a:t>
            </a:r>
          </a:p>
          <a:p>
            <a:pPr algn="just"/>
            <a:r>
              <a:rPr lang="sk-SK" sz="2220" b="1" dirty="0">
                <a:latin typeface="Open Sans"/>
                <a:ea typeface="Open Sans"/>
                <a:cs typeface="Open Sans"/>
              </a:rPr>
              <a:t>Novinky z celého sveta, študijné cesty, konferencie a ucelený systém práce </a:t>
            </a:r>
            <a:r>
              <a:rPr lang="sk-SK" sz="2220" dirty="0">
                <a:latin typeface="Open Sans"/>
                <a:ea typeface="Open Sans"/>
                <a:cs typeface="Open Sans"/>
              </a:rPr>
              <a:t>je len kúsok z toho, čo dokážeme ponúknuť našim novým a dlhoročným klientom.</a:t>
            </a:r>
            <a:endParaRPr sz="222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62425" y="294576"/>
            <a:ext cx="8929313" cy="73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sk-SK" sz="2500" b="1" dirty="0"/>
              <a:t>SK FARM </a:t>
            </a:r>
            <a:r>
              <a:rPr lang="sk-SK" sz="2500" b="1" dirty="0" err="1"/>
              <a:t>Partners</a:t>
            </a:r>
            <a:r>
              <a:rPr lang="sk-SK" sz="2500" b="1" dirty="0"/>
              <a:t> - h</a:t>
            </a:r>
            <a:r>
              <a:rPr lang="sk-SK" sz="2500" b="1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lavný partner podujatia DEMETER</a:t>
            </a:r>
            <a:endParaRPr sz="2500" b="1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A88999D-CF5A-49ED-9F67-0FD99D999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77153" y="815332"/>
            <a:ext cx="500279" cy="491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60E0233-BB81-446F-AFD8-7C86CB4C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0665" y="636107"/>
            <a:ext cx="1548466" cy="1812897"/>
          </a:xfrm>
          <a:prstGeom prst="rect">
            <a:avLst/>
          </a:prstGeom>
        </p:spPr>
      </p:pic>
      <p:sp>
        <p:nvSpPr>
          <p:cNvPr id="171" name="Shape 171"/>
          <p:cNvSpPr txBox="1"/>
          <p:nvPr/>
        </p:nvSpPr>
        <p:spPr>
          <a:xfrm>
            <a:off x="79510" y="216386"/>
            <a:ext cx="8929313" cy="73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sk-SK" sz="2500" b="1" dirty="0"/>
              <a:t>SK FARM </a:t>
            </a:r>
            <a:r>
              <a:rPr lang="sk-SK" sz="2500" b="1" dirty="0" err="1"/>
              <a:t>Partners</a:t>
            </a:r>
            <a:r>
              <a:rPr lang="sk-SK" sz="2500" b="1" dirty="0"/>
              <a:t> – poradcovia v teréne</a:t>
            </a:r>
            <a:endParaRPr sz="2500" b="1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92DA53-67C4-4BBE-B3E8-3FD832482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95" y="4422915"/>
            <a:ext cx="1550035" cy="190238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F21945C-1B1A-48D1-B94C-D39E4CA51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1" y="2537465"/>
            <a:ext cx="1571344" cy="1812897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328DD2B-8ADD-4D8E-9E6D-433341AF5381}"/>
              </a:ext>
            </a:extLst>
          </p:cNvPr>
          <p:cNvSpPr txBox="1"/>
          <p:nvPr/>
        </p:nvSpPr>
        <p:spPr>
          <a:xfrm>
            <a:off x="2162311" y="645285"/>
            <a:ext cx="66285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900" b="1" dirty="0">
                <a:latin typeface="Open Sans"/>
                <a:ea typeface="Open Sans"/>
                <a:cs typeface="Open Sans"/>
              </a:rPr>
              <a:t>Ing. Ján </a:t>
            </a:r>
            <a:r>
              <a:rPr lang="sk-SK" sz="1900" b="1" dirty="0" err="1">
                <a:latin typeface="Open Sans"/>
                <a:ea typeface="Open Sans"/>
                <a:cs typeface="Open Sans"/>
              </a:rPr>
              <a:t>Drevenák</a:t>
            </a:r>
            <a:r>
              <a:rPr lang="sk-SK" sz="1900" dirty="0">
                <a:latin typeface="Open Sans"/>
                <a:ea typeface="Open Sans"/>
                <a:cs typeface="Open Sans"/>
              </a:rPr>
              <a:t>, konateľ spoločnosti, vzdelaním ekonóm, prax v oblasti poľnohospodárstva viac ako 15 rokov. Hlavnú špecializáciu predstavuje medzinárodný obchod a ekonomika výroby mlieka. Analýzy dát z kontroly úžitkovosti, predikcie vývoja, analýza </a:t>
            </a:r>
            <a:r>
              <a:rPr lang="sk-SK" sz="1900" dirty="0" err="1">
                <a:latin typeface="Open Sans"/>
                <a:ea typeface="Open Sans"/>
                <a:cs typeface="Open Sans"/>
              </a:rPr>
              <a:t>brakácie</a:t>
            </a:r>
            <a:r>
              <a:rPr lang="sk-SK" sz="1900" dirty="0">
                <a:latin typeface="Open Sans"/>
                <a:ea typeface="Open Sans"/>
                <a:cs typeface="Open Sans"/>
              </a:rPr>
              <a:t> a reprodukcie.</a:t>
            </a:r>
          </a:p>
          <a:p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F280282-2115-4E30-AB58-8FFE2EBFA15B}"/>
              </a:ext>
            </a:extLst>
          </p:cNvPr>
          <p:cNvSpPr txBox="1"/>
          <p:nvPr/>
        </p:nvSpPr>
        <p:spPr>
          <a:xfrm>
            <a:off x="2153385" y="2534981"/>
            <a:ext cx="66285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900" b="1" dirty="0">
                <a:latin typeface="Open Sans"/>
                <a:ea typeface="Open Sans"/>
                <a:cs typeface="Open Sans"/>
              </a:rPr>
              <a:t>Ing. Anna </a:t>
            </a:r>
            <a:r>
              <a:rPr lang="sk-SK" sz="1900" b="1" dirty="0" err="1">
                <a:latin typeface="Open Sans"/>
                <a:ea typeface="Open Sans"/>
                <a:cs typeface="Open Sans"/>
              </a:rPr>
              <a:t>Hazuchová</a:t>
            </a:r>
            <a:r>
              <a:rPr lang="sk-SK" sz="1900" dirty="0">
                <a:latin typeface="Open Sans"/>
                <a:ea typeface="Open Sans"/>
                <a:cs typeface="Open Sans"/>
              </a:rPr>
              <a:t>, manažérka pre kľúčových zákazníkov, regionálna vedúca Západ a Česká republika. Absolventka SPU Nitra. Prax v oblasti praktického poľnohospodárskeho poradenstva predstavuje 8 rokov. Hlavnú špecializáciu predstavuje praktický manažment stád na veľkých chovoch a výroba objemových krmív. </a:t>
            </a:r>
          </a:p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11F4AA5-FAC0-47F2-A27B-56BD68377FA6}"/>
              </a:ext>
            </a:extLst>
          </p:cNvPr>
          <p:cNvSpPr txBox="1"/>
          <p:nvPr/>
        </p:nvSpPr>
        <p:spPr>
          <a:xfrm>
            <a:off x="2153385" y="4496783"/>
            <a:ext cx="66285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900" b="1" dirty="0">
                <a:latin typeface="Open Sans"/>
                <a:ea typeface="Open Sans"/>
                <a:cs typeface="Open Sans"/>
              </a:rPr>
              <a:t>Ing. Michal </a:t>
            </a:r>
            <a:r>
              <a:rPr lang="sk-SK" sz="1900" b="1" dirty="0" err="1">
                <a:latin typeface="Open Sans"/>
                <a:ea typeface="Open Sans"/>
                <a:cs typeface="Open Sans"/>
              </a:rPr>
              <a:t>Alexík</a:t>
            </a:r>
            <a:r>
              <a:rPr lang="sk-SK" sz="1900" dirty="0">
                <a:latin typeface="Open Sans"/>
                <a:ea typeface="Open Sans"/>
                <a:cs typeface="Open Sans"/>
              </a:rPr>
              <a:t>, špecialista na výživu prežúvavcov, regionálny vedúci pre stredné a východné Slovensko. Absolvent SPU Nitra. prax v oblasti poľnohospodárstva viac ako 15 rokov. Špecializáciu predstavuje koncipovanie ekonomicky a fyziologicky obhájiteľných stratégii výživy a praktický manažment stád na veľkých chovoch.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58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628650" y="295949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sk-SK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Čo konkrétne robíme – naša ponuka</a:t>
            </a:r>
            <a:endParaRPr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87BACD5-88A0-4C9F-A79D-AF98DD71F6E5}"/>
              </a:ext>
            </a:extLst>
          </p:cNvPr>
          <p:cNvSpPr txBox="1"/>
          <p:nvPr/>
        </p:nvSpPr>
        <p:spPr>
          <a:xfrm>
            <a:off x="628650" y="941809"/>
            <a:ext cx="780834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Poradenská divízia</a:t>
            </a:r>
          </a:p>
          <a:p>
            <a:pPr algn="just"/>
            <a:r>
              <a:rPr lang="sk-SK" sz="2000" dirty="0">
                <a:latin typeface="Open Sans"/>
                <a:ea typeface="Open Sans"/>
                <a:cs typeface="Open Sans"/>
              </a:rPr>
              <a:t>-   Procesné audity chovov</a:t>
            </a:r>
          </a:p>
          <a:p>
            <a:pPr marL="342900" indent="-342900" algn="just">
              <a:buFontTx/>
              <a:buChar char="-"/>
            </a:pPr>
            <a:r>
              <a:rPr lang="sk-SK" sz="2000" dirty="0" err="1">
                <a:latin typeface="Open Sans"/>
                <a:ea typeface="Open Sans"/>
                <a:cs typeface="Open Sans"/>
              </a:rPr>
              <a:t>Výživárske</a:t>
            </a:r>
            <a:r>
              <a:rPr lang="sk-SK" sz="2000" dirty="0">
                <a:latin typeface="Open Sans"/>
                <a:ea typeface="Open Sans"/>
                <a:cs typeface="Open Sans"/>
              </a:rPr>
              <a:t> poradenstvo</a:t>
            </a:r>
          </a:p>
          <a:p>
            <a:pPr marL="342900" indent="-34290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Poradenstvo pri výrobe objemových krmív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Poradenstvo v oblasti zootechnického manažmentu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Organizovanie odborných konferencií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Organizovanie zahraničných študijných ciest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Manažment projektov na kľúč, komplexný inžiniering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Sprostredkovateľ pri hľadaní kvalitného zootechnika</a:t>
            </a:r>
          </a:p>
          <a:p>
            <a:pPr algn="just"/>
            <a:r>
              <a:rPr lang="sk-SK" sz="2400" b="1" dirty="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Obchodná divízia</a:t>
            </a:r>
          </a:p>
          <a:p>
            <a:pPr algn="just"/>
            <a:r>
              <a:rPr lang="sk-SK" sz="2000" dirty="0">
                <a:latin typeface="Open Sans"/>
                <a:ea typeface="Open Sans"/>
                <a:cs typeface="Open Sans"/>
              </a:rPr>
              <a:t>-   Vnútroštátny a medzinárodný obchod</a:t>
            </a:r>
          </a:p>
          <a:p>
            <a:pPr algn="just"/>
            <a:r>
              <a:rPr lang="sk-SK" sz="2000" dirty="0">
                <a:latin typeface="Open Sans"/>
                <a:ea typeface="Open Sans"/>
                <a:cs typeface="Open Sans"/>
              </a:rPr>
              <a:t>-    Predaj mliek pre jahňatá/teľatá – distribútor pre SR pre </a:t>
            </a:r>
            <a:r>
              <a:rPr lang="sk-SK" sz="2000" dirty="0" err="1">
                <a:latin typeface="Open Sans"/>
                <a:ea typeface="Open Sans"/>
                <a:cs typeface="Open Sans"/>
              </a:rPr>
              <a:t>Schils</a:t>
            </a:r>
            <a:r>
              <a:rPr lang="sk-SK" sz="2000" dirty="0">
                <a:latin typeface="Open Sans"/>
                <a:ea typeface="Open Sans"/>
                <a:cs typeface="Open Sans"/>
              </a:rPr>
              <a:t>       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Predaj štartérov pre jahňatá/teľatá – ekologické aj konvenčné</a:t>
            </a:r>
          </a:p>
          <a:p>
            <a:pPr marL="285750" indent="-28575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Predaj minerálnych bolusov – exkluzívny distribútor SR a ČR pre </a:t>
            </a:r>
            <a:r>
              <a:rPr lang="sk-SK" sz="2000" dirty="0" err="1">
                <a:latin typeface="Open Sans"/>
                <a:ea typeface="Open Sans"/>
                <a:cs typeface="Open Sans"/>
              </a:rPr>
              <a:t>Agrimin</a:t>
            </a:r>
            <a:r>
              <a:rPr lang="sk-SK" sz="2000" dirty="0">
                <a:latin typeface="Open Sans"/>
                <a:ea typeface="Open Sans"/>
                <a:cs typeface="Open Sans"/>
              </a:rPr>
              <a:t> </a:t>
            </a:r>
            <a:r>
              <a:rPr lang="sk-SK" sz="2000" dirty="0" err="1">
                <a:latin typeface="Open Sans"/>
                <a:ea typeface="Open Sans"/>
                <a:cs typeface="Open Sans"/>
              </a:rPr>
              <a:t>Limited</a:t>
            </a:r>
            <a:r>
              <a:rPr lang="sk-SK" sz="2000" dirty="0">
                <a:latin typeface="Open Sans"/>
                <a:ea typeface="Open Sans"/>
                <a:cs typeface="Open Sans"/>
              </a:rPr>
              <a:t>, Veľká Británia</a:t>
            </a:r>
          </a:p>
          <a:p>
            <a:pPr marL="342900" indent="-34290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Predaj minerálnych krmív a silážnych </a:t>
            </a:r>
            <a:r>
              <a:rPr lang="sk-SK" sz="2000" dirty="0" err="1">
                <a:latin typeface="Open Sans"/>
                <a:ea typeface="Open Sans"/>
                <a:cs typeface="Open Sans"/>
              </a:rPr>
              <a:t>inokulantov</a:t>
            </a: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342900" indent="-342900" algn="just">
              <a:buFontTx/>
              <a:buChar char="-"/>
            </a:pPr>
            <a:r>
              <a:rPr lang="sk-SK" sz="2000" dirty="0">
                <a:latin typeface="Open Sans"/>
                <a:ea typeface="Open Sans"/>
                <a:cs typeface="Open Sans"/>
              </a:rPr>
              <a:t>Nákupné audity pre zákazníkov</a:t>
            </a:r>
          </a:p>
          <a:p>
            <a:pPr algn="just"/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628650" y="295850"/>
            <a:ext cx="78867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sk-SK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Poradenstvo - v</a:t>
            </a:r>
            <a:r>
              <a:rPr lang="sk-SK" sz="2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čom to robíme inak ako ostatní?</a:t>
            </a:r>
            <a:endParaRPr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C68B38A-D525-4284-8F34-60E2CA99D008}"/>
              </a:ext>
            </a:extLst>
          </p:cNvPr>
          <p:cNvSpPr txBox="1"/>
          <p:nvPr/>
        </p:nvSpPr>
        <p:spPr>
          <a:xfrm>
            <a:off x="628650" y="988071"/>
            <a:ext cx="78083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Naše aktivity podriaďujeme práci a vybudovaniu dlhodobého partnerstva</a:t>
            </a:r>
          </a:p>
          <a:p>
            <a:pPr algn="just"/>
            <a:r>
              <a:rPr lang="sk-SK" sz="2400" b="1" dirty="0">
                <a:latin typeface="Open Sans"/>
                <a:ea typeface="Open Sans"/>
                <a:cs typeface="Open Sans"/>
              </a:rPr>
              <a:t>Prvý krok je vždy procesný audit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Predprípravná fáza pre analýzu a zber základných informácií o farme a jej aktuálnom manažmente formou dotazníka</a:t>
            </a:r>
            <a:endParaRPr lang="sk-SK" sz="1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Analýza dát z kontroly úžitkovosti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Analýza  špecialistov SK FARM </a:t>
            </a:r>
            <a:r>
              <a:rPr lang="sk-SK" sz="19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Partners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 na výživu a zdravotný stav zvierat (za účasti </a:t>
            </a:r>
            <a:r>
              <a:rPr lang="sk-SK" sz="19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relevatných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 zástupcov farmy) priamo na farme</a:t>
            </a:r>
            <a:endParaRPr lang="sk-SK" sz="1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Spracovanie výstupov analýzy zo strany SK FARM </a:t>
            </a:r>
            <a:r>
              <a:rPr lang="sk-SK" sz="1900" dirty="0" err="1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Partners</a:t>
            </a:r>
            <a:endParaRPr lang="sk-SK" sz="19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Verdana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Prezentácia výstupov a návrhu akčného plánu</a:t>
            </a:r>
          </a:p>
          <a:p>
            <a:pPr>
              <a:buClr>
                <a:schemeClr val="dk1"/>
              </a:buClr>
              <a:buSzPts val="1600"/>
            </a:pPr>
            <a:r>
              <a:rPr lang="sk-SK" sz="2400" b="1" dirty="0">
                <a:latin typeface="Open Sans"/>
                <a:ea typeface="Open Sans"/>
                <a:cs typeface="Open Sans"/>
              </a:rPr>
              <a:t>Nasleduje koncipovanie funkčnej stratégie výživy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Vstupy z auditu ohľadom zvierat, skupín, mechanizačného vybavenia, personálnej sile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Laboratórne rozbory krmív, prípadne iných médií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latin typeface="Open Sans"/>
                <a:ea typeface="Open Sans"/>
                <a:cs typeface="Open Sans"/>
              </a:rPr>
              <a:t>Koncipovanie ekonomicky/fyziologicky správnych kŕmnych dávok</a:t>
            </a:r>
          </a:p>
          <a:p>
            <a:pPr>
              <a:buClr>
                <a:schemeClr val="dk1"/>
              </a:buClr>
              <a:buSzPts val="1600"/>
            </a:pPr>
            <a:r>
              <a:rPr lang="sk-SK" sz="2400" b="1" dirty="0">
                <a:latin typeface="Open Sans"/>
                <a:ea typeface="Open Sans"/>
                <a:cs typeface="Open Sans"/>
              </a:rPr>
              <a:t>Kontinuálny </a:t>
            </a:r>
            <a:r>
              <a:rPr lang="sk-SK" sz="2400" b="1" dirty="0" err="1">
                <a:latin typeface="Open Sans"/>
                <a:ea typeface="Open Sans"/>
                <a:cs typeface="Open Sans"/>
              </a:rPr>
              <a:t>kontroling</a:t>
            </a:r>
            <a:r>
              <a:rPr lang="sk-SK" sz="2400" b="1" dirty="0">
                <a:latin typeface="Open Sans"/>
                <a:ea typeface="Open Sans"/>
                <a:cs typeface="Open Sans"/>
              </a:rPr>
              <a:t> a kontrola priamo na farme</a:t>
            </a:r>
          </a:p>
          <a:p>
            <a:pPr lvl="0">
              <a:buClr>
                <a:schemeClr val="dk1"/>
              </a:buClr>
              <a:buSzPts val="1600"/>
            </a:pPr>
            <a:endParaRPr lang="sk-SK" sz="19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Verdana"/>
            </a:endParaRPr>
          </a:p>
          <a:p>
            <a:pPr lvl="0">
              <a:buClr>
                <a:schemeClr val="dk1"/>
              </a:buClr>
              <a:buSzPts val="1600"/>
            </a:pPr>
            <a:endParaRPr lang="sk-SK" sz="19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Verdana"/>
            </a:endParaRPr>
          </a:p>
          <a:p>
            <a:pPr algn="just"/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550290" y="245213"/>
            <a:ext cx="78867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Naša ponuka overených krmív pre ovčiarov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E262060-F521-4954-A28D-C89EEF290C00}"/>
              </a:ext>
            </a:extLst>
          </p:cNvPr>
          <p:cNvSpPr txBox="1"/>
          <p:nvPr/>
        </p:nvSpPr>
        <p:spPr>
          <a:xfrm>
            <a:off x="550290" y="881745"/>
            <a:ext cx="780834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>
                <a:latin typeface="Open Sans"/>
                <a:ea typeface="Open Sans"/>
                <a:cs typeface="Open Sans"/>
              </a:rPr>
              <a:t>Mlieka pre jahňatá NOVILAM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b="1" dirty="0">
                <a:solidFill>
                  <a:srgbClr val="00B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3 kvalitatívne a aj cenové varianty 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– pokrytie celej fázy odchovu/výkrmu</a:t>
            </a:r>
            <a:endParaRPr lang="sk-SK" sz="1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Od najväčšieho výrobcu mliek pre mláďatá hospodárskych zvierat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Stabilná kvalita mliek</a:t>
            </a:r>
            <a:endParaRPr lang="sk-SK" sz="19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Výrobca má vlastný chov, kde mlieka testuje a vykonáva prevádzkové pokusy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b="1" dirty="0">
                <a:solidFill>
                  <a:srgbClr val="00B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Vynikajúce referencie od slovenských ovčiarov</a:t>
            </a:r>
          </a:p>
          <a:p>
            <a:pPr>
              <a:buClr>
                <a:schemeClr val="dk1"/>
              </a:buClr>
              <a:buSzPts val="1600"/>
            </a:pPr>
            <a:r>
              <a:rPr lang="sk-SK" sz="2400" b="1" dirty="0">
                <a:latin typeface="Open Sans"/>
                <a:ea typeface="Open Sans"/>
                <a:cs typeface="Open Sans"/>
              </a:rPr>
              <a:t>Minerálne </a:t>
            </a:r>
            <a:r>
              <a:rPr lang="sk-SK" sz="2400" b="1" dirty="0" err="1">
                <a:latin typeface="Open Sans"/>
                <a:ea typeface="Open Sans"/>
                <a:cs typeface="Open Sans"/>
              </a:rPr>
              <a:t>ruminálne</a:t>
            </a:r>
            <a:r>
              <a:rPr lang="sk-SK" sz="2400" b="1" dirty="0">
                <a:latin typeface="Open Sans"/>
                <a:ea typeface="Open Sans"/>
                <a:cs typeface="Open Sans"/>
              </a:rPr>
              <a:t> bolusy AGRIMIN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Výrobcom je svetový líder z Veľkej Británie, kde je 20 miliónov oviec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Výrobca má vlastný chov, kde bolusy testuje a vykonáva prevádzkové pokusy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b="1" dirty="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Bolusy pre všetky životné a </a:t>
            </a:r>
            <a:r>
              <a:rPr lang="sk-SK" sz="1900" b="1" dirty="0" err="1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úžitkovostné</a:t>
            </a:r>
            <a:r>
              <a:rPr lang="sk-SK" sz="1900" b="1" dirty="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 fázy oviec/HD</a:t>
            </a:r>
          </a:p>
          <a:p>
            <a:pPr>
              <a:buClr>
                <a:schemeClr val="dk1"/>
              </a:buClr>
              <a:buSzPts val="1600"/>
            </a:pPr>
            <a:r>
              <a:rPr lang="sk-SK" sz="2400" b="1" dirty="0">
                <a:latin typeface="Open Sans"/>
                <a:ea typeface="Open Sans"/>
                <a:cs typeface="Open Sans"/>
              </a:rPr>
              <a:t>Minerálne krmivá a silážne </a:t>
            </a:r>
            <a:r>
              <a:rPr lang="sk-SK" sz="2400" b="1" dirty="0" err="1">
                <a:latin typeface="Open Sans"/>
                <a:ea typeface="Open Sans"/>
                <a:cs typeface="Open Sans"/>
              </a:rPr>
              <a:t>inokulanty</a:t>
            </a:r>
            <a:endParaRPr lang="sk-SK" sz="19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Verdana"/>
            </a:endParaRP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b="1" dirty="0">
                <a:solidFill>
                  <a:srgbClr val="00B05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Výber zo širokej palety štartérov</a:t>
            </a: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, minerálnych krmív pre ekologické a aj konvenčné systémy</a:t>
            </a:r>
          </a:p>
          <a:p>
            <a:pPr marL="228600" lvl="0" indent="-228600"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9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Verdana"/>
              </a:rPr>
              <a:t>Minerálne krmivá na mieru – nákupný audit</a:t>
            </a:r>
          </a:p>
          <a:p>
            <a:pPr algn="just"/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buFontTx/>
              <a:buChar char="-"/>
            </a:pPr>
            <a:endParaRPr lang="sk-SK" sz="2000" dirty="0">
              <a:latin typeface="Open Sans"/>
              <a:ea typeface="Open Sans"/>
              <a:cs typeface="Open Sans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268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628650" y="131765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sk-SK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Mlieka pre jahňatá NOVILAM</a:t>
            </a: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37E6C7F-6256-44FC-907F-4B0CC14B0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68" y="1317634"/>
            <a:ext cx="9164568" cy="3753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-4292606" y="873242"/>
            <a:ext cx="233114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sk-SK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01">
            <a:extLst>
              <a:ext uri="{FF2B5EF4-FFF2-40B4-BE49-F238E27FC236}">
                <a16:creationId xmlns:a16="http://schemas.microsoft.com/office/drawing/2014/main" id="{5BB7AE77-EBFB-4D62-A544-3CD0A1B7520D}"/>
              </a:ext>
            </a:extLst>
          </p:cNvPr>
          <p:cNvSpPr txBox="1"/>
          <p:nvPr/>
        </p:nvSpPr>
        <p:spPr>
          <a:xfrm>
            <a:off x="628650" y="318390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sk-SK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Mlieka pre jahňatá NOVILAM</a:t>
            </a:r>
            <a:endParaRPr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BC139A9-ABB1-4485-A507-999C1FCEC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1167" y="1405288"/>
            <a:ext cx="12108582" cy="4579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628650" y="131765"/>
            <a:ext cx="7886700" cy="73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Minerálne </a:t>
            </a:r>
            <a:r>
              <a:rPr kumimoji="0" lang="sk-SK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ruminálne</a:t>
            </a:r>
            <a:r>
              <a:rPr kumimoji="0" lang="sk-SK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bolusy AGRIMIN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167D4FB-DD5D-47B2-BE1E-26B0D32AD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66" y="947310"/>
            <a:ext cx="4796560" cy="540923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C7093A9-4805-4572-BD79-93C6F957B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865" y="937883"/>
            <a:ext cx="4702016" cy="54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8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620</Words>
  <Application>Microsoft Office PowerPoint</Application>
  <PresentationFormat>Prezentácia na obrazovke (4:3)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Open Sans</vt:lpstr>
      <vt:lpstr>Calibri</vt:lpstr>
      <vt:lpstr>Verdana</vt:lpstr>
      <vt:lpstr>Arial</vt:lpstr>
      <vt:lpstr>Motív Office</vt:lpstr>
      <vt:lpstr>DEMETER 2018 Tradičné ukončenie ovčiarskej sezóny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a veľa úspechov!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AGRO-RACIO s.r.o Liptovský Mikuláš procesný audit zo dňa 24.7.2018</dc:title>
  <dc:creator>Michal</dc:creator>
  <cp:lastModifiedBy>user</cp:lastModifiedBy>
  <cp:revision>44</cp:revision>
  <dcterms:modified xsi:type="dcterms:W3CDTF">2018-10-24T15:05:16Z</dcterms:modified>
</cp:coreProperties>
</file>