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  <p:sldMasterId id="2147483876" r:id="rId2"/>
  </p:sldMasterIdLst>
  <p:notesMasterIdLst>
    <p:notesMasterId r:id="rId63"/>
  </p:notesMasterIdLst>
  <p:sldIdLst>
    <p:sldId id="264" r:id="rId3"/>
    <p:sldId id="343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45" r:id="rId12"/>
    <p:sldId id="317" r:id="rId13"/>
    <p:sldId id="318" r:id="rId14"/>
    <p:sldId id="319" r:id="rId15"/>
    <p:sldId id="341" r:id="rId16"/>
    <p:sldId id="256" r:id="rId17"/>
    <p:sldId id="263" r:id="rId18"/>
    <p:sldId id="257" r:id="rId19"/>
    <p:sldId id="258" r:id="rId20"/>
    <p:sldId id="259" r:id="rId21"/>
    <p:sldId id="262" r:id="rId22"/>
    <p:sldId id="260" r:id="rId23"/>
    <p:sldId id="261" r:id="rId24"/>
    <p:sldId id="337" r:id="rId25"/>
    <p:sldId id="338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4" r:id="rId49"/>
    <p:sldId id="296" r:id="rId50"/>
    <p:sldId id="297" r:id="rId51"/>
    <p:sldId id="299" r:id="rId52"/>
    <p:sldId id="300" r:id="rId53"/>
    <p:sldId id="328" r:id="rId54"/>
    <p:sldId id="327" r:id="rId55"/>
    <p:sldId id="342" r:id="rId56"/>
    <p:sldId id="304" r:id="rId57"/>
    <p:sldId id="305" r:id="rId58"/>
    <p:sldId id="306" r:id="rId59"/>
    <p:sldId id="307" r:id="rId60"/>
    <p:sldId id="344" r:id="rId61"/>
    <p:sldId id="326" r:id="rId6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69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713" autoAdjust="0"/>
  </p:normalViewPr>
  <p:slideViewPr>
    <p:cSldViewPr>
      <p:cViewPr varScale="1">
        <p:scale>
          <a:sx n="109" d="100"/>
          <a:sy n="109" d="100"/>
        </p:scale>
        <p:origin x="129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H_rok_programu_Microsoft_Excel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_rok_programu_Microsoft_Excel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_rok_programu_Microsoft_Excel2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_rok_programu_Microsoft_Excel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394648829431481"/>
          <c:y val="0.25609756097560982"/>
          <c:w val="0.33444816053511744"/>
          <c:h val="0.48780487804878103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BD3B-46AB-AA14-8517775D78E0}"/>
              </c:ext>
            </c:extLst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BD3B-46AB-AA14-8517775D78E0}"/>
              </c:ext>
            </c:extLst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BD3B-46AB-AA14-8517775D78E0}"/>
              </c:ext>
            </c:extLst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BD3B-46AB-AA14-8517775D78E0}"/>
              </c:ext>
            </c:extLst>
          </c:dPt>
          <c:dPt>
            <c:idx val="5"/>
            <c:bubble3D val="0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BD3B-46AB-AA14-8517775D78E0}"/>
              </c:ext>
            </c:extLst>
          </c:dPt>
          <c:dPt>
            <c:idx val="6"/>
            <c:bubble3D val="0"/>
            <c:spPr>
              <a:solidFill>
                <a:srgbClr val="0066CC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BD3B-46AB-AA14-8517775D78E0}"/>
              </c:ext>
            </c:extLst>
          </c:dPt>
          <c:dPt>
            <c:idx val="7"/>
            <c:bubble3D val="0"/>
            <c:spPr>
              <a:solidFill>
                <a:srgbClr val="CCCC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BD3B-46AB-AA14-8517775D78E0}"/>
              </c:ext>
            </c:extLst>
          </c:dPt>
          <c:dPt>
            <c:idx val="8"/>
            <c:bubble3D val="0"/>
            <c:spPr>
              <a:solidFill>
                <a:srgbClr val="00008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BD3B-46AB-AA14-8517775D78E0}"/>
              </c:ext>
            </c:extLst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 CE"/>
                    <a:ea typeface="Arial CE"/>
                    <a:cs typeface="Arial CE"/>
                  </a:defRPr>
                </a:pPr>
                <a:endParaRPr lang="sk-SK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Lit>
              <c:ptCount val="9"/>
              <c:pt idx="0">
                <c:v>syndróm hypotermie and hladovania</c:v>
              </c:pt>
              <c:pt idx="1">
                <c:v> hnačkový a respiratórny syndróm</c:v>
              </c:pt>
              <c:pt idx="2">
                <c:v> infekčné ochorenia</c:v>
              </c:pt>
              <c:pt idx="3">
                <c:v> omfalophlebitída a artritída</c:v>
              </c:pt>
              <c:pt idx="4">
                <c:v> endoparazitózy</c:v>
              </c:pt>
              <c:pt idx="5">
                <c:v> ektoparazitózy</c:v>
              </c:pt>
              <c:pt idx="6">
                <c:v> nutričná myodystrofia</c:v>
              </c:pt>
              <c:pt idx="7">
                <c:v> ochorenia končatín</c:v>
              </c:pt>
              <c:pt idx="8">
                <c:v> metabolické poruchy</c:v>
              </c:pt>
            </c:strLit>
          </c:cat>
          <c:val>
            <c:numRef>
              <c:f>Hárok1!$A$1:$A$9</c:f>
              <c:numCache>
                <c:formatCode>General</c:formatCode>
                <c:ptCount val="9"/>
                <c:pt idx="0">
                  <c:v>47</c:v>
                </c:pt>
                <c:pt idx="1">
                  <c:v>15</c:v>
                </c:pt>
                <c:pt idx="2">
                  <c:v>10</c:v>
                </c:pt>
                <c:pt idx="3">
                  <c:v>3</c:v>
                </c:pt>
                <c:pt idx="4">
                  <c:v>12</c:v>
                </c:pt>
                <c:pt idx="5">
                  <c:v>1</c:v>
                </c:pt>
                <c:pt idx="6">
                  <c:v>5</c:v>
                </c:pt>
                <c:pt idx="7">
                  <c:v>2</c:v>
                </c:pt>
                <c:pt idx="8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D3B-46AB-AA14-8517775D78E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600" b="0" i="0" u="none" strike="noStrike" baseline="0">
                <a:solidFill>
                  <a:schemeClr val="tx1"/>
                </a:solidFill>
                <a:latin typeface="Times New Roman" pitchFamily="18" charset="0"/>
                <a:ea typeface="Arial CE"/>
                <a:cs typeface="Times New Roman" pitchFamily="18" charset="0"/>
              </a:defRPr>
            </a:pPr>
            <a:endParaRPr lang="sk-SK"/>
          </a:p>
        </c:txPr>
      </c:legendEntry>
      <c:legendEntry>
        <c:idx val="1"/>
        <c:txPr>
          <a:bodyPr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Times New Roman" pitchFamily="18" charset="0"/>
                <a:ea typeface="Arial CE"/>
                <a:cs typeface="Times New Roman" pitchFamily="18" charset="0"/>
              </a:defRPr>
            </a:pPr>
            <a:endParaRPr lang="sk-SK"/>
          </a:p>
        </c:txPr>
      </c:legendEntry>
      <c:legendEntry>
        <c:idx val="2"/>
        <c:txPr>
          <a:bodyPr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Times New Roman" pitchFamily="18" charset="0"/>
                <a:ea typeface="Arial CE"/>
                <a:cs typeface="Times New Roman" pitchFamily="18" charset="0"/>
              </a:defRPr>
            </a:pPr>
            <a:endParaRPr lang="sk-SK"/>
          </a:p>
        </c:txPr>
      </c:legendEntry>
      <c:legendEntry>
        <c:idx val="3"/>
        <c:txPr>
          <a:bodyPr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Times New Roman" pitchFamily="18" charset="0"/>
                <a:ea typeface="Arial CE"/>
                <a:cs typeface="Times New Roman" pitchFamily="18" charset="0"/>
              </a:defRPr>
            </a:pPr>
            <a:endParaRPr lang="sk-SK"/>
          </a:p>
        </c:txPr>
      </c:legendEntry>
      <c:legendEntry>
        <c:idx val="4"/>
        <c:txPr>
          <a:bodyPr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Times New Roman" pitchFamily="18" charset="0"/>
                <a:ea typeface="Arial CE"/>
                <a:cs typeface="Times New Roman" pitchFamily="18" charset="0"/>
              </a:defRPr>
            </a:pPr>
            <a:endParaRPr lang="sk-SK"/>
          </a:p>
        </c:txPr>
      </c:legendEntry>
      <c:legendEntry>
        <c:idx val="5"/>
        <c:txPr>
          <a:bodyPr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Times New Roman" pitchFamily="18" charset="0"/>
                <a:ea typeface="Arial CE"/>
                <a:cs typeface="Times New Roman" pitchFamily="18" charset="0"/>
              </a:defRPr>
            </a:pPr>
            <a:endParaRPr lang="sk-SK"/>
          </a:p>
        </c:txPr>
      </c:legendEntry>
      <c:legendEntry>
        <c:idx val="6"/>
        <c:txPr>
          <a:bodyPr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Times New Roman" pitchFamily="18" charset="0"/>
                <a:ea typeface="Arial CE"/>
                <a:cs typeface="Times New Roman" pitchFamily="18" charset="0"/>
              </a:defRPr>
            </a:pPr>
            <a:endParaRPr lang="sk-SK"/>
          </a:p>
        </c:txPr>
      </c:legendEntry>
      <c:legendEntry>
        <c:idx val="7"/>
        <c:txPr>
          <a:bodyPr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Times New Roman" pitchFamily="18" charset="0"/>
                <a:ea typeface="Arial CE"/>
                <a:cs typeface="Times New Roman" pitchFamily="18" charset="0"/>
              </a:defRPr>
            </a:pPr>
            <a:endParaRPr lang="sk-SK"/>
          </a:p>
        </c:txPr>
      </c:legendEntry>
      <c:legendEntry>
        <c:idx val="8"/>
        <c:txPr>
          <a:bodyPr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Times New Roman" pitchFamily="18" charset="0"/>
                <a:ea typeface="Arial CE"/>
                <a:cs typeface="Times New Roman" pitchFamily="18" charset="0"/>
              </a:defRPr>
            </a:pPr>
            <a:endParaRPr lang="sk-SK"/>
          </a:p>
        </c:txPr>
      </c:legendEntry>
      <c:layout>
        <c:manualLayout>
          <c:xMode val="edge"/>
          <c:yMode val="edge"/>
          <c:x val="0.54393534141565636"/>
          <c:y val="2.7684100463051951E-2"/>
          <c:w val="0.43254907951320887"/>
          <c:h val="0.93497129931929313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Times New Roman" pitchFamily="18" charset="0"/>
              <a:ea typeface="Arial CE"/>
              <a:cs typeface="Times New Roman" pitchFamily="18" charset="0"/>
            </a:defRPr>
          </a:pPr>
          <a:endParaRPr lang="sk-SK"/>
        </a:p>
      </c:txPr>
    </c:legend>
    <c:plotVisOnly val="1"/>
    <c:dispBlanksAs val="zero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 CE"/>
          <a:ea typeface="Arial CE"/>
          <a:cs typeface="Arial CE"/>
        </a:defRPr>
      </a:pPr>
      <a:endParaRPr lang="sk-SK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anchor="t" anchorCtr="0"/>
          <a:lstStyle/>
          <a:p>
            <a:pPr>
              <a:defRPr sz="1800"/>
            </a:pPr>
            <a:r>
              <a:rPr 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Distribúcia genotypov v rizikových skupinách v</a:t>
            </a:r>
            <a:r>
              <a:rPr lang="sk-SK" sz="1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jednotlivých rokoch (2004 – september 2018)</a:t>
            </a:r>
            <a:endParaRPr lang="sk-SK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9882321274763136E-2"/>
          <c:y val="7.5585558852621165E-2"/>
          <c:w val="0.87181675279931092"/>
          <c:h val="0.809156280909990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'CHP-DATA (2)'!$A$2</c:f>
              <c:strCache>
                <c:ptCount val="1"/>
                <c:pt idx="0">
                  <c:v>2004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3479768153980755E-2"/>
                  <c:y val="-1.9297236468155413E-2"/>
                </c:manualLayout>
              </c:layout>
              <c:tx>
                <c:rich>
                  <a:bodyPr/>
                  <a:lstStyle/>
                  <a:p>
                    <a:r>
                      <a:rPr lang="en-US" sz="1100" b="1"/>
                      <a:t>2004
18,3%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1EA-4516-826E-FECF48C86E59}"/>
                </c:ext>
              </c:extLst>
            </c:dLbl>
            <c:dLbl>
              <c:idx val="1"/>
              <c:layout>
                <c:manualLayout>
                  <c:x val="9.5714900947459092E-3"/>
                  <c:y val="-8.1651829871414436E-2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2004
39,9%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1EA-4516-826E-FECF48C86E59}"/>
                </c:ext>
              </c:extLst>
            </c:dLbl>
            <c:dLbl>
              <c:idx val="2"/>
              <c:layout>
                <c:manualLayout>
                  <c:x val="5.4694229112833767E-3"/>
                  <c:y val="-1.2561819980217607E-2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2004
7,0%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1EA-4516-826E-FECF48C86E59}"/>
                </c:ext>
              </c:extLst>
            </c:dLbl>
            <c:dLbl>
              <c:idx val="3"/>
              <c:layout>
                <c:manualLayout>
                  <c:x val="1.640826873385013E-2"/>
                  <c:y val="-1.2561819980217607E-2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2004
5,4%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1EA-4516-826E-FECF48C86E59}"/>
                </c:ext>
              </c:extLst>
            </c:dLbl>
            <c:dLbl>
              <c:idx val="4"/>
              <c:layout>
                <c:manualLayout>
                  <c:x val="1.9103416376231658E-2"/>
                  <c:y val="-1.2564985339175699E-2"/>
                </c:manualLayout>
              </c:layout>
              <c:tx>
                <c:rich>
                  <a:bodyPr/>
                  <a:lstStyle/>
                  <a:p>
                    <a:r>
                      <a:rPr lang="en-US" sz="1100"/>
                      <a:t>2004
9,0%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1EA-4516-826E-FECF48C86E59}"/>
                </c:ext>
              </c:extLst>
            </c:dLbl>
            <c:spPr>
              <a:solidFill>
                <a:schemeClr val="tx2">
                  <a:lumMod val="40000"/>
                  <a:lumOff val="60000"/>
                </a:schemeClr>
              </a:solidFill>
            </c:spPr>
            <c:txPr>
              <a:bodyPr/>
              <a:lstStyle/>
              <a:p>
                <a:pPr>
                  <a:defRPr sz="1200" b="1"/>
                </a:pPr>
                <a:endParaRPr lang="sk-SK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(2)'!$B$2:$F$2</c:f>
              <c:numCache>
                <c:formatCode>0.0</c:formatCode>
                <c:ptCount val="5"/>
                <c:pt idx="0">
                  <c:v>18.298192771084338</c:v>
                </c:pt>
                <c:pt idx="1">
                  <c:v>39.853162650602407</c:v>
                </c:pt>
                <c:pt idx="2">
                  <c:v>7.0218373493975905</c:v>
                </c:pt>
                <c:pt idx="3">
                  <c:v>5.4405120481927716</c:v>
                </c:pt>
                <c:pt idx="4">
                  <c:v>9.0361445783132535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1EA-4516-826E-FECF48C86E59}"/>
            </c:ext>
          </c:extLst>
        </c:ser>
        <c:ser>
          <c:idx val="1"/>
          <c:order val="1"/>
          <c:tx>
            <c:strRef>
              <c:f>'CHP-DATA (2)'!$A$3</c:f>
              <c:strCache>
                <c:ptCount val="1"/>
                <c:pt idx="0">
                  <c:v>2005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(2)'!$B$3:$F$3</c:f>
              <c:numCache>
                <c:formatCode>0.0</c:formatCode>
                <c:ptCount val="5"/>
                <c:pt idx="0">
                  <c:v>20.589936379410066</c:v>
                </c:pt>
                <c:pt idx="1">
                  <c:v>36.84210526315789</c:v>
                </c:pt>
                <c:pt idx="2">
                  <c:v>7.518796992481203</c:v>
                </c:pt>
                <c:pt idx="3">
                  <c:v>3.35454019664546</c:v>
                </c:pt>
                <c:pt idx="4">
                  <c:v>8.675534991324465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1EA-4516-826E-FECF48C86E59}"/>
            </c:ext>
          </c:extLst>
        </c:ser>
        <c:ser>
          <c:idx val="2"/>
          <c:order val="2"/>
          <c:tx>
            <c:strRef>
              <c:f>'CHP-DATA (2)'!$A$4</c:f>
              <c:strCache>
                <c:ptCount val="1"/>
                <c:pt idx="0">
                  <c:v>2006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(2)'!$B$4:$F$4</c:f>
              <c:numCache>
                <c:formatCode>0.0</c:formatCode>
                <c:ptCount val="5"/>
                <c:pt idx="0">
                  <c:v>23.019431988041852</c:v>
                </c:pt>
                <c:pt idx="1">
                  <c:v>43.460388639760836</c:v>
                </c:pt>
                <c:pt idx="2">
                  <c:v>7.5112107623318378</c:v>
                </c:pt>
                <c:pt idx="3">
                  <c:v>4.5590433482810164</c:v>
                </c:pt>
                <c:pt idx="4">
                  <c:v>4.2974588938714495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1EA-4516-826E-FECF48C86E59}"/>
            </c:ext>
          </c:extLst>
        </c:ser>
        <c:ser>
          <c:idx val="3"/>
          <c:order val="3"/>
          <c:tx>
            <c:strRef>
              <c:f>'CHP-DATA (2)'!$A$5</c:f>
              <c:strCache>
                <c:ptCount val="1"/>
                <c:pt idx="0">
                  <c:v>2007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(2)'!$B$5:$F$5</c:f>
              <c:numCache>
                <c:formatCode>0.0</c:formatCode>
                <c:ptCount val="5"/>
                <c:pt idx="0">
                  <c:v>28.792235801581594</c:v>
                </c:pt>
                <c:pt idx="1">
                  <c:v>45.111430625449316</c:v>
                </c:pt>
                <c:pt idx="2">
                  <c:v>5.0323508267433503</c:v>
                </c:pt>
                <c:pt idx="3">
                  <c:v>3.5226455787203452</c:v>
                </c:pt>
                <c:pt idx="4">
                  <c:v>3.3788641265276782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1EA-4516-826E-FECF48C86E59}"/>
            </c:ext>
          </c:extLst>
        </c:ser>
        <c:ser>
          <c:idx val="4"/>
          <c:order val="4"/>
          <c:tx>
            <c:strRef>
              <c:f>'CHP-DATA (2)'!$A$6</c:f>
              <c:strCache>
                <c:ptCount val="1"/>
                <c:pt idx="0">
                  <c:v>2008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(2)'!$B$6:$F$6</c:f>
              <c:numCache>
                <c:formatCode>0.0</c:formatCode>
                <c:ptCount val="5"/>
                <c:pt idx="0">
                  <c:v>33.359163115071681</c:v>
                </c:pt>
                <c:pt idx="1">
                  <c:v>45.718713676869434</c:v>
                </c:pt>
                <c:pt idx="2">
                  <c:v>3.6807438977140645</c:v>
                </c:pt>
                <c:pt idx="3">
                  <c:v>4.0294459511817129</c:v>
                </c:pt>
                <c:pt idx="4">
                  <c:v>2.3634250290585044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1EA-4516-826E-FECF48C86E59}"/>
            </c:ext>
          </c:extLst>
        </c:ser>
        <c:ser>
          <c:idx val="5"/>
          <c:order val="5"/>
          <c:tx>
            <c:strRef>
              <c:f>'CHP-DATA (2)'!$A$7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(2)'!$B$7:$F$7</c:f>
              <c:numCache>
                <c:formatCode>0.0</c:formatCode>
                <c:ptCount val="5"/>
                <c:pt idx="0">
                  <c:v>36.526054590570723</c:v>
                </c:pt>
                <c:pt idx="1">
                  <c:v>46.650124069478913</c:v>
                </c:pt>
                <c:pt idx="2">
                  <c:v>2.8287841191066998</c:v>
                </c:pt>
                <c:pt idx="3">
                  <c:v>4.0694789081885858</c:v>
                </c:pt>
                <c:pt idx="4">
                  <c:v>1.6873449131513649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1EA-4516-826E-FECF48C86E59}"/>
            </c:ext>
          </c:extLst>
        </c:ser>
        <c:ser>
          <c:idx val="6"/>
          <c:order val="6"/>
          <c:tx>
            <c:strRef>
              <c:f>'CHP-DATA (2)'!$A$8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(2)'!$B$8:$F$8</c:f>
              <c:numCache>
                <c:formatCode>0.0</c:formatCode>
                <c:ptCount val="5"/>
                <c:pt idx="0">
                  <c:v>44.548593981253084</c:v>
                </c:pt>
                <c:pt idx="1">
                  <c:v>42.723236309817466</c:v>
                </c:pt>
                <c:pt idx="2">
                  <c:v>2.3680315737543167</c:v>
                </c:pt>
                <c:pt idx="3">
                  <c:v>3.2067094227923039</c:v>
                </c:pt>
                <c:pt idx="4">
                  <c:v>1.2826837691169217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1EA-4516-826E-FECF48C86E59}"/>
            </c:ext>
          </c:extLst>
        </c:ser>
        <c:ser>
          <c:idx val="7"/>
          <c:order val="7"/>
          <c:tx>
            <c:strRef>
              <c:f>'CHP-DATA (2)'!$A$9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(2)'!$B$9:$F$9</c:f>
              <c:numCache>
                <c:formatCode>0.0</c:formatCode>
                <c:ptCount val="5"/>
                <c:pt idx="0">
                  <c:v>46.697626418988648</c:v>
                </c:pt>
                <c:pt idx="1">
                  <c:v>43.550051599587206</c:v>
                </c:pt>
                <c:pt idx="2">
                  <c:v>1.4963880288957687</c:v>
                </c:pt>
                <c:pt idx="3">
                  <c:v>3.7667698658410735</c:v>
                </c:pt>
                <c:pt idx="4">
                  <c:v>0.82559339525283792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1EA-4516-826E-FECF48C86E59}"/>
            </c:ext>
          </c:extLst>
        </c:ser>
        <c:ser>
          <c:idx val="8"/>
          <c:order val="8"/>
          <c:tx>
            <c:strRef>
              <c:f>'CHP-DATA (2)'!$A$10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(2)'!$B$10:$F$10</c:f>
              <c:numCache>
                <c:formatCode>0.0</c:formatCode>
                <c:ptCount val="5"/>
                <c:pt idx="0">
                  <c:v>51.262349066959388</c:v>
                </c:pt>
                <c:pt idx="1">
                  <c:v>40.175631174533478</c:v>
                </c:pt>
                <c:pt idx="2">
                  <c:v>1.5367727771679474</c:v>
                </c:pt>
                <c:pt idx="3">
                  <c:v>2.9637760702524698</c:v>
                </c:pt>
                <c:pt idx="4">
                  <c:v>0.54884742041712409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71EA-4516-826E-FECF48C86E59}"/>
            </c:ext>
          </c:extLst>
        </c:ser>
        <c:ser>
          <c:idx val="9"/>
          <c:order val="9"/>
          <c:tx>
            <c:strRef>
              <c:f>'CHP-DATA (2)'!$A$11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(2)'!$B$11:$F$11</c:f>
              <c:numCache>
                <c:formatCode>0.0</c:formatCode>
                <c:ptCount val="5"/>
                <c:pt idx="0">
                  <c:v>58.406524466750312</c:v>
                </c:pt>
                <c:pt idx="1">
                  <c:v>34.253450439146796</c:v>
                </c:pt>
                <c:pt idx="2">
                  <c:v>1.2547051442910917</c:v>
                </c:pt>
                <c:pt idx="3">
                  <c:v>2.7603513174404015</c:v>
                </c:pt>
                <c:pt idx="4">
                  <c:v>0.18820577164366373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1EA-4516-826E-FECF48C86E59}"/>
            </c:ext>
          </c:extLst>
        </c:ser>
        <c:ser>
          <c:idx val="10"/>
          <c:order val="10"/>
          <c:tx>
            <c:strRef>
              <c:f>'CHP-DATA (2)'!$A$12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(2)'!$B$12:$F$12</c:f>
              <c:numCache>
                <c:formatCode>0.0</c:formatCode>
                <c:ptCount val="5"/>
                <c:pt idx="0">
                  <c:v>63.458856345885636</c:v>
                </c:pt>
                <c:pt idx="1">
                  <c:v>31.938633193863318</c:v>
                </c:pt>
                <c:pt idx="2">
                  <c:v>0.97629009762900976</c:v>
                </c:pt>
                <c:pt idx="3">
                  <c:v>1.2552301255230125</c:v>
                </c:pt>
                <c:pt idx="4">
                  <c:v>0.48814504881450488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71EA-4516-826E-FECF48C86E59}"/>
            </c:ext>
          </c:extLst>
        </c:ser>
        <c:ser>
          <c:idx val="11"/>
          <c:order val="11"/>
          <c:tx>
            <c:strRef>
              <c:f>'CHP-DATA (2)'!$A$13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(2)'!$B$13:$F$13</c:f>
              <c:numCache>
                <c:formatCode>0.0</c:formatCode>
                <c:ptCount val="5"/>
                <c:pt idx="0">
                  <c:v>64.734774066797641</c:v>
                </c:pt>
                <c:pt idx="1">
                  <c:v>31.532416502946951</c:v>
                </c:pt>
                <c:pt idx="2">
                  <c:v>0.88408644400785852</c:v>
                </c:pt>
                <c:pt idx="3">
                  <c:v>1.4734774066797642</c:v>
                </c:pt>
                <c:pt idx="4">
                  <c:v>0.39292730844793711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1EA-4516-826E-FECF48C86E59}"/>
            </c:ext>
          </c:extLst>
        </c:ser>
        <c:ser>
          <c:idx val="12"/>
          <c:order val="12"/>
          <c:tx>
            <c:strRef>
              <c:f>'CHP-DATA (2)'!$A$14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(2)'!$B$14:$F$14</c:f>
              <c:numCache>
                <c:formatCode>0.0</c:formatCode>
                <c:ptCount val="5"/>
                <c:pt idx="0">
                  <c:v>70.431211498973298</c:v>
                </c:pt>
                <c:pt idx="1">
                  <c:v>26.009582477754961</c:v>
                </c:pt>
                <c:pt idx="2">
                  <c:v>0.68446269678302529</c:v>
                </c:pt>
                <c:pt idx="3">
                  <c:v>1.1635865845311431</c:v>
                </c:pt>
                <c:pt idx="4">
                  <c:v>0.13689253935660506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71EA-4516-826E-FECF48C86E59}"/>
            </c:ext>
          </c:extLst>
        </c:ser>
        <c:ser>
          <c:idx val="13"/>
          <c:order val="13"/>
          <c:tx>
            <c:strRef>
              <c:f>'CHP-DATA (2)'!$A$15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9149455703282989E-2"/>
                  <c:y val="-4.5999736434619333E-2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en-US" sz="1200" b="1"/>
                      <a:t>2017
65,3%</a:t>
                    </a:r>
                  </a:p>
                </c:rich>
              </c:tx>
              <c:spPr>
                <a:solidFill>
                  <a:schemeClr val="accent2">
                    <a:lumMod val="40000"/>
                    <a:lumOff val="60000"/>
                  </a:schemeClr>
                </a:solidFill>
              </c:spPr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71EA-4516-826E-FECF48C86E59}"/>
                </c:ext>
              </c:extLst>
            </c:dLbl>
            <c:dLbl>
              <c:idx val="1"/>
              <c:layout>
                <c:manualLayout>
                  <c:x val="3.582031754227443E-5"/>
                  <c:y val="-1.0396830626297236E-2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en-US" sz="1200"/>
                      <a:t>2017
30,4%</a:t>
                    </a:r>
                  </a:p>
                </c:rich>
              </c:tx>
              <c:spPr>
                <a:solidFill>
                  <a:schemeClr val="accent2">
                    <a:lumMod val="40000"/>
                    <a:lumOff val="60000"/>
                  </a:schemeClr>
                </a:solidFill>
              </c:spPr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71EA-4516-826E-FECF48C86E5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71EA-4516-826E-FECF48C86E5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71EA-4516-826E-FECF48C86E5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1EA-4516-826E-FECF48C86E59}"/>
                </c:ext>
              </c:extLst>
            </c:dLbl>
            <c:spPr>
              <a:solidFill>
                <a:schemeClr val="accent2">
                  <a:lumMod val="40000"/>
                  <a:lumOff val="60000"/>
                </a:schemeClr>
              </a:solidFill>
            </c:spPr>
            <c:txPr>
              <a:bodyPr/>
              <a:lstStyle/>
              <a:p>
                <a:pPr>
                  <a:defRPr sz="1400" b="1"/>
                </a:pPr>
                <a:endParaRPr lang="sk-SK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(2)'!$B$15:$F$15</c:f>
              <c:numCache>
                <c:formatCode>0.0</c:formatCode>
                <c:ptCount val="5"/>
                <c:pt idx="0">
                  <c:v>65.282505105513948</c:v>
                </c:pt>
                <c:pt idx="1">
                  <c:v>30.428863172226006</c:v>
                </c:pt>
                <c:pt idx="2">
                  <c:v>0.88495575221238942</c:v>
                </c:pt>
                <c:pt idx="3">
                  <c:v>1.1572498298162015</c:v>
                </c:pt>
                <c:pt idx="4">
                  <c:v>0.13614703880190604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71EA-4516-826E-FECF48C86E59}"/>
            </c:ext>
          </c:extLst>
        </c:ser>
        <c:ser>
          <c:idx val="14"/>
          <c:order val="14"/>
          <c:tx>
            <c:strRef>
              <c:f>'CHP-DATA (2)'!$A$16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322404371584674E-2"/>
                  <c:y val="6.2761506276150618E-3"/>
                </c:manualLayout>
              </c:layout>
              <c:tx>
                <c:rich>
                  <a:bodyPr vertOverflow="overflow" horzOverflow="overflow" wrap="square" lIns="36000" tIns="46800" rIns="36000" bIns="46800" anchor="ctr">
                    <a:noAutofit/>
                  </a:bodyPr>
                  <a:lstStyle/>
                  <a:p>
                    <a:pPr>
                      <a:defRPr sz="1200" b="1"/>
                    </a:pPr>
                    <a:fld id="{07719553-2FD3-4787-9954-D5C81794752E}" type="SERIESNAME">
                      <a:rPr lang="en-US" sz="1200" b="1"/>
                      <a:pPr>
                        <a:defRPr sz="1200" b="1"/>
                      </a:pPr>
                      <a:t>[NÁZOV RADU]</a:t>
                    </a:fld>
                    <a:endParaRPr lang="en-US" sz="1200" b="1" baseline="0" dirty="0"/>
                  </a:p>
                  <a:p>
                    <a:pPr>
                      <a:defRPr sz="1200" b="1"/>
                    </a:pPr>
                    <a:fld id="{DDADBC65-DDE6-418D-B035-2DBDFD0546CA}" type="VALUE">
                      <a:rPr lang="en-US" sz="1200" b="1"/>
                      <a:pPr>
                        <a:defRPr sz="1200" b="1"/>
                      </a:pPr>
                      <a:t>[HODNOTA]</a:t>
                    </a:fld>
                    <a:r>
                      <a:rPr lang="en-US" sz="1200" b="1" i="0" u="none" strike="noStrike" kern="1200" baseline="0" dirty="0">
                        <a:solidFill>
                          <a:sysClr val="windowText" lastClr="000000"/>
                        </a:solidFill>
                      </a:rPr>
                      <a:t>%</a:t>
                    </a:r>
                  </a:p>
                </c:rich>
              </c:tx>
              <c:spPr>
                <a:solidFill>
                  <a:srgbClr val="C6D6AC"/>
                </a:solidFill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5.0437158469945356E-2"/>
                      <c:h val="5.273020788719401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8-71EA-4516-826E-FECF48C86E59}"/>
                </c:ext>
              </c:extLst>
            </c:dLbl>
            <c:dLbl>
              <c:idx val="1"/>
              <c:layout>
                <c:manualLayout>
                  <c:x val="3.9014014385496898E-2"/>
                  <c:y val="3.1840154727008005E-2"/>
                </c:manualLayout>
              </c:layout>
              <c:tx>
                <c:rich>
                  <a:bodyPr/>
                  <a:lstStyle/>
                  <a:p>
                    <a:fld id="{E8641213-9480-40D4-951E-F9256CD1C2DE}" type="SERIESNAME">
                      <a:rPr lang="en-US"/>
                      <a:pPr/>
                      <a:t>[NÁZOV RADU]</a:t>
                    </a:fld>
                    <a:endParaRPr lang="en-US" baseline="0"/>
                  </a:p>
                  <a:p>
                    <a:fld id="{311DB9EC-A924-42FD-ACC4-ED4CB37704C5}" type="VALUE">
                      <a:rPr lang="en-US"/>
                      <a:pPr/>
                      <a:t>[HODNOTA]</a:t>
                    </a:fld>
                    <a:r>
                      <a:rPr lang="en-US" sz="1100" b="1" i="0" u="none" strike="noStrike" kern="1200" baseline="0">
                        <a:solidFill>
                          <a:sysClr val="windowText" lastClr="000000"/>
                        </a:solidFill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5.724912510936133E-2"/>
                      <c:h val="7.223745372311640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9-71EA-4516-826E-FECF48C86E59}"/>
                </c:ext>
              </c:extLst>
            </c:dLbl>
            <c:dLbl>
              <c:idx val="2"/>
              <c:layout>
                <c:manualLayout>
                  <c:x val="-1.6393388838690244E-2"/>
                  <c:y val="-9.4142259414225996E-3"/>
                </c:manualLayout>
              </c:layout>
              <c:tx>
                <c:rich>
                  <a:bodyPr/>
                  <a:lstStyle/>
                  <a:p>
                    <a:fld id="{346F87E6-092D-4440-99ED-F138BF8C9926}" type="SERIESNAME">
                      <a:rPr lang="en-US" sz="1200"/>
                      <a:pPr/>
                      <a:t>[NÁZOV RADU]</a:t>
                    </a:fld>
                    <a:endParaRPr lang="en-US" sz="1200" baseline="0"/>
                  </a:p>
                  <a:p>
                    <a:fld id="{B1201AF5-C54B-4DF9-9D1F-9DB74E9D9A17}" type="VALUE">
                      <a:rPr lang="en-US" sz="1200"/>
                      <a:pPr/>
                      <a:t>[HODNOTA]</a:t>
                    </a:fld>
                    <a:r>
                      <a:rPr lang="en-US" sz="1200" b="1" i="0" u="none" strike="noStrike" kern="1200" baseline="0">
                        <a:solidFill>
                          <a:sysClr val="windowText" lastClr="000000"/>
                        </a:solidFill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4.4794651693128525E-2"/>
                      <c:h val="5.667446380917865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A-71EA-4516-826E-FECF48C86E59}"/>
                </c:ext>
              </c:extLst>
            </c:dLbl>
            <c:dLbl>
              <c:idx val="3"/>
              <c:layout>
                <c:manualLayout>
                  <c:x val="-1.6393442622950824E-2"/>
                  <c:y val="-8.368200836820083E-3"/>
                </c:manualLayout>
              </c:layout>
              <c:tx>
                <c:rich>
                  <a:bodyPr/>
                  <a:lstStyle/>
                  <a:p>
                    <a:fld id="{FCC19783-9457-4AC7-9182-5300F23E5BCB}" type="SERIESNAME">
                      <a:rPr lang="en-US" sz="1200"/>
                      <a:pPr/>
                      <a:t>[NÁZOV RADU]</a:t>
                    </a:fld>
                    <a:endParaRPr lang="en-US" sz="1200" baseline="0"/>
                  </a:p>
                  <a:p>
                    <a:fld id="{1AC3DDF8-6FB4-49E4-A83F-631A415B64D9}" type="VALUE">
                      <a:rPr lang="en-US" sz="1200"/>
                      <a:pPr/>
                      <a:t>[HODNOTA]</a:t>
                    </a:fld>
                    <a:r>
                      <a:rPr lang="en-US" sz="1200" b="1" i="0" u="none" strike="noStrike" kern="1200" baseline="0">
                        <a:solidFill>
                          <a:sysClr val="windowText" lastClr="000000"/>
                        </a:solidFill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4.2062411255970045E-2"/>
                      <c:h val="5.458241359997364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B-71EA-4516-826E-FECF48C86E59}"/>
                </c:ext>
              </c:extLst>
            </c:dLbl>
            <c:dLbl>
              <c:idx val="4"/>
              <c:layout>
                <c:manualLayout>
                  <c:x val="-2.8688524590164036E-2"/>
                  <c:y val="-1.8828451882845189E-2"/>
                </c:manualLayout>
              </c:layout>
              <c:tx>
                <c:rich>
                  <a:bodyPr/>
                  <a:lstStyle/>
                  <a:p>
                    <a:fld id="{BD027A47-B28D-4C65-88F3-EEA61FDA73F7}" type="SERIESNAME">
                      <a:rPr lang="en-US" sz="1200"/>
                      <a:pPr/>
                      <a:t>[NÁZOV RADU]</a:t>
                    </a:fld>
                    <a:endParaRPr lang="en-US" sz="1200" baseline="0"/>
                  </a:p>
                  <a:p>
                    <a:fld id="{BD43C294-FF84-48DF-BDC0-26A804F12D6F}" type="VALUE">
                      <a:rPr lang="en-US" sz="1200"/>
                      <a:pPr/>
                      <a:t>[HODNOTA]</a:t>
                    </a:fld>
                    <a:r>
                      <a:rPr lang="en-US" sz="1200" b="1" i="0" u="none" strike="noStrike" kern="1200" baseline="0">
                        <a:solidFill>
                          <a:sysClr val="windowText" lastClr="000000"/>
                        </a:solidFill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4.2062411255970045E-2"/>
                      <c:h val="5.458241359997364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C-71EA-4516-826E-FECF48C86E59}"/>
                </c:ext>
              </c:extLst>
            </c:dLbl>
            <c:spPr>
              <a:solidFill>
                <a:srgbClr val="C6D6AC"/>
              </a:solidFill>
              <a:ln>
                <a:noFill/>
              </a:ln>
              <a:effectLst/>
            </c:spPr>
            <c:txPr>
              <a:bodyPr vertOverflow="overflow" horzOverflow="overflow" wrap="square" lIns="36000" tIns="46800" rIns="36000" bIns="46800" anchor="ctr">
                <a:noAutofit/>
              </a:bodyPr>
              <a:lstStyle/>
              <a:p>
                <a:pPr>
                  <a:defRPr sz="1200" b="1"/>
                </a:pPr>
                <a:endParaRPr lang="sk-SK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'CHP-DATA (2)'!$B$1:$F$1</c:f>
              <c:strCache>
                <c:ptCount val="5"/>
                <c:pt idx="0">
                  <c:v>I.</c:v>
                </c:pt>
                <c:pt idx="1">
                  <c:v>II.</c:v>
                </c:pt>
                <c:pt idx="2">
                  <c:v>III.</c:v>
                </c:pt>
                <c:pt idx="3">
                  <c:v>IV.</c:v>
                </c:pt>
                <c:pt idx="4">
                  <c:v>V.</c:v>
                </c:pt>
              </c:strCache>
            </c:strRef>
          </c:cat>
          <c:val>
            <c:numRef>
              <c:f>'CHP-DATA (2)'!$B$16:$F$16</c:f>
              <c:numCache>
                <c:formatCode>0.0</c:formatCode>
                <c:ptCount val="5"/>
                <c:pt idx="0">
                  <c:v>71.48</c:v>
                </c:pt>
                <c:pt idx="1">
                  <c:v>24.91</c:v>
                </c:pt>
                <c:pt idx="2">
                  <c:v>0.66</c:v>
                </c:pt>
                <c:pt idx="3">
                  <c:v>1.33</c:v>
                </c:pt>
                <c:pt idx="4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71EA-4516-826E-FECF48C86E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9918976"/>
        <c:axId val="243175808"/>
      </c:barChart>
      <c:valAx>
        <c:axId val="243175808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sk-SK"/>
          </a:p>
        </c:txPr>
        <c:crossAx val="249918976"/>
        <c:crosses val="autoZero"/>
        <c:crossBetween val="between"/>
      </c:valAx>
      <c:catAx>
        <c:axId val="249918976"/>
        <c:scaling>
          <c:orientation val="minMax"/>
        </c:scaling>
        <c:delete val="0"/>
        <c:axPos val="b"/>
        <c:title>
          <c:tx>
            <c:rich>
              <a:bodyPr anchor="b" anchorCtr="0"/>
              <a:lstStyle/>
              <a:p>
                <a:pPr algn="ctr">
                  <a:defRPr/>
                </a:pPr>
                <a:r>
                  <a:rPr lang="sk-SK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RIZIKOVÁ SKUPINA</a:t>
                </a:r>
              </a:p>
            </c:rich>
          </c:tx>
          <c:layout>
            <c:manualLayout>
              <c:xMode val="edge"/>
              <c:yMode val="edge"/>
              <c:x val="0.41498557278208442"/>
              <c:y val="0.9434718100890208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sk-SK"/>
          </a:p>
        </c:txPr>
        <c:crossAx val="243175808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93169444444444449"/>
          <c:y val="0.21369634025717113"/>
          <c:w val="6.5511595886579746E-2"/>
          <c:h val="0.66997660857246399"/>
        </c:manualLayout>
      </c:layout>
      <c:overlay val="0"/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12700">
      <a:solidFill>
        <a:sysClr val="window" lastClr="FFFFFF">
          <a:lumMod val="65000"/>
        </a:sysClr>
      </a:solidFill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anchor="ctr" anchorCtr="0"/>
          <a:lstStyle/>
          <a:p>
            <a:pPr algn="ctr">
              <a:defRPr sz="1600"/>
            </a:pPr>
            <a:r>
              <a:rPr lang="sk-SK" sz="1400"/>
              <a:t>Počet a d</a:t>
            </a:r>
            <a:r>
              <a:rPr lang="en-US" sz="1400"/>
              <a:t>istribúcia genotypov u zvierat z chovov s výskytom scrapie (200</a:t>
            </a:r>
            <a:r>
              <a:rPr lang="sk-SK" sz="1400"/>
              <a:t>3</a:t>
            </a:r>
            <a:r>
              <a:rPr lang="en-US" sz="1400"/>
              <a:t> - </a:t>
            </a:r>
            <a:r>
              <a:rPr lang="sk-SK" sz="1400"/>
              <a:t>september </a:t>
            </a:r>
            <a:r>
              <a:rPr lang="en-US" sz="1400"/>
              <a:t>201</a:t>
            </a:r>
            <a:r>
              <a:rPr lang="sk-SK" sz="1400"/>
              <a:t>8</a:t>
            </a:r>
            <a:r>
              <a:rPr lang="en-US" sz="1400"/>
              <a:t>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4824874178799119E-2"/>
          <c:y val="8.8282390455276749E-2"/>
          <c:w val="0.87787040128315175"/>
          <c:h val="0.66582947389112912"/>
        </c:manualLayout>
      </c:layout>
      <c:barChart>
        <c:barDir val="col"/>
        <c:grouping val="clustered"/>
        <c:varyColors val="0"/>
        <c:ser>
          <c:idx val="0"/>
          <c:order val="0"/>
          <c:tx>
            <c:v>OVCE</c:v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cat>
            <c:multiLvlStrRef>
              <c:f>('ERADIKÁCIA-DATA'!$A$5:$B$5,'ERADIKÁCIA-DATA'!$A$7:$B$9,'ERADIKÁCIA-DATA'!$A$11:$B$15,'ERADIKÁCIA-DATA'!$A$16:$B$16,'ERADIKÁCIA-DATA'!$A$18:$B$18,'ERADIKÁCIA-DATA'!$A$20:$B$23)</c:f>
              <c:multiLvlStrCache>
                <c:ptCount val="15"/>
                <c:lvl>
                  <c:pt idx="0">
                    <c:v>ARR/ARR</c:v>
                  </c:pt>
                  <c:pt idx="1">
                    <c:v>ARR/AHQ</c:v>
                  </c:pt>
                  <c:pt idx="2">
                    <c:v>ARR/ARH</c:v>
                  </c:pt>
                  <c:pt idx="3">
                    <c:v>ARR/ARQ</c:v>
                  </c:pt>
                  <c:pt idx="4">
                    <c:v>ARH/ARH</c:v>
                  </c:pt>
                  <c:pt idx="5">
                    <c:v>AHQ/AHQ</c:v>
                  </c:pt>
                  <c:pt idx="6">
                    <c:v>AHQ/ARH</c:v>
                  </c:pt>
                  <c:pt idx="7">
                    <c:v>ARQ/AHQ</c:v>
                  </c:pt>
                  <c:pt idx="8">
                    <c:v>ARQ/ARH</c:v>
                  </c:pt>
                  <c:pt idx="9">
                    <c:v>ARQ/ARQ</c:v>
                  </c:pt>
                  <c:pt idx="10">
                    <c:v>ARR/VRQ</c:v>
                  </c:pt>
                  <c:pt idx="11">
                    <c:v>AHQ/VRQ</c:v>
                  </c:pt>
                  <c:pt idx="12">
                    <c:v>ARH/VRQ</c:v>
                  </c:pt>
                  <c:pt idx="13">
                    <c:v>ARQ/VRQ</c:v>
                  </c:pt>
                  <c:pt idx="14">
                    <c:v>VRQ/VRQ</c:v>
                  </c:pt>
                </c:lvl>
                <c:lvl>
                  <c:pt idx="0">
                    <c:v>I.</c:v>
                  </c:pt>
                  <c:pt idx="1">
                    <c:v>II.</c:v>
                  </c:pt>
                  <c:pt idx="4">
                    <c:v>III.</c:v>
                  </c:pt>
                  <c:pt idx="9">
                    <c:v>III.*</c:v>
                  </c:pt>
                  <c:pt idx="10">
                    <c:v>IV.</c:v>
                  </c:pt>
                  <c:pt idx="11">
                    <c:v>V.</c:v>
                  </c:pt>
                </c:lvl>
              </c:multiLvlStrCache>
            </c:multiLvlStrRef>
          </c:cat>
          <c:val>
            <c:numRef>
              <c:f>('ERADIKÁCIA-DATA'!$C$5,'ERADIKÁCIA-DATA'!$C$7:$C$9,'ERADIKÁCIA-DATA'!$C$11:$C$15,'ERADIKÁCIA-DATA'!$C$16,'ERADIKÁCIA-DATA'!$C$18,'ERADIKÁCIA-DATA'!$C$20:$C$23)</c:f>
              <c:numCache>
                <c:formatCode>General</c:formatCode>
                <c:ptCount val="15"/>
                <c:pt idx="0">
                  <c:v>3250</c:v>
                </c:pt>
                <c:pt idx="1">
                  <c:v>708</c:v>
                </c:pt>
                <c:pt idx="2">
                  <c:v>145</c:v>
                </c:pt>
                <c:pt idx="3">
                  <c:v>3996</c:v>
                </c:pt>
                <c:pt idx="4">
                  <c:v>3</c:v>
                </c:pt>
                <c:pt idx="5">
                  <c:v>66</c:v>
                </c:pt>
                <c:pt idx="6">
                  <c:v>23</c:v>
                </c:pt>
                <c:pt idx="7">
                  <c:v>630</c:v>
                </c:pt>
                <c:pt idx="8">
                  <c:v>119</c:v>
                </c:pt>
                <c:pt idx="9">
                  <c:v>1669</c:v>
                </c:pt>
                <c:pt idx="10">
                  <c:v>394</c:v>
                </c:pt>
                <c:pt idx="11">
                  <c:v>64</c:v>
                </c:pt>
                <c:pt idx="12">
                  <c:v>11</c:v>
                </c:pt>
                <c:pt idx="13">
                  <c:v>315</c:v>
                </c:pt>
                <c:pt idx="1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AF-4E47-8B34-9928FCE4FFC8}"/>
            </c:ext>
          </c:extLst>
        </c:ser>
        <c:ser>
          <c:idx val="1"/>
          <c:order val="1"/>
          <c:tx>
            <c:v>BARANY</c:v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cat>
            <c:multiLvlStrRef>
              <c:f>('ERADIKÁCIA-DATA'!$A$5:$B$5,'ERADIKÁCIA-DATA'!$A$7:$B$9,'ERADIKÁCIA-DATA'!$A$11:$B$15,'ERADIKÁCIA-DATA'!$A$16:$B$16,'ERADIKÁCIA-DATA'!$A$18:$B$18,'ERADIKÁCIA-DATA'!$A$20:$B$23)</c:f>
              <c:multiLvlStrCache>
                <c:ptCount val="15"/>
                <c:lvl>
                  <c:pt idx="0">
                    <c:v>ARR/ARR</c:v>
                  </c:pt>
                  <c:pt idx="1">
                    <c:v>ARR/AHQ</c:v>
                  </c:pt>
                  <c:pt idx="2">
                    <c:v>ARR/ARH</c:v>
                  </c:pt>
                  <c:pt idx="3">
                    <c:v>ARR/ARQ</c:v>
                  </c:pt>
                  <c:pt idx="4">
                    <c:v>ARH/ARH</c:v>
                  </c:pt>
                  <c:pt idx="5">
                    <c:v>AHQ/AHQ</c:v>
                  </c:pt>
                  <c:pt idx="6">
                    <c:v>AHQ/ARH</c:v>
                  </c:pt>
                  <c:pt idx="7">
                    <c:v>ARQ/AHQ</c:v>
                  </c:pt>
                  <c:pt idx="8">
                    <c:v>ARQ/ARH</c:v>
                  </c:pt>
                  <c:pt idx="9">
                    <c:v>ARQ/ARQ</c:v>
                  </c:pt>
                  <c:pt idx="10">
                    <c:v>ARR/VRQ</c:v>
                  </c:pt>
                  <c:pt idx="11">
                    <c:v>AHQ/VRQ</c:v>
                  </c:pt>
                  <c:pt idx="12">
                    <c:v>ARH/VRQ</c:v>
                  </c:pt>
                  <c:pt idx="13">
                    <c:v>ARQ/VRQ</c:v>
                  </c:pt>
                  <c:pt idx="14">
                    <c:v>VRQ/VRQ</c:v>
                  </c:pt>
                </c:lvl>
                <c:lvl>
                  <c:pt idx="0">
                    <c:v>I.</c:v>
                  </c:pt>
                  <c:pt idx="1">
                    <c:v>II.</c:v>
                  </c:pt>
                  <c:pt idx="4">
                    <c:v>III.</c:v>
                  </c:pt>
                  <c:pt idx="9">
                    <c:v>III.*</c:v>
                  </c:pt>
                  <c:pt idx="10">
                    <c:v>IV.</c:v>
                  </c:pt>
                  <c:pt idx="11">
                    <c:v>V.</c:v>
                  </c:pt>
                </c:lvl>
              </c:multiLvlStrCache>
            </c:multiLvlStrRef>
          </c:cat>
          <c:val>
            <c:numRef>
              <c:f>('ERADIKÁCIA-DATA'!$D$5,'ERADIKÁCIA-DATA'!$D$7:$D$9,'ERADIKÁCIA-DATA'!$D$11:$D$15,'ERADIKÁCIA-DATA'!$D$16,'ERADIKÁCIA-DATA'!$D$18,'ERADIKÁCIA-DATA'!$D$20:$D$23)</c:f>
              <c:numCache>
                <c:formatCode>General</c:formatCode>
                <c:ptCount val="15"/>
                <c:pt idx="0">
                  <c:v>265</c:v>
                </c:pt>
                <c:pt idx="1">
                  <c:v>41</c:v>
                </c:pt>
                <c:pt idx="2">
                  <c:v>5</c:v>
                </c:pt>
                <c:pt idx="3">
                  <c:v>270</c:v>
                </c:pt>
                <c:pt idx="4">
                  <c:v>1</c:v>
                </c:pt>
                <c:pt idx="5">
                  <c:v>6</c:v>
                </c:pt>
                <c:pt idx="6">
                  <c:v>0</c:v>
                </c:pt>
                <c:pt idx="7">
                  <c:v>52</c:v>
                </c:pt>
                <c:pt idx="8">
                  <c:v>5</c:v>
                </c:pt>
                <c:pt idx="9">
                  <c:v>129</c:v>
                </c:pt>
                <c:pt idx="10">
                  <c:v>22</c:v>
                </c:pt>
                <c:pt idx="11">
                  <c:v>6</c:v>
                </c:pt>
                <c:pt idx="12">
                  <c:v>0</c:v>
                </c:pt>
                <c:pt idx="13">
                  <c:v>24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AF-4E47-8B34-9928FCE4FF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68022528"/>
        <c:axId val="268024064"/>
      </c:barChart>
      <c:lineChart>
        <c:grouping val="standard"/>
        <c:varyColors val="0"/>
        <c:ser>
          <c:idx val="2"/>
          <c:order val="2"/>
          <c:tx>
            <c:strRef>
              <c:f>'ERADIKÁCIA-DATA'!$F$3</c:f>
              <c:strCache>
                <c:ptCount val="1"/>
                <c:pt idx="0">
                  <c:v>Frekvencia výskytu jednotlivých genotypov (%)</c:v>
                </c:pt>
              </c:strCache>
            </c:strRef>
          </c:tx>
          <c:spPr>
            <a:ln>
              <a:solidFill>
                <a:schemeClr val="accent2">
                  <a:lumMod val="75000"/>
                </a:schemeClr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c:spPr>
          </c:marker>
          <c:dLbls>
            <c:dLbl>
              <c:idx val="1"/>
              <c:layout>
                <c:manualLayout>
                  <c:x val="-8.5456245917613829E-3"/>
                  <c:y val="-3.36144168223966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AAF-4E47-8B34-9928FCE4FFC8}"/>
                </c:ext>
              </c:extLst>
            </c:dLbl>
            <c:dLbl>
              <c:idx val="2"/>
              <c:layout>
                <c:manualLayout>
                  <c:x val="-3.5891623285397835E-2"/>
                  <c:y val="-5.03692663288871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AAF-4E47-8B34-9928FCE4FFC8}"/>
                </c:ext>
              </c:extLst>
            </c:dLbl>
            <c:dLbl>
              <c:idx val="4"/>
              <c:layout>
                <c:manualLayout>
                  <c:x val="-8.5456245917613829E-3"/>
                  <c:y val="-5.03692663288871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AAF-4E47-8B34-9928FCE4FFC8}"/>
                </c:ext>
              </c:extLst>
            </c:dLbl>
            <c:dLbl>
              <c:idx val="6"/>
              <c:layout>
                <c:manualLayout>
                  <c:x val="-2.6320523742625057E-2"/>
                  <c:y val="-3.9897485387330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AAF-4E47-8B34-9928FCE4FFC8}"/>
                </c:ext>
              </c:extLst>
            </c:dLbl>
            <c:dLbl>
              <c:idx val="8"/>
              <c:layout>
                <c:manualLayout>
                  <c:x val="-3.1789723481352346E-2"/>
                  <c:y val="-4.61805539522644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AAF-4E47-8B34-9928FCE4FFC8}"/>
                </c:ext>
              </c:extLst>
            </c:dLbl>
            <c:dLbl>
              <c:idx val="10"/>
              <c:layout>
                <c:manualLayout>
                  <c:x val="-1.4014824330488668E-2"/>
                  <c:y val="-3.98974853873306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AAF-4E47-8B34-9928FCE4FFC8}"/>
                </c:ext>
              </c:extLst>
            </c:dLbl>
            <c:spPr>
              <a:solidFill>
                <a:srgbClr val="FFFF00"/>
              </a:solidFill>
            </c:spPr>
            <c:txPr>
              <a:bodyPr/>
              <a:lstStyle/>
              <a:p>
                <a:pPr>
                  <a:defRPr sz="1400" b="1"/>
                </a:pPr>
                <a:endParaRPr lang="sk-SK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('ERADIKÁCIA-DATA'!$F$5,'ERADIKÁCIA-DATA'!$F$7:$F$9,'ERADIKÁCIA-DATA'!$F$11:$F$16,'ERADIKÁCIA-DATA'!$F$18,'ERADIKÁCIA-DATA'!$F$20:$F$23)</c:f>
              <c:numCache>
                <c:formatCode>0.0</c:formatCode>
                <c:ptCount val="15"/>
                <c:pt idx="0">
                  <c:v>26.049351310099212</c:v>
                </c:pt>
                <c:pt idx="1">
                  <c:v>6.3512253031459336</c:v>
                </c:pt>
                <c:pt idx="2">
                  <c:v>1.271940981938438</c:v>
                </c:pt>
                <c:pt idx="3">
                  <c:v>36.174001526329178</c:v>
                </c:pt>
                <c:pt idx="4">
                  <c:v>3.3918426185025018E-2</c:v>
                </c:pt>
                <c:pt idx="5">
                  <c:v>0.61053167133045028</c:v>
                </c:pt>
                <c:pt idx="6">
                  <c:v>0.19503095056389383</c:v>
                </c:pt>
                <c:pt idx="7">
                  <c:v>5.7830916645467649</c:v>
                </c:pt>
                <c:pt idx="8">
                  <c:v>1.0514712117357754</c:v>
                </c:pt>
                <c:pt idx="9">
                  <c:v>15.246332570168745</c:v>
                </c:pt>
                <c:pt idx="10">
                  <c:v>3.5275163232426014</c:v>
                </c:pt>
                <c:pt idx="11">
                  <c:v>0.59357245823793769</c:v>
                </c:pt>
                <c:pt idx="12">
                  <c:v>9.3275672008818797E-2</c:v>
                </c:pt>
                <c:pt idx="13">
                  <c:v>2.87458661918087</c:v>
                </c:pt>
                <c:pt idx="14">
                  <c:v>0.14415331128635631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5AAF-4E47-8B34-9928FCE4FF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8035584"/>
        <c:axId val="268034048"/>
      </c:lineChart>
      <c:catAx>
        <c:axId val="2680225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6350"/>
        </c:spPr>
        <c:txPr>
          <a:bodyPr/>
          <a:lstStyle/>
          <a:p>
            <a:pPr>
              <a:defRPr sz="1200" b="1"/>
            </a:pPr>
            <a:endParaRPr lang="sk-SK"/>
          </a:p>
        </c:txPr>
        <c:crossAx val="268024064"/>
        <c:crosses val="autoZero"/>
        <c:auto val="1"/>
        <c:lblAlgn val="ctr"/>
        <c:lblOffset val="100"/>
        <c:noMultiLvlLbl val="0"/>
      </c:catAx>
      <c:valAx>
        <c:axId val="26802406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400" b="1"/>
            </a:pPr>
            <a:endParaRPr lang="sk-SK"/>
          </a:p>
        </c:txPr>
        <c:crossAx val="268022528"/>
        <c:crosses val="autoZero"/>
        <c:crossBetween val="between"/>
      </c:valAx>
      <c:valAx>
        <c:axId val="268034048"/>
        <c:scaling>
          <c:orientation val="minMax"/>
        </c:scaling>
        <c:delete val="0"/>
        <c:axPos val="r"/>
        <c:majorGridlines/>
        <c:numFmt formatCode="0.0" sourceLinked="1"/>
        <c:majorTickMark val="out"/>
        <c:minorTickMark val="none"/>
        <c:tickLblPos val="nextTo"/>
        <c:spPr>
          <a:solidFill>
            <a:srgbClr val="FFFF00"/>
          </a:solidFill>
        </c:spPr>
        <c:txPr>
          <a:bodyPr/>
          <a:lstStyle/>
          <a:p>
            <a:pPr>
              <a:defRPr sz="1400" b="1"/>
            </a:pPr>
            <a:endParaRPr lang="sk-SK"/>
          </a:p>
        </c:txPr>
        <c:crossAx val="268035584"/>
        <c:crosses val="max"/>
        <c:crossBetween val="between"/>
      </c:valAx>
      <c:catAx>
        <c:axId val="268035584"/>
        <c:scaling>
          <c:orientation val="minMax"/>
        </c:scaling>
        <c:delete val="1"/>
        <c:axPos val="b"/>
        <c:majorTickMark val="out"/>
        <c:minorTickMark val="none"/>
        <c:tickLblPos val="nextTo"/>
        <c:crossAx val="268034048"/>
        <c:crosses val="autoZero"/>
        <c:auto val="1"/>
        <c:lblAlgn val="ctr"/>
        <c:lblOffset val="100"/>
        <c:noMultiLvlLbl val="0"/>
      </c:catAx>
      <c:spPr>
        <a:noFill/>
      </c:spPr>
    </c:plotArea>
    <c:legend>
      <c:legendPos val="b"/>
      <c:layout/>
      <c:overlay val="0"/>
      <c:txPr>
        <a:bodyPr/>
        <a:lstStyle/>
        <a:p>
          <a:pPr>
            <a:defRPr sz="1400" b="1"/>
          </a:pPr>
          <a:endParaRPr lang="sk-SK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12700">
      <a:solidFill>
        <a:sysClr val="window" lastClr="FFFFFF">
          <a:lumMod val="65000"/>
        </a:sysClr>
      </a:solidFill>
    </a:ln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sk-SK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/>
            </a:pPr>
            <a:r>
              <a:rPr lang="sk-SK" sz="1400" b="1" i="0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Počet a d</a:t>
            </a:r>
            <a:r>
              <a:rPr lang="en-US" sz="1400" b="1" i="0" baseline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istribúcia</a:t>
            </a:r>
            <a:r>
              <a:rPr lang="en-US" sz="1400" b="1" i="0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0" baseline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genotypov</a:t>
            </a:r>
            <a:r>
              <a:rPr lang="sk-SK" sz="1400" b="1" i="0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400" b="1" i="0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scrapie </a:t>
            </a:r>
            <a:r>
              <a:rPr lang="sk-SK" sz="1400" b="1" i="0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pozitívnych zvierat </a:t>
            </a:r>
            <a:r>
              <a:rPr lang="en-US" sz="1400" b="1" i="0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(200</a:t>
            </a:r>
            <a:r>
              <a:rPr lang="sk-SK" sz="1400" b="1" i="0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b="1" i="0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sk-SK" sz="1400" b="1" i="0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september</a:t>
            </a:r>
            <a:r>
              <a:rPr lang="en-US" sz="1400" b="1" i="0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201</a:t>
            </a:r>
            <a:r>
              <a:rPr lang="sk-SK" sz="1400" b="1" i="0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400" b="1" i="0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sk-SK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1232473394980978E-2"/>
          <c:y val="7.8260813639239063E-2"/>
          <c:w val="0.82536166967347036"/>
          <c:h val="0.75484010662416823"/>
        </c:manualLayout>
      </c:layout>
      <c:barChart>
        <c:barDir val="col"/>
        <c:grouping val="clustered"/>
        <c:varyColors val="0"/>
        <c:ser>
          <c:idx val="1"/>
          <c:order val="0"/>
          <c:tx>
            <c:v>Počet pozitívnych prípadov</c:v>
          </c:tx>
          <c:spPr>
            <a:solidFill>
              <a:schemeClr val="accent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1.8267784225231044E-2"/>
                  <c:y val="1.85804533630620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436-4377-97A1-37C443147D22}"/>
                </c:ext>
              </c:extLst>
            </c:dLbl>
            <c:dLbl>
              <c:idx val="1"/>
              <c:layout>
                <c:manualLayout>
                  <c:x val="-1.826778422523103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436-4377-97A1-37C443147D22}"/>
                </c:ext>
              </c:extLst>
            </c:dLbl>
            <c:dLbl>
              <c:idx val="2"/>
              <c:layout>
                <c:manualLayout>
                  <c:x val="-1.9342359767891684E-2"/>
                  <c:y val="9.29022668153102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436-4377-97A1-37C443147D22}"/>
                </c:ext>
              </c:extLst>
            </c:dLbl>
            <c:dLbl>
              <c:idx val="3"/>
              <c:layout>
                <c:manualLayout>
                  <c:x val="-1.9342359767891684E-2"/>
                  <c:y val="5.57413600891861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436-4377-97A1-37C443147D22}"/>
                </c:ext>
              </c:extLst>
            </c:dLbl>
            <c:dLbl>
              <c:idx val="4"/>
              <c:layout>
                <c:manualLayout>
                  <c:x val="-1.7193208682570384E-2"/>
                  <c:y val="3.71609067261241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436-4377-97A1-37C443147D22}"/>
                </c:ext>
              </c:extLst>
            </c:dLbl>
            <c:dLbl>
              <c:idx val="5"/>
              <c:layout>
                <c:manualLayout>
                  <c:x val="-1.9342359767891684E-2"/>
                  <c:y val="5.57413600891861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436-4377-97A1-37C443147D22}"/>
                </c:ext>
              </c:extLst>
            </c:dLbl>
            <c:dLbl>
              <c:idx val="6"/>
              <c:layout>
                <c:manualLayout>
                  <c:x val="-3.9651698105772813E-2"/>
                  <c:y val="2.30379180714244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8436-4377-97A1-37C443147D22}"/>
                </c:ext>
              </c:extLst>
            </c:dLbl>
            <c:dLbl>
              <c:idx val="7"/>
              <c:layout>
                <c:manualLayout>
                  <c:x val="-1.719320868257046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8436-4377-97A1-37C443147D22}"/>
                </c:ext>
              </c:extLst>
            </c:dLbl>
            <c:dLbl>
              <c:idx val="9"/>
              <c:layout>
                <c:manualLayout>
                  <c:x val="-3.0088115194498173E-2"/>
                  <c:y val="5.57413600891861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8436-4377-97A1-37C443147D22}"/>
                </c:ext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multiLvlStrRef>
              <c:f>'POZIT-DATA'!$A$4:$B$13</c:f>
              <c:multiLvlStrCache>
                <c:ptCount val="10"/>
                <c:lvl>
                  <c:pt idx="0">
                    <c:v>ARR/ARR*</c:v>
                  </c:pt>
                  <c:pt idx="1">
                    <c:v>ARR/AHQ*</c:v>
                  </c:pt>
                  <c:pt idx="2">
                    <c:v>ARR/ARQ</c:v>
                  </c:pt>
                  <c:pt idx="3">
                    <c:v>ARQ/AHQ*</c:v>
                  </c:pt>
                  <c:pt idx="4">
                    <c:v>AHQ/AHQ</c:v>
                  </c:pt>
                  <c:pt idx="5">
                    <c:v>ARQ/ARH</c:v>
                  </c:pt>
                  <c:pt idx="6">
                    <c:v>ARQ/ARQ**</c:v>
                  </c:pt>
                  <c:pt idx="7">
                    <c:v>ARH/VRQ</c:v>
                  </c:pt>
                  <c:pt idx="8">
                    <c:v>ARQ/VRQ</c:v>
                  </c:pt>
                  <c:pt idx="9">
                    <c:v>VRQ/VRQ</c:v>
                  </c:pt>
                </c:lvl>
                <c:lvl>
                  <c:pt idx="0">
                    <c:v>I.</c:v>
                  </c:pt>
                  <c:pt idx="1">
                    <c:v>II.</c:v>
                  </c:pt>
                  <c:pt idx="3">
                    <c:v>III.</c:v>
                  </c:pt>
                  <c:pt idx="6">
                    <c:v>III.*</c:v>
                  </c:pt>
                  <c:pt idx="7">
                    <c:v>V.</c:v>
                  </c:pt>
                </c:lvl>
              </c:multiLvlStrCache>
            </c:multiLvlStrRef>
          </c:cat>
          <c:val>
            <c:numRef>
              <c:f>'POZIT-DATA'!$C$4:$C$13</c:f>
              <c:numCache>
                <c:formatCode>General</c:formatCode>
                <c:ptCount val="10"/>
                <c:pt idx="0">
                  <c:v>5</c:v>
                </c:pt>
                <c:pt idx="1">
                  <c:v>6</c:v>
                </c:pt>
                <c:pt idx="2">
                  <c:v>9</c:v>
                </c:pt>
                <c:pt idx="3">
                  <c:v>6</c:v>
                </c:pt>
                <c:pt idx="4">
                  <c:v>4</c:v>
                </c:pt>
                <c:pt idx="5">
                  <c:v>6</c:v>
                </c:pt>
                <c:pt idx="6">
                  <c:v>96</c:v>
                </c:pt>
                <c:pt idx="7">
                  <c:v>3</c:v>
                </c:pt>
                <c:pt idx="8">
                  <c:v>30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436-4377-97A1-37C443147D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50067200"/>
        <c:axId val="267722752"/>
      </c:barChart>
      <c:lineChart>
        <c:grouping val="standard"/>
        <c:varyColors val="0"/>
        <c:ser>
          <c:idx val="0"/>
          <c:order val="1"/>
          <c:tx>
            <c:v>Frekvencia výskytu (%)</c:v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circle"/>
            <c:size val="4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4.2983021706425959E-3"/>
                  <c:y val="-3.1586770717205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8436-4377-97A1-37C443147D22}"/>
                </c:ext>
              </c:extLst>
            </c:dLbl>
            <c:dLbl>
              <c:idx val="1"/>
              <c:layout>
                <c:manualLayout>
                  <c:x val="7.5219798847570712E-3"/>
                  <c:y val="-2.8343235625295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8436-4377-97A1-37C443147D22}"/>
                </c:ext>
              </c:extLst>
            </c:dLbl>
            <c:dLbl>
              <c:idx val="2"/>
              <c:layout>
                <c:manualLayout>
                  <c:x val="9.6711798839458421E-3"/>
                  <c:y val="-2.78706800445930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8436-4377-97A1-37C443147D22}"/>
                </c:ext>
              </c:extLst>
            </c:dLbl>
            <c:dLbl>
              <c:idx val="3"/>
              <c:layout>
                <c:manualLayout>
                  <c:x val="1.1916611068519061E-2"/>
                  <c:y val="-2.6248879436984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8436-4377-97A1-37C443147D22}"/>
                </c:ext>
              </c:extLst>
            </c:dLbl>
            <c:dLbl>
              <c:idx val="4"/>
              <c:layout>
                <c:manualLayout>
                  <c:x val="4.2983021706425959E-3"/>
                  <c:y val="-3.1586770717205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8436-4377-97A1-37C443147D22}"/>
                </c:ext>
              </c:extLst>
            </c:dLbl>
            <c:dLbl>
              <c:idx val="5"/>
              <c:layout>
                <c:manualLayout>
                  <c:x val="5.3728777133032453E-3"/>
                  <c:y val="-2.41545893719806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8436-4377-97A1-37C443147D22}"/>
                </c:ext>
              </c:extLst>
            </c:dLbl>
            <c:dLbl>
              <c:idx val="6"/>
              <c:layout>
                <c:manualLayout>
                  <c:x val="2.364057732628690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8436-4377-97A1-37C443147D22}"/>
                </c:ext>
              </c:extLst>
            </c:dLbl>
            <c:dLbl>
              <c:idx val="7"/>
              <c:layout>
                <c:manualLayout>
                  <c:x val="2.0416935310552331E-2"/>
                  <c:y val="-2.6012634708286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8436-4377-97A1-37C443147D22}"/>
                </c:ext>
              </c:extLst>
            </c:dLbl>
            <c:dLbl>
              <c:idx val="8"/>
              <c:layout>
                <c:manualLayout>
                  <c:x val="2.2566086395873632E-2"/>
                  <c:y val="1.85804533630620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8436-4377-97A1-37C443147D22}"/>
                </c:ext>
              </c:extLst>
            </c:dLbl>
            <c:dLbl>
              <c:idx val="9"/>
              <c:layout>
                <c:manualLayout>
                  <c:x val="-2.5382254535479226E-3"/>
                  <c:y val="-2.64851953753976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8436-4377-97A1-37C443147D22}"/>
                </c:ext>
              </c:extLst>
            </c:dLbl>
            <c:spPr>
              <a:solidFill>
                <a:srgbClr val="FFFF00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'POZIT-DATA'!$A$4:$B$13</c:f>
              <c:multiLvlStrCache>
                <c:ptCount val="10"/>
                <c:lvl>
                  <c:pt idx="0">
                    <c:v>ARR/ARR*</c:v>
                  </c:pt>
                  <c:pt idx="1">
                    <c:v>ARR/AHQ*</c:v>
                  </c:pt>
                  <c:pt idx="2">
                    <c:v>ARR/ARQ</c:v>
                  </c:pt>
                  <c:pt idx="3">
                    <c:v>ARQ/AHQ*</c:v>
                  </c:pt>
                  <c:pt idx="4">
                    <c:v>AHQ/AHQ</c:v>
                  </c:pt>
                  <c:pt idx="5">
                    <c:v>ARQ/ARH</c:v>
                  </c:pt>
                  <c:pt idx="6">
                    <c:v>ARQ/ARQ**</c:v>
                  </c:pt>
                  <c:pt idx="7">
                    <c:v>ARH/VRQ</c:v>
                  </c:pt>
                  <c:pt idx="8">
                    <c:v>ARQ/VRQ</c:v>
                  </c:pt>
                  <c:pt idx="9">
                    <c:v>VRQ/VRQ</c:v>
                  </c:pt>
                </c:lvl>
                <c:lvl>
                  <c:pt idx="0">
                    <c:v>I.</c:v>
                  </c:pt>
                  <c:pt idx="1">
                    <c:v>II.</c:v>
                  </c:pt>
                  <c:pt idx="3">
                    <c:v>III.</c:v>
                  </c:pt>
                  <c:pt idx="6">
                    <c:v>III.*</c:v>
                  </c:pt>
                  <c:pt idx="7">
                    <c:v>V.</c:v>
                  </c:pt>
                </c:lvl>
              </c:multiLvlStrCache>
            </c:multiLvlStrRef>
          </c:cat>
          <c:val>
            <c:numRef>
              <c:f>'POZIT-DATA'!$D$4:$D$13</c:f>
              <c:numCache>
                <c:formatCode>0.0</c:formatCode>
                <c:ptCount val="10"/>
                <c:pt idx="0">
                  <c:v>2.9940119760479043</c:v>
                </c:pt>
                <c:pt idx="1">
                  <c:v>3.5928143712574849</c:v>
                </c:pt>
                <c:pt idx="2">
                  <c:v>5.3892215568862278</c:v>
                </c:pt>
                <c:pt idx="3">
                  <c:v>3.5928143712574849</c:v>
                </c:pt>
                <c:pt idx="4">
                  <c:v>2.3952095808383236</c:v>
                </c:pt>
                <c:pt idx="5">
                  <c:v>3.5928143712574849</c:v>
                </c:pt>
                <c:pt idx="6">
                  <c:v>57.485029940119759</c:v>
                </c:pt>
                <c:pt idx="7">
                  <c:v>1.7964071856287425</c:v>
                </c:pt>
                <c:pt idx="8">
                  <c:v>17.964071856287426</c:v>
                </c:pt>
                <c:pt idx="9">
                  <c:v>1.1976047904191618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8436-4377-97A1-37C443147D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7724672"/>
        <c:axId val="267726208"/>
      </c:lineChart>
      <c:catAx>
        <c:axId val="250067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sk-SK"/>
          </a:p>
        </c:txPr>
        <c:crossAx val="267722752"/>
        <c:crosses val="autoZero"/>
        <c:auto val="0"/>
        <c:lblAlgn val="ctr"/>
        <c:lblOffset val="100"/>
        <c:tickLblSkip val="2"/>
        <c:tickMarkSkip val="1"/>
        <c:noMultiLvlLbl val="0"/>
      </c:catAx>
      <c:valAx>
        <c:axId val="2677227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 b="1" i="0" u="none" strike="noStrike" kern="1200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sk-SK" sz="1400" b="1" i="0" baseline="0">
                    <a:effectLst/>
                  </a:rPr>
                  <a:t>Počet zvierat</a:t>
                </a:r>
                <a:endParaRPr lang="sk-SK" sz="1400">
                  <a:effectLst/>
                </a:endParaRPr>
              </a:p>
            </c:rich>
          </c:tx>
          <c:layout>
            <c:manualLayout>
              <c:xMode val="edge"/>
              <c:yMode val="edge"/>
              <c:x val="8.2034065005868271E-3"/>
              <c:y val="0.3895358138967188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solidFill>
            <a:schemeClr val="accent6">
              <a:lumMod val="40000"/>
              <a:lumOff val="60000"/>
            </a:schemeClr>
          </a:solidFill>
          <a:ln w="25400">
            <a:noFill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sk-SK"/>
          </a:p>
        </c:txPr>
        <c:crossAx val="250067200"/>
        <c:crosses val="autoZero"/>
        <c:crossBetween val="between"/>
      </c:valAx>
      <c:catAx>
        <c:axId val="2677246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67726208"/>
        <c:crosses val="autoZero"/>
        <c:auto val="0"/>
        <c:lblAlgn val="ctr"/>
        <c:lblOffset val="100"/>
        <c:noMultiLvlLbl val="0"/>
      </c:catAx>
      <c:valAx>
        <c:axId val="267726208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sk-SK"/>
                  <a:t>Frekvencia výskytu %</a:t>
                </a:r>
              </a:p>
            </c:rich>
          </c:tx>
          <c:layout>
            <c:manualLayout>
              <c:xMode val="edge"/>
              <c:yMode val="edge"/>
              <c:x val="0.96526616754118233"/>
              <c:y val="0.31086133119258247"/>
            </c:manualLayout>
          </c:layout>
          <c:overlay val="0"/>
        </c:title>
        <c:numFmt formatCode="0.0" sourceLinked="1"/>
        <c:majorTickMark val="cross"/>
        <c:minorTickMark val="none"/>
        <c:tickLblPos val="nextTo"/>
        <c:spPr>
          <a:solidFill>
            <a:srgbClr val="FFFF00"/>
          </a:solidFill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sk-SK"/>
          </a:p>
        </c:txPr>
        <c:crossAx val="267724672"/>
        <c:crosses val="max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5.5422264746087559E-2"/>
          <c:y val="0.94584423662860762"/>
          <c:w val="0.87500833030176739"/>
          <c:h val="4.486550385215226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3175">
      <a:solidFill>
        <a:srgbClr val="000000"/>
      </a:solidFill>
      <a:prstDash val="solid"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sk-SK"/>
    </a:p>
  </c:txPr>
  <c:externalData r:id="rId2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gif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0.05113</cdr:x>
      <cdr:y>0.731</cdr:y>
    </cdr:from>
    <cdr:to>
      <cdr:x>0.24013</cdr:x>
      <cdr:y>0.94405</cdr:y>
    </cdr:to>
    <cdr:pic>
      <cdr:nvPicPr>
        <cdr:cNvPr id="2" name="Obrázok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67544" y="5013176"/>
          <a:ext cx="1728192" cy="1461097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F705B-9300-4EC5-B0A4-846FC94623A5}" type="datetimeFigureOut">
              <a:rPr lang="sk-SK" smtClean="0"/>
              <a:t>25.10.2018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B3CB6-9122-44D6-A7AB-FAACB8D5F1C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429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obrazu snímky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Zástupný symbol poznámo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 smtClean="0"/>
          </a:p>
        </p:txBody>
      </p:sp>
      <p:sp>
        <p:nvSpPr>
          <p:cNvPr id="9220" name="Zástupný symbol čísla snímky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E69058-6D8B-4320-8636-E94F0B6A492A}" type="slidenum">
              <a:rPr kumimoji="0" lang="sk-SK" altLang="sk-S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k-SK" altLang="sk-SK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975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en-US" smtClean="0"/>
          </a:p>
        </p:txBody>
      </p:sp>
      <p:sp>
        <p:nvSpPr>
          <p:cNvPr id="3482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2D3A6F-1A79-4AC6-B65B-A44CF6CA163F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748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en-US"/>
          </a:p>
        </p:txBody>
      </p:sp>
      <p:sp>
        <p:nvSpPr>
          <p:cNvPr id="3482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2D3A6F-1A79-4AC6-B65B-A44CF6CA163F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312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en-US"/>
          </a:p>
        </p:txBody>
      </p:sp>
      <p:sp>
        <p:nvSpPr>
          <p:cNvPr id="3482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2D3A6F-1A79-4AC6-B65B-A44CF6CA163F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619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objekt pre obrázok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Zástupný objekt pre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sk-SK" smtClean="0"/>
          </a:p>
        </p:txBody>
      </p:sp>
      <p:sp>
        <p:nvSpPr>
          <p:cNvPr id="46084" name="Zástupný objekt pre číslo snímky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 defTabSz="909638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 defTabSz="909638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 defTabSz="909638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 defTabSz="909638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8FE3E5-7E00-4690-8D62-6DAEF54CA572}" type="slidenum">
              <a:rPr kumimoji="0" lang="sk-SK" alt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sk-SK" altLang="sk-SK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74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9C6F8C-4FC2-41D1-9541-432EE784BBB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22938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9C6F8C-4FC2-41D1-9541-432EE784BBB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06281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9C6F8C-4FC2-41D1-9541-432EE784BBB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46324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9C6F8C-4FC2-41D1-9541-432EE784BBB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47067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9C6F8C-4FC2-41D1-9541-432EE784BBB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89449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9C6F8C-4FC2-41D1-9541-432EE784BBB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93065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9C6F8C-4FC2-41D1-9541-432EE784BBB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51488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9C6F8C-4FC2-41D1-9541-432EE784BBB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895265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9C6F8C-4FC2-41D1-9541-432EE784BBB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70720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9C6F8C-4FC2-41D1-9541-432EE784BBB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31521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69C6F8C-4FC2-41D1-9541-432EE784BBB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35711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B4C65-BD4B-405B-9F0D-F8440589E205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25.10.2018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6555-5D70-404A-9DCD-5CD81AEA7C74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531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9C6F8C-4FC2-41D1-9541-432EE784BBB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311270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9C6F8C-4FC2-41D1-9541-432EE784BBB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382079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9C6F8C-4FC2-41D1-9541-432EE784BBB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94264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9C6F8C-4FC2-41D1-9541-432EE784BBB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50641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9C6F8C-4FC2-41D1-9541-432EE784BBB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33601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9C6F8C-4FC2-41D1-9541-432EE784BBB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05620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9C6F8C-4FC2-41D1-9541-432EE784BBB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95972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9C6F8C-4FC2-41D1-9541-432EE784BBB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918479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69C6F8C-4FC2-41D1-9541-432EE784BBB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18790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9C6F8C-4FC2-41D1-9541-432EE784BBB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40184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69C6F8C-4FC2-41D1-9541-432EE784BBB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D0247E2-AD18-482E-B4CE-9F027A5F8B9D}" type="datetimeFigureOut">
              <a:rPr lang="sk-SK" smtClean="0"/>
              <a:pPr>
                <a:defRPr/>
              </a:pPr>
              <a:t>25.10.2018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FB6F73B-D793-411C-9E40-3AD2280740F8}" type="slidenum">
              <a:rPr lang="sk-SK" altLang="sk-SK" smtClean="0"/>
              <a:pPr>
                <a:defRPr/>
              </a:pPr>
              <a:t>‹#›</a:t>
            </a:fld>
            <a:endParaRPr lang="sk-SK" altLang="sk-SK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10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90625" y="829693"/>
            <a:ext cx="7543800" cy="3566160"/>
          </a:xfrm>
        </p:spPr>
        <p:txBody>
          <a:bodyPr>
            <a:normAutofit fontScale="90000"/>
          </a:bodyPr>
          <a:lstStyle/>
          <a:p>
            <a:pPr algn="ctr"/>
            <a:r>
              <a:rPr lang="sk-SK" b="1" dirty="0" smtClean="0">
                <a:solidFill>
                  <a:srgbClr val="FF0000"/>
                </a:solidFill>
              </a:rPr>
              <a:t>Aktuálna </a:t>
            </a:r>
            <a:r>
              <a:rPr lang="sk-SK" b="1" dirty="0" err="1" smtClean="0">
                <a:solidFill>
                  <a:srgbClr val="FF0000"/>
                </a:solidFill>
              </a:rPr>
              <a:t>zooveterinárna</a:t>
            </a:r>
            <a:r>
              <a:rPr lang="sk-SK" b="1" dirty="0" smtClean="0">
                <a:solidFill>
                  <a:srgbClr val="FF0000"/>
                </a:solidFill>
              </a:rPr>
              <a:t> situácia v chove oviec a kôz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90625" y="4654407"/>
            <a:ext cx="7543800" cy="1143000"/>
          </a:xfrm>
        </p:spPr>
        <p:txBody>
          <a:bodyPr>
            <a:noAutofit/>
          </a:bodyPr>
          <a:lstStyle/>
          <a:p>
            <a:pPr lvl="0" algn="ctr" defTabSz="342900" ea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18AB3"/>
              </a:buClr>
              <a:buSzPct val="80000"/>
            </a:pPr>
            <a:r>
              <a:rPr lang="sk-SK" altLang="sk-SK" b="1" i="1" kern="0" cap="none" spc="0" dirty="0">
                <a:solidFill>
                  <a:srgbClr val="333399"/>
                </a:solidFill>
              </a:rPr>
              <a:t>prof. MVDr. Jozef Bíreš, DrSc.,</a:t>
            </a:r>
          </a:p>
          <a:p>
            <a:pPr lvl="0" algn="ctr" defTabSz="342900" ea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18AB3"/>
              </a:buClr>
              <a:buSzPct val="80000"/>
            </a:pPr>
            <a:r>
              <a:rPr lang="sk-SK" altLang="sk-SK" b="1" i="1" kern="0" cap="none" spc="0" dirty="0">
                <a:solidFill>
                  <a:srgbClr val="333399"/>
                </a:solidFill>
              </a:rPr>
              <a:t>ústredný riaditeľ ŠVPS SR </a:t>
            </a:r>
          </a:p>
          <a:p>
            <a:pPr lvl="0" algn="ctr" defTabSz="342900" ea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18AB3"/>
              </a:buClr>
              <a:buSzPct val="80000"/>
            </a:pPr>
            <a:r>
              <a:rPr lang="sk-SK" altLang="sk-SK" b="1" i="1" kern="0" cap="none" spc="0" dirty="0">
                <a:solidFill>
                  <a:srgbClr val="333399"/>
                </a:solidFill>
              </a:rPr>
              <a:t>hlavný veterinárny lekár SR</a:t>
            </a:r>
          </a:p>
          <a:p>
            <a:pPr lvl="0" algn="ctr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</a:pPr>
            <a:endParaRPr lang="sk-SK" b="1" cap="none" spc="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endParaRPr lang="sk-SK" sz="3200" b="1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336085"/>
            <a:ext cx="1872208" cy="171987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238125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3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Documents and Settings\ASUS F5\Desktop\DSC05893_resize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11810" cy="6858000"/>
          </a:xfrm>
          <a:prstGeom prst="rect">
            <a:avLst/>
          </a:prstGeom>
          <a:noFill/>
        </p:spPr>
      </p:pic>
      <p:pic>
        <p:nvPicPr>
          <p:cNvPr id="83972" name="Picture 4" descr="C:\Documents and Settings\ASUS F5\Desktop\IMG_6826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1811" y="0"/>
            <a:ext cx="4222664" cy="6858000"/>
          </a:xfrm>
          <a:prstGeom prst="rect">
            <a:avLst/>
          </a:prstGeom>
          <a:noFill/>
        </p:spPr>
      </p:pic>
      <p:sp>
        <p:nvSpPr>
          <p:cNvPr id="6" name="Zástupný symbol textu 5"/>
          <p:cNvSpPr>
            <a:spLocks noGrp="1"/>
          </p:cNvSpPr>
          <p:nvPr>
            <p:ph type="body" idx="1"/>
          </p:nvPr>
        </p:nvSpPr>
        <p:spPr>
          <a:xfrm>
            <a:off x="1143000" y="1017967"/>
            <a:ext cx="6472218" cy="589364"/>
          </a:xfrm>
        </p:spPr>
        <p:txBody>
          <a:bodyPr>
            <a:noAutofit/>
          </a:bodyPr>
          <a:lstStyle/>
          <a:p>
            <a:pPr algn="just"/>
            <a:endParaRPr lang="sk-SK" sz="135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43255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70562" y="451477"/>
            <a:ext cx="7773338" cy="119713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sk-SK" sz="3000" dirty="0"/>
              <a:t>              </a:t>
            </a:r>
            <a:r>
              <a:rPr lang="sk-SK" sz="5400" b="1" dirty="0" smtClean="0">
                <a:solidFill>
                  <a:srgbClr val="C00000"/>
                </a:solidFill>
              </a:rPr>
              <a:t>Úradné </a:t>
            </a:r>
            <a:r>
              <a:rPr lang="sk-SK" sz="5400" b="1" dirty="0">
                <a:solidFill>
                  <a:srgbClr val="C00000"/>
                </a:solidFill>
              </a:rPr>
              <a:t>kontroly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236518" y="1340428"/>
            <a:ext cx="7480219" cy="5330536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sk-SK" sz="3200" dirty="0"/>
          </a:p>
          <a:p>
            <a:pPr algn="just" eaLnBrk="1" hangingPunct="1">
              <a:lnSpc>
                <a:spcPct val="80000"/>
              </a:lnSpc>
              <a:defRPr/>
            </a:pPr>
            <a:r>
              <a:rPr lang="sk-SK" sz="2800" b="1" dirty="0">
                <a:latin typeface="+mj-lt"/>
                <a:cs typeface="Times New Roman" panose="02020603050405020304" pitchFamily="18" charset="0"/>
              </a:rPr>
              <a:t>počet registrovaných produkčných chovov mlieka 975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sk-SK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surové </a:t>
            </a:r>
            <a:r>
              <a:rPr lang="sk-SK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kravské mlieko 570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sk-SK" sz="2800" b="1" dirty="0">
                <a:latin typeface="+mj-lt"/>
                <a:cs typeface="Times New Roman" panose="02020603050405020304" pitchFamily="18" charset="0"/>
              </a:rPr>
              <a:t>surové ovčie mlieko 350 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sk-SK" sz="2800" b="1" dirty="0">
                <a:solidFill>
                  <a:schemeClr val="accent3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surové kozie mlieko 55 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sk-SK" sz="28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v produkčných chovoch surového mlieka </a:t>
            </a:r>
            <a:r>
              <a:rPr lang="sk-SK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sa ročne </a:t>
            </a:r>
            <a:r>
              <a:rPr lang="sk-SK" sz="2800" b="1" dirty="0" smtClean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realizuje cca 1044 </a:t>
            </a:r>
            <a:r>
              <a:rPr lang="sk-SK" sz="2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veterinárnych kontrol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sk-SK" sz="28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sk-SK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v</a:t>
            </a:r>
            <a:r>
              <a:rPr lang="sk-SK" sz="28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 </a:t>
            </a:r>
            <a:r>
              <a:rPr lang="sk-SK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produkčných </a:t>
            </a:r>
            <a:r>
              <a:rPr lang="sk-SK" sz="28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chovoch </a:t>
            </a:r>
            <a:r>
              <a:rPr lang="sk-SK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sa zisťujú  </a:t>
            </a:r>
            <a:r>
              <a:rPr lang="sk-SK" sz="28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nedostatky </a:t>
            </a:r>
            <a:r>
              <a:rPr lang="sk-SK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v </a:t>
            </a:r>
            <a:r>
              <a:rPr lang="sk-SK" sz="2800" b="1" dirty="0" smtClean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15,00% z počtu vykonaných kontrol </a:t>
            </a:r>
            <a:endParaRPr lang="sk-SK" sz="28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364" y="210153"/>
            <a:ext cx="1022813" cy="1556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558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14353" y="0"/>
            <a:ext cx="5079077" cy="168057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k-SK" dirty="0" smtClean="0"/>
              <a:t>                  </a:t>
            </a:r>
            <a:r>
              <a:rPr lang="sk-SK" sz="3000" dirty="0">
                <a:solidFill>
                  <a:srgbClr val="C00000"/>
                </a:solidFill>
              </a:rPr>
              <a:t> </a:t>
            </a:r>
            <a:r>
              <a:rPr lang="sk-SK" sz="6600" b="1" dirty="0" smtClean="0">
                <a:solidFill>
                  <a:srgbClr val="C00000"/>
                </a:solidFill>
              </a:rPr>
              <a:t>Prvovýroba</a:t>
            </a:r>
            <a:endParaRPr lang="sk-SK" sz="66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39552" y="2060848"/>
            <a:ext cx="8219675" cy="4282237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sk-SK" sz="3200" dirty="0" smtClean="0">
                <a:solidFill>
                  <a:srgbClr val="00B050"/>
                </a:solidFill>
              </a:rPr>
              <a:t>najčastejšie </a:t>
            </a:r>
            <a:r>
              <a:rPr lang="sk-SK" sz="3200" dirty="0">
                <a:solidFill>
                  <a:srgbClr val="00B050"/>
                </a:solidFill>
              </a:rPr>
              <a:t>sa </a:t>
            </a:r>
            <a:r>
              <a:rPr lang="sk-SK" sz="3200" dirty="0" smtClean="0">
                <a:solidFill>
                  <a:srgbClr val="00B050"/>
                </a:solidFill>
              </a:rPr>
              <a:t>zisťujú </a:t>
            </a:r>
            <a:r>
              <a:rPr lang="sk-SK" sz="3200" dirty="0" err="1">
                <a:solidFill>
                  <a:srgbClr val="00B050"/>
                </a:solidFill>
              </a:rPr>
              <a:t>stavebno</a:t>
            </a:r>
            <a:r>
              <a:rPr lang="sk-SK" sz="3200" dirty="0">
                <a:solidFill>
                  <a:srgbClr val="00B050"/>
                </a:solidFill>
              </a:rPr>
              <a:t> - technické nedostatky, nedostatky v dodržiavaní hygienických podmienok a nedostatky vo vedení dokumentácie</a:t>
            </a:r>
          </a:p>
          <a:p>
            <a:pPr algn="just">
              <a:defRPr/>
            </a:pPr>
            <a:r>
              <a:rPr lang="sk-SK" sz="3200" dirty="0" smtClean="0">
                <a:solidFill>
                  <a:srgbClr val="002060"/>
                </a:solidFill>
              </a:rPr>
              <a:t>na </a:t>
            </a:r>
            <a:r>
              <a:rPr lang="sk-SK" sz="3200" dirty="0">
                <a:solidFill>
                  <a:srgbClr val="002060"/>
                </a:solidFill>
              </a:rPr>
              <a:t>základe zistených nedostatkov </a:t>
            </a:r>
            <a:r>
              <a:rPr lang="sk-SK" sz="3200" dirty="0" smtClean="0">
                <a:solidFill>
                  <a:srgbClr val="002060"/>
                </a:solidFill>
              </a:rPr>
              <a:t>býva </a:t>
            </a:r>
            <a:r>
              <a:rPr lang="sk-SK" sz="3200" b="1" dirty="0" smtClean="0">
                <a:solidFill>
                  <a:srgbClr val="C00000"/>
                </a:solidFill>
              </a:rPr>
              <a:t>ročne uložených cca 450 </a:t>
            </a:r>
            <a:r>
              <a:rPr lang="sk-SK" sz="3200" b="1" dirty="0">
                <a:solidFill>
                  <a:srgbClr val="C00000"/>
                </a:solidFill>
              </a:rPr>
              <a:t>opatrení </a:t>
            </a:r>
            <a:r>
              <a:rPr lang="sk-SK" sz="3200" dirty="0">
                <a:solidFill>
                  <a:srgbClr val="002060"/>
                </a:solidFill>
              </a:rPr>
              <a:t>na ich odstránenie </a:t>
            </a:r>
            <a:endParaRPr lang="sk-SK" sz="3200" dirty="0" smtClean="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sk-SK" sz="3200" dirty="0" smtClean="0">
                <a:solidFill>
                  <a:srgbClr val="C00000"/>
                </a:solidFill>
              </a:rPr>
              <a:t>vo</a:t>
            </a:r>
            <a:r>
              <a:rPr lang="sk-SK" sz="3200" dirty="0">
                <a:solidFill>
                  <a:srgbClr val="C00000"/>
                </a:solidFill>
              </a:rPr>
              <a:t> </a:t>
            </a:r>
            <a:r>
              <a:rPr lang="sk-SK" sz="3200" dirty="0" smtClean="0">
                <a:solidFill>
                  <a:srgbClr val="C00000"/>
                </a:solidFill>
              </a:rPr>
              <a:t>vzorkách </a:t>
            </a:r>
            <a:r>
              <a:rPr lang="sk-SK" sz="3200" dirty="0">
                <a:solidFill>
                  <a:srgbClr val="C00000"/>
                </a:solidFill>
              </a:rPr>
              <a:t>surového mlieka </a:t>
            </a:r>
            <a:r>
              <a:rPr lang="sk-SK" sz="3200" dirty="0" smtClean="0">
                <a:solidFill>
                  <a:srgbClr val="C00000"/>
                </a:solidFill>
              </a:rPr>
              <a:t>nezistené rezíduá </a:t>
            </a:r>
            <a:r>
              <a:rPr lang="sk-SK" sz="3200" dirty="0">
                <a:solidFill>
                  <a:srgbClr val="C00000"/>
                </a:solidFill>
              </a:rPr>
              <a:t>inhibičných </a:t>
            </a:r>
            <a:r>
              <a:rPr lang="sk-SK" sz="3200" dirty="0" smtClean="0">
                <a:solidFill>
                  <a:srgbClr val="C00000"/>
                </a:solidFill>
              </a:rPr>
              <a:t>látok</a:t>
            </a:r>
            <a:endParaRPr lang="sk-SK" sz="3200" dirty="0">
              <a:solidFill>
                <a:srgbClr val="C0000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84" y="218396"/>
            <a:ext cx="1573914" cy="154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669873"/>
            <a:ext cx="7773338" cy="147135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sk-SK" sz="6000" b="1" dirty="0">
                <a:solidFill>
                  <a:srgbClr val="C00000"/>
                </a:solidFill>
              </a:rPr>
              <a:t>Nedostatky na salašoch</a:t>
            </a:r>
            <a:br>
              <a:rPr lang="sk-SK" sz="6000" b="1" dirty="0">
                <a:solidFill>
                  <a:srgbClr val="C00000"/>
                </a:solidFill>
              </a:rPr>
            </a:br>
            <a:endParaRPr lang="sk-SK" sz="60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43858" y="1718203"/>
            <a:ext cx="7485056" cy="274093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sk-SK" altLang="sk-SK" dirty="0" smtClean="0"/>
              <a:t>Nedodržanie počtu odobratých vzoriek SOM na RIL a CPM (PPP prijal vlastné opatrenia) </a:t>
            </a:r>
          </a:p>
          <a:p>
            <a:pPr eaLnBrk="1" hangingPunct="1">
              <a:defRPr/>
            </a:pPr>
            <a:r>
              <a:rPr lang="sk-SK" altLang="sk-SK" dirty="0" smtClean="0">
                <a:solidFill>
                  <a:schemeClr val="accent1">
                    <a:lumMod val="50000"/>
                  </a:schemeClr>
                </a:solidFill>
              </a:rPr>
              <a:t>Prevádzková hygiena, nevyhovujúci výsledok vyšetrení vzoriek, nepredložená evidencia čistenia </a:t>
            </a:r>
          </a:p>
          <a:p>
            <a:pPr eaLnBrk="1" hangingPunct="1">
              <a:defRPr/>
            </a:pPr>
            <a:r>
              <a:rPr lang="sk-SK" altLang="sk-SK" dirty="0" smtClean="0">
                <a:solidFill>
                  <a:srgbClr val="C00000"/>
                </a:solidFill>
              </a:rPr>
              <a:t>Nepredložené výsledky samokontroly (SOM, OHS), hygiena budov, nepredložená ambulantná kniha a register liekov </a:t>
            </a:r>
          </a:p>
          <a:p>
            <a:pPr eaLnBrk="1" hangingPunct="1">
              <a:defRPr/>
            </a:pPr>
            <a:r>
              <a:rPr lang="sk-SK" altLang="sk-SK" dirty="0" smtClean="0">
                <a:solidFill>
                  <a:schemeClr val="accent3">
                    <a:lumMod val="75000"/>
                  </a:schemeClr>
                </a:solidFill>
              </a:rPr>
              <a:t>Nevyhovujúci výsledok OHS </a:t>
            </a:r>
          </a:p>
          <a:p>
            <a:pPr eaLnBrk="1" hangingPunct="1">
              <a:defRPr/>
            </a:pPr>
            <a:r>
              <a:rPr lang="sk-SK" altLang="sk-SK" dirty="0" smtClean="0">
                <a:solidFill>
                  <a:schemeClr val="accent5">
                    <a:lumMod val="75000"/>
                  </a:schemeClr>
                </a:solidFill>
              </a:rPr>
              <a:t>Prekročený počet stafylokokov </a:t>
            </a:r>
          </a:p>
          <a:p>
            <a:pPr eaLnBrk="1" hangingPunct="1">
              <a:defRPr/>
            </a:pPr>
            <a:r>
              <a:rPr lang="sk-SK" altLang="sk-SK" dirty="0" smtClean="0">
                <a:solidFill>
                  <a:schemeClr val="accent1">
                    <a:lumMod val="75000"/>
                  </a:schemeClr>
                </a:solidFill>
              </a:rPr>
              <a:t>Ovčia hrudka – pozitívna </a:t>
            </a:r>
            <a:r>
              <a:rPr lang="sk-SK" altLang="sk-SK" dirty="0" err="1" smtClean="0">
                <a:solidFill>
                  <a:schemeClr val="accent1">
                    <a:lumMod val="75000"/>
                  </a:schemeClr>
                </a:solidFill>
              </a:rPr>
              <a:t>listeria</a:t>
            </a:r>
            <a:r>
              <a:rPr lang="sk-SK" altLang="sk-SK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eaLnBrk="1" hangingPunct="1">
              <a:defRPr/>
            </a:pPr>
            <a:r>
              <a:rPr lang="sk-SK" altLang="sk-SK" dirty="0" smtClean="0"/>
              <a:t>Prekročený počet stafylokokov v 3 vzorkách OHS /porušenie hygieny procesov/ </a:t>
            </a:r>
          </a:p>
          <a:p>
            <a:pPr eaLnBrk="1" hangingPunct="1">
              <a:defRPr/>
            </a:pPr>
            <a:r>
              <a:rPr lang="sk-SK" altLang="sk-SK" dirty="0" smtClean="0">
                <a:solidFill>
                  <a:schemeClr val="accent6">
                    <a:lumMod val="75000"/>
                  </a:schemeClr>
                </a:solidFill>
              </a:rPr>
              <a:t>Stafylokoky v OHS, zistenie </a:t>
            </a:r>
            <a:r>
              <a:rPr lang="sk-SK" altLang="sk-SK" dirty="0" err="1" smtClean="0">
                <a:solidFill>
                  <a:schemeClr val="accent6">
                    <a:lumMod val="75000"/>
                  </a:schemeClr>
                </a:solidFill>
              </a:rPr>
              <a:t>Listerie</a:t>
            </a:r>
            <a:r>
              <a:rPr lang="sk-SK" altLang="sk-SK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k-SK" altLang="sk-SK" dirty="0" err="1" smtClean="0">
                <a:solidFill>
                  <a:schemeClr val="accent6">
                    <a:lumMod val="75000"/>
                  </a:schemeClr>
                </a:solidFill>
              </a:rPr>
              <a:t>monocytogenes</a:t>
            </a:r>
            <a:r>
              <a:rPr lang="sk-SK" altLang="sk-SK" dirty="0" smtClean="0">
                <a:solidFill>
                  <a:schemeClr val="accent6">
                    <a:lumMod val="75000"/>
                  </a:schemeClr>
                </a:solidFill>
              </a:rPr>
              <a:t> v OHS</a:t>
            </a:r>
            <a:endParaRPr lang="sk-SK" altLang="sk-SK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76018"/>
            <a:ext cx="1538675" cy="1206508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501008"/>
            <a:ext cx="1656184" cy="156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0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4874" y="692696"/>
            <a:ext cx="7543800" cy="3574444"/>
          </a:xfrm>
        </p:spPr>
        <p:txBody>
          <a:bodyPr>
            <a:normAutofit/>
          </a:bodyPr>
          <a:lstStyle/>
          <a:p>
            <a:r>
              <a:rPr lang="sk-SK" sz="8000" dirty="0" smtClean="0">
                <a:solidFill>
                  <a:srgbClr val="00B050"/>
                </a:solidFill>
              </a:rPr>
              <a:t>KLIEŠŤOVÁ ENCEFALITÍDA</a:t>
            </a:r>
            <a:endParaRPr lang="sk-SK" sz="8000" dirty="0">
              <a:solidFill>
                <a:srgbClr val="00B05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964013"/>
            <a:ext cx="1656184" cy="184250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267" y="0"/>
            <a:ext cx="2162733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5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95255" y="534324"/>
            <a:ext cx="7772400" cy="1080119"/>
          </a:xfrm>
        </p:spPr>
        <p:txBody>
          <a:bodyPr>
            <a:noAutofit/>
          </a:bodyPr>
          <a:lstStyle/>
          <a:p>
            <a:pPr algn="ctr"/>
            <a:r>
              <a:rPr lang="sk-SK" sz="5400" dirty="0" smtClean="0">
                <a:solidFill>
                  <a:srgbClr val="00B050"/>
                </a:solidFill>
              </a:rPr>
              <a:t>Kliešťová encefalitída v chovoch oviec a kôz - 2018</a:t>
            </a:r>
            <a:endParaRPr lang="sk-SK" sz="5400" dirty="0">
              <a:solidFill>
                <a:srgbClr val="00B05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99592" y="1988840"/>
            <a:ext cx="6840760" cy="432048"/>
          </a:xfrm>
        </p:spPr>
        <p:txBody>
          <a:bodyPr>
            <a:normAutofit lnSpcReduction="10000"/>
          </a:bodyPr>
          <a:lstStyle/>
          <a:p>
            <a:pPr algn="l"/>
            <a:endParaRPr lang="sk-SK" dirty="0" smtClean="0"/>
          </a:p>
          <a:p>
            <a:pPr algn="l"/>
            <a:endParaRPr lang="sk-SK" dirty="0" smtClean="0"/>
          </a:p>
          <a:p>
            <a:pPr algn="l"/>
            <a:endParaRPr lang="sk-SK" dirty="0" smtClean="0"/>
          </a:p>
          <a:p>
            <a:pPr algn="l"/>
            <a:endParaRPr lang="sk-SK" dirty="0" smtClean="0"/>
          </a:p>
          <a:p>
            <a:pPr algn="l"/>
            <a:endParaRPr lang="sk-SK" dirty="0" smtClean="0"/>
          </a:p>
        </p:txBody>
      </p:sp>
      <p:sp>
        <p:nvSpPr>
          <p:cNvPr id="4" name="BlokTextu 3"/>
          <p:cNvSpPr txBox="1"/>
          <p:nvPr/>
        </p:nvSpPr>
        <p:spPr>
          <a:xfrm>
            <a:off x="2951820" y="1594536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600" b="1" dirty="0" smtClean="0"/>
              <a:t>ŠVPS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395536" y="3068960"/>
            <a:ext cx="36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 smtClean="0">
                <a:solidFill>
                  <a:srgbClr val="FF0000"/>
                </a:solidFill>
              </a:rPr>
              <a:t>Preventívna akcia </a:t>
            </a:r>
            <a:r>
              <a:rPr lang="sk-SK" sz="2000" dirty="0" smtClean="0"/>
              <a:t>–vypísanie cielenej kontroly </a:t>
            </a:r>
            <a:r>
              <a:rPr lang="sk-SK" sz="2000" b="1" dirty="0" smtClean="0">
                <a:solidFill>
                  <a:srgbClr val="FF0000"/>
                </a:solidFill>
              </a:rPr>
              <a:t>CS 391 </a:t>
            </a:r>
            <a:r>
              <a:rPr lang="sk-SK" sz="2000" dirty="0" smtClean="0"/>
              <a:t>na dôkaz vírusu kliešťovej encefalitídy v surovom mlieku </a:t>
            </a:r>
            <a:endParaRPr lang="sk-SK" sz="2000" dirty="0"/>
          </a:p>
        </p:txBody>
      </p:sp>
      <p:sp>
        <p:nvSpPr>
          <p:cNvPr id="7" name="BlokTextu 6"/>
          <p:cNvSpPr txBox="1"/>
          <p:nvPr/>
        </p:nvSpPr>
        <p:spPr>
          <a:xfrm>
            <a:off x="5004048" y="3032581"/>
            <a:ext cx="39604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 err="1" smtClean="0">
                <a:solidFill>
                  <a:srgbClr val="FF0000"/>
                </a:solidFill>
              </a:rPr>
              <a:t>Došetrovanie</a:t>
            </a:r>
            <a:r>
              <a:rPr lang="sk-SK" sz="2000" dirty="0" smtClean="0"/>
              <a:t> - </a:t>
            </a:r>
            <a:r>
              <a:rPr lang="sk-SK" sz="2000" dirty="0"/>
              <a:t>zdrojov nákazy ochorení ľudí na kliešťovú encefalitídu pri podozrení, že ochorenie vzniklo </a:t>
            </a:r>
            <a:r>
              <a:rPr lang="sk-SK" sz="2000" dirty="0" err="1"/>
              <a:t>alimentárnou</a:t>
            </a:r>
            <a:r>
              <a:rPr lang="sk-SK" sz="2000" dirty="0"/>
              <a:t> cestou po hlásení z RUVZ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8" name="Šipka doleva 12"/>
          <p:cNvSpPr/>
          <p:nvPr/>
        </p:nvSpPr>
        <p:spPr>
          <a:xfrm rot="18527410">
            <a:off x="3162206" y="2047958"/>
            <a:ext cx="966497" cy="1178157"/>
          </a:xfrm>
          <a:prstGeom prst="leftArrow">
            <a:avLst>
              <a:gd name="adj1" fmla="val 22662"/>
              <a:gd name="adj2" fmla="val 466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Šipka doleva 12"/>
          <p:cNvSpPr/>
          <p:nvPr/>
        </p:nvSpPr>
        <p:spPr>
          <a:xfrm rot="14106186">
            <a:off x="5016967" y="2029209"/>
            <a:ext cx="1034971" cy="1169050"/>
          </a:xfrm>
          <a:prstGeom prst="leftArrow">
            <a:avLst>
              <a:gd name="adj1" fmla="val 22662"/>
              <a:gd name="adj2" fmla="val 466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Šipka doleva 12"/>
          <p:cNvSpPr/>
          <p:nvPr/>
        </p:nvSpPr>
        <p:spPr>
          <a:xfrm rot="16200000">
            <a:off x="1592413" y="4149713"/>
            <a:ext cx="692785" cy="1178157"/>
          </a:xfrm>
          <a:prstGeom prst="leftArrow">
            <a:avLst>
              <a:gd name="adj1" fmla="val 22662"/>
              <a:gd name="adj2" fmla="val 466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Šipka doleva 12"/>
          <p:cNvSpPr/>
          <p:nvPr/>
        </p:nvSpPr>
        <p:spPr>
          <a:xfrm rot="16200000">
            <a:off x="6254846" y="4403301"/>
            <a:ext cx="692785" cy="1178157"/>
          </a:xfrm>
          <a:prstGeom prst="leftArrow">
            <a:avLst>
              <a:gd name="adj1" fmla="val 22662"/>
              <a:gd name="adj2" fmla="val 466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BlokTextu 11"/>
          <p:cNvSpPr txBox="1"/>
          <p:nvPr/>
        </p:nvSpPr>
        <p:spPr>
          <a:xfrm>
            <a:off x="539552" y="5392672"/>
            <a:ext cx="2828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Záchyt vírusu TBEV </a:t>
            </a:r>
          </a:p>
          <a:p>
            <a:pPr algn="ctr"/>
            <a:r>
              <a:rPr lang="sk-SK" dirty="0" smtClean="0"/>
              <a:t>v </a:t>
            </a:r>
            <a:r>
              <a:rPr lang="sk-SK" b="1" dirty="0" smtClean="0">
                <a:solidFill>
                  <a:srgbClr val="FF0000"/>
                </a:solidFill>
              </a:rPr>
              <a:t>3 ohniskách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13" name="BlokTextu 12"/>
          <p:cNvSpPr txBox="1"/>
          <p:nvPr/>
        </p:nvSpPr>
        <p:spPr>
          <a:xfrm>
            <a:off x="5005164" y="5392672"/>
            <a:ext cx="3310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err="1" smtClean="0"/>
              <a:t>Došetrovanie</a:t>
            </a:r>
            <a:r>
              <a:rPr lang="sk-SK" b="1" dirty="0" smtClean="0"/>
              <a:t> </a:t>
            </a:r>
            <a:r>
              <a:rPr lang="sk-SK" b="1" dirty="0" smtClean="0">
                <a:solidFill>
                  <a:srgbClr val="FF0000"/>
                </a:solidFill>
              </a:rPr>
              <a:t>3 prípadov </a:t>
            </a:r>
            <a:r>
              <a:rPr lang="sk-SK" dirty="0" smtClean="0"/>
              <a:t>možných </a:t>
            </a:r>
            <a:r>
              <a:rPr lang="sk-SK" dirty="0" err="1"/>
              <a:t>alimentárnych</a:t>
            </a:r>
            <a:r>
              <a:rPr lang="sk-SK" dirty="0"/>
              <a:t> ochorení ľudí na </a:t>
            </a:r>
            <a:r>
              <a:rPr lang="sk-SK" dirty="0" smtClean="0"/>
              <a:t>TBEV.</a:t>
            </a:r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787208" cy="1143000"/>
          </a:xfrm>
        </p:spPr>
        <p:txBody>
          <a:bodyPr>
            <a:noAutofit/>
          </a:bodyPr>
          <a:lstStyle/>
          <a:p>
            <a:pPr algn="ctr"/>
            <a:r>
              <a:rPr lang="sk-SK" sz="5400" dirty="0">
                <a:solidFill>
                  <a:srgbClr val="FF0000"/>
                </a:solidFill>
              </a:rPr>
              <a:t>CS 391 TBEV / počty skontrolovaných stád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/>
          </a:bodyPr>
          <a:lstStyle/>
          <a:p>
            <a:r>
              <a:rPr lang="sk-SK" sz="3200" b="1" dirty="0"/>
              <a:t>Spolu</a:t>
            </a:r>
            <a:r>
              <a:rPr lang="sk-SK" sz="3200" dirty="0"/>
              <a:t> </a:t>
            </a:r>
            <a:r>
              <a:rPr lang="sk-SK" sz="3200" dirty="0">
                <a:solidFill>
                  <a:schemeClr val="accent1">
                    <a:lumMod val="75000"/>
                  </a:schemeClr>
                </a:solidFill>
              </a:rPr>
              <a:t>bolo skontrolovaných </a:t>
            </a:r>
            <a:r>
              <a:rPr lang="sk-SK" sz="3200" b="1" dirty="0"/>
              <a:t>364</a:t>
            </a:r>
            <a:r>
              <a:rPr lang="sk-SK" sz="3200" dirty="0"/>
              <a:t> </a:t>
            </a:r>
            <a:r>
              <a:rPr lang="sk-SK" sz="3200" dirty="0">
                <a:solidFill>
                  <a:schemeClr val="accent1">
                    <a:lumMod val="75000"/>
                  </a:schemeClr>
                </a:solidFill>
              </a:rPr>
              <a:t>stád</a:t>
            </a:r>
          </a:p>
          <a:p>
            <a:r>
              <a:rPr lang="sk-SK" sz="3200" dirty="0">
                <a:solidFill>
                  <a:schemeClr val="bg2">
                    <a:lumMod val="50000"/>
                  </a:schemeClr>
                </a:solidFill>
              </a:rPr>
              <a:t>Stáda s produkciou</a:t>
            </a:r>
            <a:r>
              <a:rPr lang="sk-SK" sz="32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k-SK" sz="3200" b="1" dirty="0"/>
              <a:t>ovčieho </a:t>
            </a:r>
            <a:r>
              <a:rPr lang="sk-SK" sz="3200" dirty="0">
                <a:solidFill>
                  <a:schemeClr val="bg2">
                    <a:lumMod val="50000"/>
                  </a:schemeClr>
                </a:solidFill>
              </a:rPr>
              <a:t>mlieka: </a:t>
            </a:r>
            <a:r>
              <a:rPr lang="sk-SK" sz="3200" b="1" dirty="0"/>
              <a:t>292</a:t>
            </a:r>
          </a:p>
          <a:p>
            <a:r>
              <a:rPr lang="sk-SK" sz="3200" dirty="0">
                <a:solidFill>
                  <a:srgbClr val="00B050"/>
                </a:solidFill>
              </a:rPr>
              <a:t>Stáda s produkciou </a:t>
            </a:r>
            <a:r>
              <a:rPr lang="sk-SK" sz="3200" b="1" dirty="0"/>
              <a:t>kozieho</a:t>
            </a:r>
            <a:r>
              <a:rPr lang="sk-SK" sz="3200" dirty="0">
                <a:solidFill>
                  <a:srgbClr val="00B050"/>
                </a:solidFill>
              </a:rPr>
              <a:t> mlieka</a:t>
            </a:r>
            <a:r>
              <a:rPr lang="sk-SK" sz="3200" dirty="0"/>
              <a:t>: </a:t>
            </a:r>
            <a:r>
              <a:rPr lang="sk-SK" sz="3200" b="1" dirty="0"/>
              <a:t>64</a:t>
            </a:r>
          </a:p>
          <a:p>
            <a:r>
              <a:rPr lang="sk-SK" sz="3200" dirty="0">
                <a:solidFill>
                  <a:srgbClr val="796907"/>
                </a:solidFill>
              </a:rPr>
              <a:t>Stáda so </a:t>
            </a:r>
            <a:r>
              <a:rPr lang="sk-SK" sz="3200" b="1" dirty="0"/>
              <a:t>zmiešanou</a:t>
            </a:r>
            <a:r>
              <a:rPr lang="sk-SK" sz="3200" dirty="0"/>
              <a:t> </a:t>
            </a:r>
            <a:r>
              <a:rPr lang="sk-SK" sz="3200" dirty="0">
                <a:solidFill>
                  <a:srgbClr val="796907"/>
                </a:solidFill>
              </a:rPr>
              <a:t>produkciou (ovčieho aj kozieho):</a:t>
            </a:r>
            <a:r>
              <a:rPr lang="sk-SK" sz="3200" dirty="0"/>
              <a:t> </a:t>
            </a:r>
            <a:r>
              <a:rPr lang="sk-SK" sz="3200" b="1" dirty="0"/>
              <a:t>8</a:t>
            </a:r>
          </a:p>
          <a:p>
            <a:r>
              <a:rPr lang="sk-SK" sz="3200" dirty="0"/>
              <a:t>Záchyt </a:t>
            </a:r>
            <a:r>
              <a:rPr lang="sk-SK" sz="3200" b="1" dirty="0">
                <a:solidFill>
                  <a:srgbClr val="FF0000"/>
                </a:solidFill>
              </a:rPr>
              <a:t>3 ohnísk </a:t>
            </a:r>
            <a:r>
              <a:rPr lang="sk-SK" sz="3200" dirty="0">
                <a:solidFill>
                  <a:schemeClr val="tx1"/>
                </a:solidFill>
              </a:rPr>
              <a:t>s</a:t>
            </a:r>
            <a:r>
              <a:rPr lang="sk-SK" sz="3200" dirty="0">
                <a:solidFill>
                  <a:srgbClr val="FF0000"/>
                </a:solidFill>
              </a:rPr>
              <a:t> </a:t>
            </a:r>
            <a:r>
              <a:rPr lang="sk-SK" sz="3200" dirty="0"/>
              <a:t>výskytom TBEV (2x stádo oviec, 1x stádo kôz)</a:t>
            </a:r>
          </a:p>
          <a:p>
            <a:endParaRPr lang="sk-SK" sz="3200" dirty="0"/>
          </a:p>
        </p:txBody>
      </p:sp>
      <p:pic>
        <p:nvPicPr>
          <p:cNvPr id="2050" name="Picture 2" descr="http://www.gify.nou.cz/z_koza_soubory/koz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204864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31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377788"/>
            <a:ext cx="6336704" cy="1143000"/>
          </a:xfrm>
        </p:spPr>
        <p:txBody>
          <a:bodyPr>
            <a:noAutofit/>
          </a:bodyPr>
          <a:lstStyle/>
          <a:p>
            <a:pPr algn="ctr"/>
            <a:r>
              <a:rPr lang="sk-SK" dirty="0" smtClean="0">
                <a:solidFill>
                  <a:srgbClr val="FF0000"/>
                </a:solidFill>
              </a:rPr>
              <a:t>CS 391 TBEV / počty vyšetrených vzoriek mliek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576" y="1988840"/>
            <a:ext cx="7797552" cy="4968552"/>
          </a:xfrm>
        </p:spPr>
        <p:txBody>
          <a:bodyPr>
            <a:normAutofit/>
          </a:bodyPr>
          <a:lstStyle/>
          <a:p>
            <a:pPr algn="just"/>
            <a:r>
              <a:rPr lang="sk-SK" sz="2800" b="1" dirty="0" smtClean="0"/>
              <a:t>Spolu</a:t>
            </a:r>
            <a:r>
              <a:rPr lang="sk-SK" sz="2800" dirty="0" smtClean="0"/>
              <a:t> </a:t>
            </a:r>
            <a:r>
              <a:rPr lang="sk-SK" sz="2800" dirty="0" smtClean="0">
                <a:solidFill>
                  <a:srgbClr val="796907"/>
                </a:solidFill>
              </a:rPr>
              <a:t>bolo v rámci CS vyšetrených </a:t>
            </a:r>
            <a:r>
              <a:rPr lang="sk-SK" sz="2800" b="1" dirty="0" smtClean="0">
                <a:solidFill>
                  <a:schemeClr val="accent3">
                    <a:lumMod val="50000"/>
                  </a:schemeClr>
                </a:solidFill>
              </a:rPr>
              <a:t>415</a:t>
            </a:r>
            <a:r>
              <a:rPr lang="sk-SK" sz="2800" b="1" dirty="0" smtClean="0"/>
              <a:t> </a:t>
            </a:r>
            <a:r>
              <a:rPr lang="sk-SK" sz="2800" dirty="0" smtClean="0">
                <a:solidFill>
                  <a:srgbClr val="796907"/>
                </a:solidFill>
              </a:rPr>
              <a:t>bazénových vzoriek mliek</a:t>
            </a:r>
          </a:p>
          <a:p>
            <a:pPr algn="just"/>
            <a:r>
              <a:rPr lang="sk-SK" sz="2800" dirty="0" smtClean="0">
                <a:solidFill>
                  <a:srgbClr val="00B050"/>
                </a:solidFill>
              </a:rPr>
              <a:t>Vzorky</a:t>
            </a:r>
            <a:r>
              <a:rPr lang="sk-SK" sz="2800" b="1" dirty="0" smtClean="0">
                <a:solidFill>
                  <a:srgbClr val="00B050"/>
                </a:solidFill>
              </a:rPr>
              <a:t> </a:t>
            </a:r>
            <a:r>
              <a:rPr lang="sk-SK" sz="2800" b="1" dirty="0" smtClean="0"/>
              <a:t>ovčieho </a:t>
            </a:r>
            <a:r>
              <a:rPr lang="sk-SK" sz="2800" dirty="0" smtClean="0">
                <a:solidFill>
                  <a:srgbClr val="00B050"/>
                </a:solidFill>
              </a:rPr>
              <a:t>mlieka: </a:t>
            </a:r>
            <a:r>
              <a:rPr lang="sk-SK" sz="2800" b="1" dirty="0" smtClean="0">
                <a:solidFill>
                  <a:schemeClr val="accent3">
                    <a:lumMod val="50000"/>
                  </a:schemeClr>
                </a:solidFill>
              </a:rPr>
              <a:t>310 </a:t>
            </a:r>
            <a:r>
              <a:rPr lang="sk-SK" sz="2800" dirty="0" smtClean="0"/>
              <a:t>(</a:t>
            </a:r>
            <a:r>
              <a:rPr lang="sk-SK" sz="2800" dirty="0" smtClean="0">
                <a:solidFill>
                  <a:srgbClr val="00B050"/>
                </a:solidFill>
              </a:rPr>
              <a:t>z  toho 8 vzoriek z</a:t>
            </a:r>
            <a:r>
              <a:rPr lang="sk-SK" sz="2800" dirty="0" smtClean="0"/>
              <a:t> </a:t>
            </a:r>
            <a:r>
              <a:rPr lang="sk-SK" sz="2800" b="1" i="1" dirty="0" smtClean="0"/>
              <a:t>ohniska 1 </a:t>
            </a:r>
            <a:r>
              <a:rPr lang="sk-SK" sz="2800" dirty="0" smtClean="0">
                <a:solidFill>
                  <a:srgbClr val="00B050"/>
                </a:solidFill>
              </a:rPr>
              <a:t>a 2 vzorky z </a:t>
            </a:r>
            <a:r>
              <a:rPr lang="sk-SK" sz="2800" b="1" i="1" dirty="0" smtClean="0"/>
              <a:t>ohniska 2</a:t>
            </a:r>
            <a:r>
              <a:rPr lang="sk-SK" sz="2800" dirty="0" smtClean="0"/>
              <a:t>)</a:t>
            </a:r>
          </a:p>
          <a:p>
            <a:pPr algn="just"/>
            <a:r>
              <a:rPr lang="sk-SK" sz="2800" dirty="0" smtClean="0">
                <a:solidFill>
                  <a:srgbClr val="FFC000"/>
                </a:solidFill>
              </a:rPr>
              <a:t>Vzorky</a:t>
            </a:r>
            <a:r>
              <a:rPr lang="sk-SK" sz="2800" b="1" dirty="0" smtClean="0"/>
              <a:t> kozieho </a:t>
            </a:r>
            <a:r>
              <a:rPr lang="sk-SK" sz="2800" dirty="0" smtClean="0">
                <a:solidFill>
                  <a:srgbClr val="FFC000"/>
                </a:solidFill>
              </a:rPr>
              <a:t>mlieka:</a:t>
            </a:r>
            <a:r>
              <a:rPr lang="sk-SK" sz="2800" dirty="0" smtClean="0"/>
              <a:t> </a:t>
            </a:r>
            <a:r>
              <a:rPr lang="sk-SK" sz="2800" b="1" dirty="0" smtClean="0">
                <a:solidFill>
                  <a:schemeClr val="accent3">
                    <a:lumMod val="50000"/>
                  </a:schemeClr>
                </a:solidFill>
              </a:rPr>
              <a:t>104</a:t>
            </a:r>
            <a:r>
              <a:rPr lang="sk-SK" sz="2800" dirty="0" smtClean="0"/>
              <a:t> </a:t>
            </a:r>
            <a:r>
              <a:rPr lang="sk-SK" sz="2800" dirty="0" smtClean="0">
                <a:solidFill>
                  <a:srgbClr val="FFC000"/>
                </a:solidFill>
              </a:rPr>
              <a:t>(z  toho 34 vzoriek z </a:t>
            </a:r>
            <a:r>
              <a:rPr lang="sk-SK" sz="2800" b="1" i="1" dirty="0" smtClean="0"/>
              <a:t>ohniska 3 → </a:t>
            </a:r>
            <a:r>
              <a:rPr lang="sk-SK" sz="2800" i="1" dirty="0" smtClean="0"/>
              <a:t>v</a:t>
            </a:r>
            <a:r>
              <a:rPr lang="sk-SK" sz="2800" b="1" i="1" dirty="0" smtClean="0"/>
              <a:t> ohnisku 3 </a:t>
            </a:r>
            <a:r>
              <a:rPr lang="sk-SK" sz="2800" i="1" dirty="0" smtClean="0">
                <a:solidFill>
                  <a:srgbClr val="FFC000"/>
                </a:solidFill>
              </a:rPr>
              <a:t>prebieha celosezónne monitorovanie výskytu TBEV v bazénových vzorkách mlieka</a:t>
            </a:r>
            <a:r>
              <a:rPr lang="sk-SK" sz="2800" dirty="0" smtClean="0">
                <a:solidFill>
                  <a:srgbClr val="FFC000"/>
                </a:solidFill>
              </a:rPr>
              <a:t>)</a:t>
            </a:r>
          </a:p>
          <a:p>
            <a:pPr algn="just">
              <a:buNone/>
            </a:pPr>
            <a:endParaRPr lang="sk-SK" dirty="0" smtClean="0"/>
          </a:p>
          <a:p>
            <a:pPr algn="just">
              <a:buNone/>
            </a:pPr>
            <a:endParaRPr lang="sk-SK" dirty="0"/>
          </a:p>
        </p:txBody>
      </p:sp>
      <p:pic>
        <p:nvPicPr>
          <p:cNvPr id="4098" name="Picture 2" descr="http://www.gify.nou.cz/z_ovce_soubory/ov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980728"/>
            <a:ext cx="1905000" cy="120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6000" dirty="0" smtClean="0">
                <a:solidFill>
                  <a:srgbClr val="FF0000"/>
                </a:solidFill>
              </a:rPr>
              <a:t>OKREM  CS 391 TBEV</a:t>
            </a:r>
            <a:endParaRPr lang="sk-SK" sz="60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sk-SK" sz="2800" b="1" dirty="0"/>
              <a:t>29 </a:t>
            </a:r>
            <a:r>
              <a:rPr lang="sk-SK" sz="2800" dirty="0">
                <a:solidFill>
                  <a:schemeClr val="bg2">
                    <a:lumMod val="25000"/>
                  </a:schemeClr>
                </a:solidFill>
              </a:rPr>
              <a:t>vzoriek mliek bolo vyšetrených mimo CS pre účely</a:t>
            </a:r>
            <a:r>
              <a:rPr lang="sk-SK" sz="2800" b="1" dirty="0">
                <a:solidFill>
                  <a:schemeClr val="bg2">
                    <a:lumMod val="25000"/>
                  </a:schemeClr>
                </a:solidFill>
              </a:rPr>
              <a:t> vlastnej kontroly </a:t>
            </a:r>
            <a:r>
              <a:rPr lang="sk-SK" sz="2800" dirty="0" smtClean="0">
                <a:solidFill>
                  <a:schemeClr val="bg2">
                    <a:lumMod val="25000"/>
                  </a:schemeClr>
                </a:solidFill>
              </a:rPr>
              <a:t>chovateľov</a:t>
            </a:r>
            <a:endParaRPr lang="sk-SK" sz="2800" dirty="0"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r>
              <a:rPr lang="sk-SK" sz="2800" dirty="0" smtClean="0">
                <a:solidFill>
                  <a:srgbClr val="C00000"/>
                </a:solidFill>
              </a:rPr>
              <a:t>V uplynulej sezóne sa riešilo aj </a:t>
            </a:r>
            <a:r>
              <a:rPr lang="sk-SK" sz="2800" b="1" dirty="0" err="1" smtClean="0">
                <a:solidFill>
                  <a:srgbClr val="C00000"/>
                </a:solidFill>
              </a:rPr>
              <a:t>došetrovanie</a:t>
            </a:r>
            <a:r>
              <a:rPr lang="sk-SK" sz="2800" dirty="0" smtClean="0">
                <a:solidFill>
                  <a:srgbClr val="C00000"/>
                </a:solidFill>
              </a:rPr>
              <a:t> zdrojov nákazy ochorení ľudí na kliešťovú encefalitídu pri podozrení, že ochorenie vzniklo </a:t>
            </a:r>
            <a:r>
              <a:rPr lang="sk-SK" sz="2800" dirty="0" err="1" smtClean="0">
                <a:solidFill>
                  <a:srgbClr val="C00000"/>
                </a:solidFill>
              </a:rPr>
              <a:t>alimentárnou</a:t>
            </a:r>
            <a:r>
              <a:rPr lang="sk-SK" sz="2800" dirty="0" smtClean="0">
                <a:solidFill>
                  <a:srgbClr val="C00000"/>
                </a:solidFill>
              </a:rPr>
              <a:t> cestou po hlásení z RUVZ</a:t>
            </a:r>
            <a:r>
              <a:rPr lang="sk-SK" sz="2800" dirty="0" smtClean="0"/>
              <a:t>.</a:t>
            </a:r>
          </a:p>
          <a:p>
            <a:pPr algn="just"/>
            <a:r>
              <a:rPr lang="sk-SK" sz="2800" dirty="0" err="1" smtClean="0">
                <a:solidFill>
                  <a:srgbClr val="00B050"/>
                </a:solidFill>
              </a:rPr>
              <a:t>Došetrovali</a:t>
            </a:r>
            <a:r>
              <a:rPr lang="sk-SK" sz="2800" dirty="0" smtClean="0">
                <a:solidFill>
                  <a:srgbClr val="00B050"/>
                </a:solidFill>
              </a:rPr>
              <a:t> sa </a:t>
            </a:r>
            <a:r>
              <a:rPr lang="sk-SK" sz="2800" b="1" dirty="0" smtClean="0">
                <a:solidFill>
                  <a:srgbClr val="00B050"/>
                </a:solidFill>
              </a:rPr>
              <a:t>3</a:t>
            </a:r>
            <a:r>
              <a:rPr lang="sk-SK" sz="2800" dirty="0" smtClean="0">
                <a:solidFill>
                  <a:srgbClr val="00B050"/>
                </a:solidFill>
              </a:rPr>
              <a:t> prípady možných </a:t>
            </a:r>
            <a:r>
              <a:rPr lang="sk-SK" sz="2800" dirty="0" err="1" smtClean="0">
                <a:solidFill>
                  <a:srgbClr val="00B050"/>
                </a:solidFill>
              </a:rPr>
              <a:t>alimentárnych</a:t>
            </a:r>
            <a:r>
              <a:rPr lang="sk-SK" sz="2800" dirty="0" smtClean="0">
                <a:solidFill>
                  <a:srgbClr val="00B050"/>
                </a:solidFill>
              </a:rPr>
              <a:t> ochorení ľudí na TBEV. Vyšetrilo sa 6 podozrivých vzoriek, avšak </a:t>
            </a:r>
            <a:r>
              <a:rPr lang="sk-SK" sz="2800" b="1" dirty="0" smtClean="0">
                <a:solidFill>
                  <a:srgbClr val="00B050"/>
                </a:solidFill>
              </a:rPr>
              <a:t>všetky</a:t>
            </a:r>
            <a:r>
              <a:rPr lang="sk-SK" sz="2800" dirty="0" smtClean="0">
                <a:solidFill>
                  <a:srgbClr val="00B050"/>
                </a:solidFill>
              </a:rPr>
              <a:t> vzorky v čase analýz už boli </a:t>
            </a:r>
            <a:r>
              <a:rPr lang="sk-SK" sz="2800" b="1" dirty="0" smtClean="0">
                <a:solidFill>
                  <a:srgbClr val="00B050"/>
                </a:solidFill>
              </a:rPr>
              <a:t>negatívne</a:t>
            </a:r>
            <a:r>
              <a:rPr lang="sk-SK" sz="2800" dirty="0" smtClean="0">
                <a:solidFill>
                  <a:srgbClr val="00B050"/>
                </a:solidFill>
              </a:rPr>
              <a:t> na prítomnosť  vírusu.</a:t>
            </a:r>
            <a:endParaRPr lang="sk-SK" sz="2800" dirty="0">
              <a:solidFill>
                <a:srgbClr val="00B050"/>
              </a:solidFill>
            </a:endParaRPr>
          </a:p>
        </p:txBody>
      </p:sp>
      <p:pic>
        <p:nvPicPr>
          <p:cNvPr id="3074" name="Picture 2" descr="http://www.gify.nou.cz/z_ovce_soubory/ov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1" y="286604"/>
            <a:ext cx="124777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14" y="116632"/>
            <a:ext cx="8575286" cy="1450757"/>
          </a:xfrm>
        </p:spPr>
        <p:txBody>
          <a:bodyPr>
            <a:noAutofit/>
          </a:bodyPr>
          <a:lstStyle/>
          <a:p>
            <a:pPr algn="ctr"/>
            <a:r>
              <a:rPr lang="sk-SK" sz="4000" b="1" dirty="0" smtClean="0">
                <a:solidFill>
                  <a:srgbClr val="FF0000"/>
                </a:solidFill>
              </a:rPr>
              <a:t>Porovnanie </a:t>
            </a:r>
            <a:r>
              <a:rPr lang="sk-SK" sz="4000" b="1" dirty="0">
                <a:solidFill>
                  <a:srgbClr val="FF0000"/>
                </a:solidFill>
              </a:rPr>
              <a:t>pozitívnych </a:t>
            </a:r>
            <a:r>
              <a:rPr lang="sk-SK" sz="4000" b="1" dirty="0" smtClean="0">
                <a:solidFill>
                  <a:srgbClr val="FF0000"/>
                </a:solidFill>
              </a:rPr>
              <a:t>vzoriek </a:t>
            </a:r>
            <a:r>
              <a:rPr lang="sk-SK" sz="4000" b="1" dirty="0" err="1" smtClean="0">
                <a:solidFill>
                  <a:srgbClr val="FF0000"/>
                </a:solidFill>
              </a:rPr>
              <a:t>sekvenovaním</a:t>
            </a:r>
            <a:r>
              <a:rPr lang="sk-SK" sz="4000" b="1" dirty="0" smtClean="0">
                <a:solidFill>
                  <a:srgbClr val="FF0000"/>
                </a:solidFill>
              </a:rPr>
              <a:t> časti </a:t>
            </a:r>
            <a:r>
              <a:rPr lang="sk-SK" sz="4000" b="1" dirty="0" err="1" smtClean="0">
                <a:solidFill>
                  <a:srgbClr val="FF0000"/>
                </a:solidFill>
              </a:rPr>
              <a:t>polyproteinového</a:t>
            </a:r>
            <a:r>
              <a:rPr lang="sk-SK" sz="4000" b="1" dirty="0" smtClean="0">
                <a:solidFill>
                  <a:srgbClr val="FF0000"/>
                </a:solidFill>
              </a:rPr>
              <a:t> génu</a:t>
            </a:r>
            <a:endParaRPr lang="sk-SK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/>
          </a:bodyPr>
          <a:lstStyle/>
          <a:p>
            <a:pPr algn="just"/>
            <a:r>
              <a:rPr lang="sk-SK" sz="2400" b="1" dirty="0" smtClean="0"/>
              <a:t>Ohnisko 1: </a:t>
            </a:r>
            <a:r>
              <a:rPr lang="sk-SK" sz="2400" dirty="0" smtClean="0"/>
              <a:t>99% zhoda s TBEV kmeňom izolovaným v Záhorskej Vsi na Slovensku z kliešťa</a:t>
            </a:r>
          </a:p>
          <a:p>
            <a:pPr algn="just">
              <a:buNone/>
            </a:pPr>
            <a:r>
              <a:rPr lang="sk-SK" sz="2400" dirty="0" smtClean="0"/>
              <a:t>Kmeň:  </a:t>
            </a:r>
            <a:r>
              <a:rPr lang="sk-SK" sz="2400" b="1" dirty="0" smtClean="0">
                <a:solidFill>
                  <a:schemeClr val="accent2">
                    <a:lumMod val="50000"/>
                  </a:schemeClr>
                </a:solidFill>
              </a:rPr>
              <a:t>TBEV/CGI223</a:t>
            </a:r>
          </a:p>
          <a:p>
            <a:pPr algn="just"/>
            <a:r>
              <a:rPr lang="sk-SK" sz="2400" b="1" dirty="0" smtClean="0"/>
              <a:t>Ohnisko 2: </a:t>
            </a:r>
            <a:r>
              <a:rPr lang="sk-SK" sz="2400" dirty="0" smtClean="0"/>
              <a:t>100% zhoda s TBEV kmeňom izolovaným v Záhorskej Vsi na Slovensku z kliešťa</a:t>
            </a:r>
          </a:p>
          <a:p>
            <a:pPr algn="just">
              <a:buNone/>
            </a:pPr>
            <a:r>
              <a:rPr lang="sk-SK" sz="2400" dirty="0" smtClean="0"/>
              <a:t>Kmeň: </a:t>
            </a:r>
            <a:r>
              <a:rPr lang="sk-SK" sz="2400" b="1" dirty="0" smtClean="0">
                <a:solidFill>
                  <a:schemeClr val="accent2">
                    <a:lumMod val="50000"/>
                  </a:schemeClr>
                </a:solidFill>
              </a:rPr>
              <a:t>TBEV/CGI223</a:t>
            </a:r>
          </a:p>
          <a:p>
            <a:pPr algn="just"/>
            <a:r>
              <a:rPr lang="sk-SK" sz="2400" b="1" dirty="0" smtClean="0"/>
              <a:t>Ohnisko 3: </a:t>
            </a:r>
            <a:r>
              <a:rPr lang="sk-SK" sz="2400" dirty="0" smtClean="0"/>
              <a:t>100% zhoda s TBEV kmeňom izolovaným v Srbsku z kliešťa</a:t>
            </a:r>
          </a:p>
          <a:p>
            <a:pPr algn="just">
              <a:buNone/>
            </a:pPr>
            <a:r>
              <a:rPr lang="sk-SK" sz="2400" dirty="0" smtClean="0"/>
              <a:t>Kmeň: </a:t>
            </a:r>
            <a:r>
              <a:rPr lang="sk-SK" sz="2400" b="1" dirty="0" smtClean="0">
                <a:solidFill>
                  <a:schemeClr val="accent2">
                    <a:lumMod val="50000"/>
                  </a:schemeClr>
                </a:solidFill>
              </a:rPr>
              <a:t>TBEV/</a:t>
            </a:r>
            <a:r>
              <a:rPr lang="sk-SK" sz="2400" b="1" dirty="0" err="1" smtClean="0">
                <a:solidFill>
                  <a:schemeClr val="accent2">
                    <a:lumMod val="50000"/>
                  </a:schemeClr>
                </a:solidFill>
              </a:rPr>
              <a:t>Fruska</a:t>
            </a:r>
            <a:r>
              <a:rPr lang="sk-SK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sk-SK" sz="2400" b="1" dirty="0" err="1" smtClean="0">
                <a:solidFill>
                  <a:schemeClr val="accent2">
                    <a:lumMod val="50000"/>
                  </a:schemeClr>
                </a:solidFill>
              </a:rPr>
              <a:t>gora</a:t>
            </a:r>
            <a:r>
              <a:rPr lang="sk-SK" sz="2400" b="1" dirty="0" smtClean="0">
                <a:solidFill>
                  <a:schemeClr val="accent2">
                    <a:lumMod val="50000"/>
                  </a:schemeClr>
                </a:solidFill>
              </a:rPr>
              <a:t> 2015/Srb</a:t>
            </a:r>
          </a:p>
          <a:p>
            <a:pPr>
              <a:buNone/>
            </a:pPr>
            <a:endParaRPr lang="sk-SK" sz="2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endParaRPr lang="sk-SK" sz="2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endParaRPr lang="sk-SK" sz="2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sk-SK" dirty="0"/>
          </a:p>
        </p:txBody>
      </p:sp>
      <p:pic>
        <p:nvPicPr>
          <p:cNvPr id="5124" name="Picture 4" descr="http://www.gify.nou.cz/z_ovce_soubory/ov1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980726"/>
            <a:ext cx="1440160" cy="128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414204"/>
          </a:xfrm>
        </p:spPr>
        <p:txBody>
          <a:bodyPr>
            <a:normAutofit/>
          </a:bodyPr>
          <a:lstStyle/>
          <a:p>
            <a:pPr algn="ctr"/>
            <a:r>
              <a:rPr lang="sk-SK" sz="6000" dirty="0" smtClean="0">
                <a:solidFill>
                  <a:srgbClr val="C00000"/>
                </a:solidFill>
              </a:rPr>
              <a:t>OBSAH PREDNÁŠKY</a:t>
            </a:r>
            <a:endParaRPr lang="sk-SK" sz="6000" dirty="0">
              <a:solidFill>
                <a:srgbClr val="C0000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90404" y="2132856"/>
            <a:ext cx="8208912" cy="40233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k-SK" sz="3600" i="1" dirty="0" smtClean="0">
                <a:solidFill>
                  <a:srgbClr val="00B050"/>
                </a:solidFill>
              </a:rPr>
              <a:t>aktuálny zdravotný stav v chove oviec a kôz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sz="3600" i="1" dirty="0" smtClean="0"/>
              <a:t>zdravotná bezpečnosť a kvalita výrobkov z ovčieho a kozieho mlieka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sz="3600" i="1" dirty="0" smtClean="0">
                <a:solidFill>
                  <a:schemeClr val="accent1">
                    <a:lumMod val="75000"/>
                  </a:schemeClr>
                </a:solidFill>
              </a:rPr>
              <a:t>zdravotne a ekonomicky najvýznamnejšie choroby malých prežúvavcov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sz="3600" i="1" dirty="0" smtClean="0">
                <a:solidFill>
                  <a:srgbClr val="C00000"/>
                </a:solidFill>
              </a:rPr>
              <a:t>záver</a:t>
            </a:r>
            <a:endParaRPr lang="sk-SK" sz="3600" i="1" dirty="0">
              <a:solidFill>
                <a:srgbClr val="C00000"/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579604"/>
            <a:ext cx="1872208" cy="144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5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6483" y="310488"/>
            <a:ext cx="7886700" cy="1114320"/>
          </a:xfrm>
        </p:spPr>
        <p:txBody>
          <a:bodyPr>
            <a:noAutofit/>
          </a:bodyPr>
          <a:lstStyle/>
          <a:p>
            <a:pPr algn="ctr"/>
            <a:r>
              <a:rPr lang="sk-SK" sz="5400" dirty="0" smtClean="0">
                <a:solidFill>
                  <a:srgbClr val="00B050"/>
                </a:solidFill>
              </a:rPr>
              <a:t>Porovnanie pozitívnych vzoriek</a:t>
            </a:r>
            <a:endParaRPr lang="sk-SK" sz="5400" dirty="0">
              <a:solidFill>
                <a:srgbClr val="00B050"/>
              </a:solidFill>
            </a:endParaRPr>
          </a:p>
        </p:txBody>
      </p:sp>
      <p:pic>
        <p:nvPicPr>
          <p:cNvPr id="4" name="Zástupný symbol pro obsah 3" descr="3_izo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0013" y="1192307"/>
            <a:ext cx="6558372" cy="4975692"/>
          </a:xfrm>
        </p:spPr>
      </p:pic>
      <p:sp>
        <p:nvSpPr>
          <p:cNvPr id="9" name="Elipsa 8"/>
          <p:cNvSpPr/>
          <p:nvPr/>
        </p:nvSpPr>
        <p:spPr>
          <a:xfrm>
            <a:off x="4639236" y="1568824"/>
            <a:ext cx="141194" cy="7351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Elipsa 9"/>
          <p:cNvSpPr/>
          <p:nvPr/>
        </p:nvSpPr>
        <p:spPr>
          <a:xfrm>
            <a:off x="5526741" y="1568825"/>
            <a:ext cx="154641" cy="7261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Šipka doleva 10"/>
          <p:cNvSpPr/>
          <p:nvPr/>
        </p:nvSpPr>
        <p:spPr>
          <a:xfrm rot="2891800">
            <a:off x="1197390" y="1347379"/>
            <a:ext cx="519854" cy="2587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Šipka doleva 12"/>
          <p:cNvSpPr/>
          <p:nvPr/>
        </p:nvSpPr>
        <p:spPr>
          <a:xfrm>
            <a:off x="1192083" y="1801142"/>
            <a:ext cx="479719" cy="2420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Šipka doleva 15"/>
          <p:cNvSpPr/>
          <p:nvPr/>
        </p:nvSpPr>
        <p:spPr>
          <a:xfrm rot="19750088">
            <a:off x="1245873" y="2231449"/>
            <a:ext cx="479719" cy="2420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Obdélník 17"/>
          <p:cNvSpPr/>
          <p:nvPr/>
        </p:nvSpPr>
        <p:spPr>
          <a:xfrm>
            <a:off x="282388" y="908720"/>
            <a:ext cx="934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19" name="Elipsa 18"/>
          <p:cNvSpPr/>
          <p:nvPr/>
        </p:nvSpPr>
        <p:spPr>
          <a:xfrm>
            <a:off x="2716306" y="2841812"/>
            <a:ext cx="141194" cy="7171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TextovéPole 13"/>
          <p:cNvSpPr txBox="1"/>
          <p:nvPr/>
        </p:nvSpPr>
        <p:spPr>
          <a:xfrm>
            <a:off x="5292080" y="5589240"/>
            <a:ext cx="4348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Záver: </a:t>
            </a:r>
            <a:r>
              <a:rPr lang="sk-SK" dirty="0" smtClean="0"/>
              <a:t>pravdepodobne</a:t>
            </a:r>
            <a:r>
              <a:rPr lang="sk-SK" b="1" dirty="0" smtClean="0"/>
              <a:t> </a:t>
            </a:r>
            <a:r>
              <a:rPr lang="sk-SK" dirty="0" smtClean="0"/>
              <a:t>v každom </a:t>
            </a:r>
          </a:p>
          <a:p>
            <a:r>
              <a:rPr lang="sk-SK" dirty="0" smtClean="0"/>
              <a:t>ohnisku bol zachytený </a:t>
            </a:r>
            <a:r>
              <a:rPr lang="sk-SK" b="1" dirty="0" smtClean="0"/>
              <a:t>iný kmeň </a:t>
            </a:r>
            <a:r>
              <a:rPr lang="sk-SK" dirty="0" smtClean="0"/>
              <a:t>vírusu</a:t>
            </a:r>
            <a:endParaRPr lang="sk-SK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0" y="1124744"/>
            <a:ext cx="11876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Ohnisko 1</a:t>
            </a:r>
          </a:p>
          <a:p>
            <a:endParaRPr lang="sk-SK" dirty="0" smtClean="0"/>
          </a:p>
          <a:p>
            <a:r>
              <a:rPr lang="sk-SK" dirty="0" smtClean="0"/>
              <a:t>Ohnisko 3</a:t>
            </a:r>
          </a:p>
          <a:p>
            <a:endParaRPr lang="sk-SK" dirty="0" smtClean="0"/>
          </a:p>
          <a:p>
            <a:r>
              <a:rPr lang="sk-SK" dirty="0" smtClean="0"/>
              <a:t>Ohnisko 2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6341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9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9336" y="615418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sk-SK" sz="4400" b="1" dirty="0" smtClean="0">
                <a:solidFill>
                  <a:srgbClr val="00B050"/>
                </a:solidFill>
              </a:rPr>
              <a:t>Dynamika výskytu vírusu v mlieku </a:t>
            </a:r>
            <a:br>
              <a:rPr lang="sk-SK" sz="4400" b="1" dirty="0" smtClean="0">
                <a:solidFill>
                  <a:srgbClr val="00B050"/>
                </a:solidFill>
              </a:rPr>
            </a:br>
            <a:r>
              <a:rPr lang="sk-SK" sz="4400" b="1" dirty="0" smtClean="0">
                <a:solidFill>
                  <a:srgbClr val="00B050"/>
                </a:solidFill>
              </a:rPr>
              <a:t>v</a:t>
            </a:r>
            <a:r>
              <a:rPr lang="sk-SK" sz="4400" dirty="0" smtClean="0">
                <a:solidFill>
                  <a:srgbClr val="00B050"/>
                </a:solidFill>
              </a:rPr>
              <a:t> </a:t>
            </a:r>
            <a:r>
              <a:rPr lang="sk-SK" sz="4400" b="1" dirty="0" smtClean="0">
                <a:solidFill>
                  <a:srgbClr val="00B050"/>
                </a:solidFill>
              </a:rPr>
              <a:t>ohnisku 3</a:t>
            </a:r>
            <a:endParaRPr lang="sk-SK" sz="4400" b="1" dirty="0">
              <a:solidFill>
                <a:srgbClr val="00B050"/>
              </a:solidFill>
            </a:endParaRPr>
          </a:p>
        </p:txBody>
      </p:sp>
      <p:pic>
        <p:nvPicPr>
          <p:cNvPr id="4" name="Zástupný symbol pro obsah 3" descr="2018-10-07_133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340768"/>
            <a:ext cx="7581736" cy="4741987"/>
          </a:xfrm>
        </p:spPr>
      </p:pic>
      <p:sp>
        <p:nvSpPr>
          <p:cNvPr id="10" name="Obláček 9"/>
          <p:cNvSpPr/>
          <p:nvPr/>
        </p:nvSpPr>
        <p:spPr>
          <a:xfrm>
            <a:off x="1331640" y="3284984"/>
            <a:ext cx="1872207" cy="1584176"/>
          </a:xfrm>
          <a:prstGeom prst="cloudCallou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dirty="0" smtClean="0">
                <a:solidFill>
                  <a:schemeClr val="accent6">
                    <a:lumMod val="50000"/>
                  </a:schemeClr>
                </a:solidFill>
              </a:rPr>
              <a:t>Koľko</a:t>
            </a:r>
          </a:p>
          <a:p>
            <a:pPr algn="ctr"/>
            <a:r>
              <a:rPr lang="sk-SK" sz="1400" dirty="0" smtClean="0">
                <a:solidFill>
                  <a:schemeClr val="accent6">
                    <a:lumMod val="50000"/>
                  </a:schemeClr>
                </a:solidFill>
              </a:rPr>
              <a:t> zvierat... </a:t>
            </a:r>
            <a:r>
              <a:rPr lang="sk-SK" b="1" dirty="0" smtClean="0">
                <a:solidFill>
                  <a:schemeClr val="accent6">
                    <a:lumMod val="50000"/>
                  </a:schemeClr>
                </a:solidFill>
              </a:rPr>
              <a:t>???</a:t>
            </a:r>
          </a:p>
          <a:p>
            <a:pPr algn="ctr"/>
            <a:r>
              <a:rPr lang="sk-SK" b="1" dirty="0" smtClean="0">
                <a:solidFill>
                  <a:schemeClr val="accent6">
                    <a:lumMod val="50000"/>
                  </a:schemeClr>
                </a:solidFill>
              </a:rPr>
              <a:t>1-2-3 ???</a:t>
            </a:r>
            <a:endParaRPr lang="sk-SK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 useBgFill="1">
        <p:nvSpPr>
          <p:cNvPr id="11" name="Obláček 10"/>
          <p:cNvSpPr/>
          <p:nvPr/>
        </p:nvSpPr>
        <p:spPr>
          <a:xfrm>
            <a:off x="4340662" y="1556792"/>
            <a:ext cx="2037120" cy="1584176"/>
          </a:xfrm>
          <a:prstGeom prst="cloudCallou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Koľko zvierat... </a:t>
            </a:r>
            <a:r>
              <a:rPr lang="sk-SK" b="1" dirty="0" smtClean="0">
                <a:solidFill>
                  <a:schemeClr val="accent6">
                    <a:lumMod val="50000"/>
                  </a:schemeClr>
                </a:solidFill>
              </a:rPr>
              <a:t>???</a:t>
            </a:r>
          </a:p>
          <a:p>
            <a:pPr algn="ctr"/>
            <a:r>
              <a:rPr lang="sk-SK" b="1" dirty="0" smtClean="0">
                <a:solidFill>
                  <a:schemeClr val="accent6">
                    <a:lumMod val="50000"/>
                  </a:schemeClr>
                </a:solidFill>
              </a:rPr>
              <a:t>5 </a:t>
            </a:r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alebo</a:t>
            </a:r>
            <a:r>
              <a:rPr lang="sk-SK" b="1" dirty="0" smtClean="0">
                <a:solidFill>
                  <a:schemeClr val="accent6">
                    <a:lumMod val="50000"/>
                  </a:schemeClr>
                </a:solidFill>
              </a:rPr>
              <a:t> 10 ???</a:t>
            </a:r>
          </a:p>
        </p:txBody>
      </p:sp>
      <p:sp useBgFill="1">
        <p:nvSpPr>
          <p:cNvPr id="12" name="Obdélník 11"/>
          <p:cNvSpPr/>
          <p:nvPr/>
        </p:nvSpPr>
        <p:spPr>
          <a:xfrm>
            <a:off x="6444208" y="1772816"/>
            <a:ext cx="24482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 smtClean="0"/>
              <a:t>Zistenie: </a:t>
            </a:r>
            <a:r>
              <a:rPr lang="sk-SK" dirty="0" smtClean="0"/>
              <a:t>prudký nárast vírusovej RNA po predošlých negatívnych resp. veľmi málo pozitívnych nálezoch</a:t>
            </a:r>
            <a:endParaRPr lang="sk-SK" dirty="0"/>
          </a:p>
        </p:txBody>
      </p:sp>
      <p:sp>
        <p:nvSpPr>
          <p:cNvPr id="13" name="Šipka doleva 12"/>
          <p:cNvSpPr/>
          <p:nvPr/>
        </p:nvSpPr>
        <p:spPr>
          <a:xfrm rot="16200000">
            <a:off x="7200292" y="3104964"/>
            <a:ext cx="504056" cy="864096"/>
          </a:xfrm>
          <a:prstGeom prst="leftArrow">
            <a:avLst>
              <a:gd name="adj1" fmla="val 22662"/>
              <a:gd name="adj2" fmla="val 538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 useBgFill="1">
        <p:nvSpPr>
          <p:cNvPr id="14" name="Obdélník 13"/>
          <p:cNvSpPr/>
          <p:nvPr/>
        </p:nvSpPr>
        <p:spPr>
          <a:xfrm>
            <a:off x="6444208" y="3933057"/>
            <a:ext cx="26997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 smtClean="0"/>
              <a:t>Záver: </a:t>
            </a:r>
            <a:r>
              <a:rPr lang="sk-SK" dirty="0" smtClean="0"/>
              <a:t>predpoklad, že </a:t>
            </a:r>
          </a:p>
          <a:p>
            <a:r>
              <a:rPr lang="sk-SK" dirty="0" smtClean="0"/>
              <a:t>infekcia bazénovej vzorky</a:t>
            </a:r>
          </a:p>
          <a:p>
            <a:r>
              <a:rPr lang="sk-SK" dirty="0" smtClean="0"/>
              <a:t>mlieka bola spôsobená  zatiaľ vždy len</a:t>
            </a:r>
          </a:p>
          <a:p>
            <a:r>
              <a:rPr lang="sk-SK" b="1" dirty="0" smtClean="0">
                <a:solidFill>
                  <a:srgbClr val="FF0000"/>
                </a:solidFill>
              </a:rPr>
              <a:t>1</a:t>
            </a:r>
            <a:r>
              <a:rPr lang="sk-SK" dirty="0" smtClean="0">
                <a:solidFill>
                  <a:srgbClr val="FF0000"/>
                </a:solidFill>
              </a:rPr>
              <a:t> infikovaným zvieraťom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15" name="Šipka doleva 14"/>
          <p:cNvSpPr/>
          <p:nvPr/>
        </p:nvSpPr>
        <p:spPr>
          <a:xfrm rot="4431943">
            <a:off x="4665416" y="5673713"/>
            <a:ext cx="582526" cy="669579"/>
          </a:xfrm>
          <a:prstGeom prst="leftArrow">
            <a:avLst>
              <a:gd name="adj1" fmla="val 22662"/>
              <a:gd name="adj2" fmla="val 538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Šipka doleva 15"/>
          <p:cNvSpPr/>
          <p:nvPr/>
        </p:nvSpPr>
        <p:spPr>
          <a:xfrm rot="4675064">
            <a:off x="3527524" y="5673805"/>
            <a:ext cx="588499" cy="696040"/>
          </a:xfrm>
          <a:prstGeom prst="leftArrow">
            <a:avLst>
              <a:gd name="adj1" fmla="val 22662"/>
              <a:gd name="adj2" fmla="val 538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Šipka doleva 16"/>
          <p:cNvSpPr/>
          <p:nvPr/>
        </p:nvSpPr>
        <p:spPr>
          <a:xfrm rot="4481460">
            <a:off x="1786801" y="5752343"/>
            <a:ext cx="556546" cy="650287"/>
          </a:xfrm>
          <a:prstGeom prst="leftArrow">
            <a:avLst>
              <a:gd name="adj1" fmla="val 22662"/>
              <a:gd name="adj2" fmla="val 538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TextovéPole 17"/>
          <p:cNvSpPr txBox="1"/>
          <p:nvPr/>
        </p:nvSpPr>
        <p:spPr>
          <a:xfrm>
            <a:off x="1619672" y="645333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1 zviera</a:t>
            </a:r>
            <a:endParaRPr lang="sk-SK" dirty="0"/>
          </a:p>
        </p:txBody>
      </p:sp>
      <p:sp>
        <p:nvSpPr>
          <p:cNvPr id="19" name="Obdélník 18"/>
          <p:cNvSpPr/>
          <p:nvPr/>
        </p:nvSpPr>
        <p:spPr>
          <a:xfrm rot="10800000" flipV="1">
            <a:off x="2987824" y="6451837"/>
            <a:ext cx="1584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/>
              <a:t>1-2 zvieratá???</a:t>
            </a:r>
            <a:endParaRPr lang="sk-SK" dirty="0"/>
          </a:p>
        </p:txBody>
      </p:sp>
      <p:sp>
        <p:nvSpPr>
          <p:cNvPr id="20" name="Obdélník 19"/>
          <p:cNvSpPr/>
          <p:nvPr/>
        </p:nvSpPr>
        <p:spPr>
          <a:xfrm rot="10800000" flipV="1">
            <a:off x="4860032" y="6448582"/>
            <a:ext cx="1656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/>
              <a:t>1 zviera</a:t>
            </a:r>
            <a:endParaRPr lang="sk-SK" dirty="0"/>
          </a:p>
        </p:txBody>
      </p:sp>
    </p:spTree>
  </p:cSld>
  <p:clrMapOvr>
    <a:masterClrMapping/>
  </p:clrMapOvr>
  <p:transition spd="med"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32" y="980728"/>
            <a:ext cx="7543800" cy="694124"/>
          </a:xfrm>
        </p:spPr>
        <p:txBody>
          <a:bodyPr>
            <a:noAutofit/>
          </a:bodyPr>
          <a:lstStyle/>
          <a:p>
            <a:pPr algn="ctr"/>
            <a:r>
              <a:rPr lang="sk-SK" dirty="0" smtClean="0">
                <a:solidFill>
                  <a:srgbClr val="FF0000"/>
                </a:solidFill>
              </a:rPr>
              <a:t>Závery z CS a z monitorovania ohniska 3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988840"/>
            <a:ext cx="8424936" cy="4392488"/>
          </a:xfrm>
        </p:spPr>
        <p:txBody>
          <a:bodyPr>
            <a:normAutofit fontScale="92500"/>
          </a:bodyPr>
          <a:lstStyle/>
          <a:p>
            <a:pPr algn="just"/>
            <a:r>
              <a:rPr lang="sk-SK" sz="2800" dirty="0" smtClean="0">
                <a:solidFill>
                  <a:schemeClr val="accent1">
                    <a:lumMod val="50000"/>
                  </a:schemeClr>
                </a:solidFill>
              </a:rPr>
              <a:t>Bazénové vzorky surových mliek môžu slúžiť na identifikáciu prírodných ohnísk pre TBEV (3 ohniská) </a:t>
            </a:r>
          </a:p>
          <a:p>
            <a:pPr algn="just"/>
            <a:r>
              <a:rPr lang="sk-SK" sz="2800" dirty="0" smtClean="0">
                <a:solidFill>
                  <a:srgbClr val="796907"/>
                </a:solidFill>
              </a:rPr>
              <a:t>Možnosť celosezónneho monitorovania výskytu TBEV v bazénových vzorkách mlieka v ohnisku 3</a:t>
            </a:r>
          </a:p>
          <a:p>
            <a:pPr algn="just"/>
            <a:r>
              <a:rPr lang="sk-SK" sz="2800" dirty="0">
                <a:solidFill>
                  <a:srgbClr val="7030A0"/>
                </a:solidFill>
              </a:rPr>
              <a:t>Zavedenie metódy na kontrolu syra na VPÚ v Dolnom </a:t>
            </a:r>
            <a:r>
              <a:rPr lang="sk-SK" sz="2800" dirty="0" smtClean="0">
                <a:solidFill>
                  <a:srgbClr val="7030A0"/>
                </a:solidFill>
              </a:rPr>
              <a:t>Kubíne</a:t>
            </a:r>
          </a:p>
          <a:p>
            <a:pPr algn="just"/>
            <a:r>
              <a:rPr lang="sk-SK" sz="2800" dirty="0" smtClean="0"/>
              <a:t>Pretože</a:t>
            </a:r>
            <a:r>
              <a:rPr lang="sk-SK" sz="2800" b="1" dirty="0" smtClean="0"/>
              <a:t> údaje o infekčnej dávke </a:t>
            </a:r>
            <a:r>
              <a:rPr lang="sk-SK" sz="2800" b="1" dirty="0"/>
              <a:t>pre </a:t>
            </a:r>
            <a:r>
              <a:rPr lang="sk-SK" sz="2800" b="1" dirty="0" err="1"/>
              <a:t>alimentárne</a:t>
            </a:r>
            <a:r>
              <a:rPr lang="sk-SK" sz="2800" b="1" dirty="0"/>
              <a:t> </a:t>
            </a:r>
            <a:r>
              <a:rPr lang="sk-SK" sz="2800" dirty="0"/>
              <a:t>ochorenie pre </a:t>
            </a:r>
            <a:r>
              <a:rPr lang="sk-SK" sz="2800" dirty="0" smtClean="0"/>
              <a:t>TBEV </a:t>
            </a:r>
            <a:r>
              <a:rPr lang="sk-SK" sz="2800" b="1" dirty="0" smtClean="0"/>
              <a:t>nie sú </a:t>
            </a:r>
            <a:r>
              <a:rPr lang="sk-SK" sz="2800" dirty="0" smtClean="0"/>
              <a:t>dostupné, treba byť opatrný lebo </a:t>
            </a:r>
            <a:r>
              <a:rPr lang="sk-SK" sz="2800" b="1" dirty="0" smtClean="0">
                <a:solidFill>
                  <a:srgbClr val="0070C0"/>
                </a:solidFill>
              </a:rPr>
              <a:t>len pár jedincov </a:t>
            </a:r>
            <a:r>
              <a:rPr lang="sk-SK" sz="2800" dirty="0" smtClean="0"/>
              <a:t>v stáde môže byť rizikom (zdrojom nákazy) pre konzumenta surového mlieka a výrobkov z neho.</a:t>
            </a:r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22530" name="Picture 2" descr="https://www.beruska8.cz/zviratkadomaci/beranci2/1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71304"/>
            <a:ext cx="10477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>
          <a:xfrm>
            <a:off x="1283031" y="1110739"/>
            <a:ext cx="7393306" cy="3516539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</a:t>
            </a:r>
            <a:r>
              <a:rPr kumimoji="0" lang="sk-SK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Arial" panose="020B0604020202020204" pitchFamily="34" charset="0"/>
              </a:rPr>
              <a:t>Genotypizácia oviec na Slovensku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36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2" y="4692466"/>
            <a:ext cx="3075315" cy="224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6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1412776"/>
            <a:ext cx="7543800" cy="1450757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defRPr/>
            </a:pPr>
            <a:r>
              <a:rPr lang="sk-SK" sz="4400" b="1" spc="0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Cieľom chovateľského programu je selektovať plemenné ovce </a:t>
            </a:r>
            <a:br>
              <a:rPr lang="sk-SK" sz="4400" b="1" spc="0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</a:br>
            <a:endParaRPr lang="sk-SK" sz="80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k-SK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domáceho pôvodu alebo tvoria významnú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  </a:t>
            </a:r>
            <a:r>
              <a:rPr lang="sk-SK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populáciu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sk-SK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na území SR  na </a:t>
            </a:r>
            <a:r>
              <a:rPr lang="sk-SK" sz="2400" u="sng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rezistenciu voči </a:t>
            </a:r>
            <a:r>
              <a:rPr lang="sk-SK" sz="2400" u="sng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scrapie</a:t>
            </a:r>
            <a:endParaRPr lang="sk-SK" sz="2400" u="sng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sk-SK" sz="2400" u="sng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k-SK" sz="2400" dirty="0">
                <a:solidFill>
                  <a:srgbClr val="C00000"/>
                </a:solidFill>
                <a:cs typeface="Arial" panose="020B0604020202020204" pitchFamily="34" charset="0"/>
              </a:rPr>
              <a:t>do chovateľského programu sa zaraďujú farmy so zvieratami s vysokou genetickou hodnotou, šľachtiteľsko-experimentálne,  šľachtiteľské a  rozmnožovacie chovy </a:t>
            </a:r>
          </a:p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sk-SK" sz="2400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k-SK" sz="2400" u="sng" dirty="0">
                <a:solidFill>
                  <a:srgbClr val="002060"/>
                </a:solidFill>
                <a:cs typeface="Arial" panose="020B0604020202020204" pitchFamily="34" charset="0"/>
              </a:rPr>
              <a:t>cielenou selekciou na základe </a:t>
            </a:r>
            <a:r>
              <a:rPr lang="sk-SK" sz="2400" u="sng" dirty="0" err="1">
                <a:solidFill>
                  <a:srgbClr val="002060"/>
                </a:solidFill>
                <a:cs typeface="Arial" panose="020B0604020202020204" pitchFamily="34" charset="0"/>
              </a:rPr>
              <a:t>genotypizácie</a:t>
            </a:r>
            <a:r>
              <a:rPr lang="sk-SK" sz="2400" u="sng" dirty="0">
                <a:solidFill>
                  <a:srgbClr val="002060"/>
                </a:solidFill>
                <a:cs typeface="Arial" panose="020B0604020202020204" pitchFamily="34" charset="0"/>
              </a:rPr>
              <a:t> postupne fixovať </a:t>
            </a:r>
            <a:r>
              <a:rPr lang="sk-SK" sz="2400" u="sng" dirty="0" err="1">
                <a:solidFill>
                  <a:srgbClr val="002060"/>
                </a:solidFill>
                <a:cs typeface="Arial" panose="020B0604020202020204" pitchFamily="34" charset="0"/>
              </a:rPr>
              <a:t>alelu</a:t>
            </a:r>
            <a:r>
              <a:rPr lang="sk-SK" sz="2400" u="sng" dirty="0">
                <a:solidFill>
                  <a:srgbClr val="002060"/>
                </a:solidFill>
                <a:cs typeface="Arial" panose="020B0604020202020204" pitchFamily="34" charset="0"/>
              </a:rPr>
              <a:t> ARR u všetkých plemien chovaných v SR.</a:t>
            </a:r>
          </a:p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sk-SK" b="1" u="sng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223987"/>
            <a:ext cx="1967436" cy="123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3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>
          <a:xfrm>
            <a:off x="1201479" y="2371059"/>
            <a:ext cx="7306524" cy="3270371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434AC-F59E-4EA2-B8DB-8C9399FB04AA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-324545" y="0"/>
            <a:ext cx="9918139" cy="2079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 obdobie 15 rokov bolo v SR spolu </a:t>
            </a:r>
            <a:r>
              <a:rPr kumimoji="0" lang="sk-SK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genotypizovaných</a:t>
            </a: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sk-SK" sz="32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SR 61 444 ks </a:t>
            </a: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oviec</a:t>
            </a:r>
            <a:r>
              <a:rPr kumimoji="0" lang="sk-SK" sz="3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od </a:t>
            </a: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roku 2004</a:t>
            </a:r>
            <a:r>
              <a:rPr kumimoji="0" lang="sk-SK" alt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charset="0"/>
              </a:rPr>
              <a:t> do 30.9.2018</a:t>
            </a:r>
            <a:endParaRPr kumimoji="0" lang="sk-SK" altLang="sk-SK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sk-SK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A745641B-5A6F-437B-A037-C5F7667B7B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645130"/>
              </p:ext>
            </p:extLst>
          </p:nvPr>
        </p:nvGraphicFramePr>
        <p:xfrm>
          <a:off x="0" y="1268760"/>
          <a:ext cx="9144000" cy="5580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4962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>
          <a:xfrm>
            <a:off x="1201479" y="2371059"/>
            <a:ext cx="7306524" cy="3270371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61794" y="1876"/>
            <a:ext cx="8784411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15 rokov v rámci chovateľského programu bolo </a:t>
            </a:r>
            <a:r>
              <a:rPr kumimoji="0" lang="sk-SK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genotypizovaných</a:t>
            </a: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SR 49 110 ks oviec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6E736150-6839-426A-B7E6-B05810C91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96" y="995803"/>
            <a:ext cx="9161795" cy="582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374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1079863" y="1606731"/>
            <a:ext cx="720231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 </a:t>
            </a:r>
            <a:endParaRPr kumimoji="0" lang="sk-SK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/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61446" y="79838"/>
            <a:ext cx="89825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Distribúcia genotypov u zvierat z chovov v rámci chovateľského programu (2004 – do 30.9. 2018) z celkového počtu 49 110 ks, bolo 17 895 samíc a 31 215 baranov</a:t>
            </a:r>
          </a:p>
        </p:txBody>
      </p:sp>
      <p:graphicFrame>
        <p:nvGraphicFramePr>
          <p:cNvPr id="5" name="Tabuľka 4">
            <a:extLst>
              <a:ext uri="{FF2B5EF4-FFF2-40B4-BE49-F238E27FC236}">
                <a16:creationId xmlns:a16="http://schemas.microsoft.com/office/drawing/2014/main" id="{E4D78B73-ADE1-4077-9549-C921FD5B3B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074913"/>
              </p:ext>
            </p:extLst>
          </p:nvPr>
        </p:nvGraphicFramePr>
        <p:xfrm>
          <a:off x="-1" y="840794"/>
          <a:ext cx="9144000" cy="6017209"/>
        </p:xfrm>
        <a:graphic>
          <a:graphicData uri="http://schemas.openxmlformats.org/drawingml/2006/table">
            <a:tbl>
              <a:tblPr/>
              <a:tblGrid>
                <a:gridCol w="2242456">
                  <a:extLst>
                    <a:ext uri="{9D8B030D-6E8A-4147-A177-3AD203B41FA5}">
                      <a16:colId xmlns:a16="http://schemas.microsoft.com/office/drawing/2014/main" val="230436403"/>
                    </a:ext>
                  </a:extLst>
                </a:gridCol>
                <a:gridCol w="1739880">
                  <a:extLst>
                    <a:ext uri="{9D8B030D-6E8A-4147-A177-3AD203B41FA5}">
                      <a16:colId xmlns:a16="http://schemas.microsoft.com/office/drawing/2014/main" val="4099512295"/>
                    </a:ext>
                  </a:extLst>
                </a:gridCol>
                <a:gridCol w="1034266">
                  <a:extLst>
                    <a:ext uri="{9D8B030D-6E8A-4147-A177-3AD203B41FA5}">
                      <a16:colId xmlns:a16="http://schemas.microsoft.com/office/drawing/2014/main" val="1240232589"/>
                    </a:ext>
                  </a:extLst>
                </a:gridCol>
                <a:gridCol w="1014942">
                  <a:extLst>
                    <a:ext uri="{9D8B030D-6E8A-4147-A177-3AD203B41FA5}">
                      <a16:colId xmlns:a16="http://schemas.microsoft.com/office/drawing/2014/main" val="272399586"/>
                    </a:ext>
                  </a:extLst>
                </a:gridCol>
                <a:gridCol w="1546565">
                  <a:extLst>
                    <a:ext uri="{9D8B030D-6E8A-4147-A177-3AD203B41FA5}">
                      <a16:colId xmlns:a16="http://schemas.microsoft.com/office/drawing/2014/main" val="280965837"/>
                    </a:ext>
                  </a:extLst>
                </a:gridCol>
                <a:gridCol w="1565891">
                  <a:extLst>
                    <a:ext uri="{9D8B030D-6E8A-4147-A177-3AD203B41FA5}">
                      <a16:colId xmlns:a16="http://schemas.microsoft.com/office/drawing/2014/main" val="1784246745"/>
                    </a:ext>
                  </a:extLst>
                </a:gridCol>
              </a:tblGrid>
              <a:tr h="6253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+mn-lt"/>
                        </a:rPr>
                        <a:t>Riziková skupina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+mn-lt"/>
                        </a:rPr>
                        <a:t>Genotyp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Pohlavie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Celkový súčet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Frekvencia výskytu jednotlivých genotypov (%)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217179"/>
                  </a:ext>
                </a:extLst>
              </a:tr>
              <a:tr h="440801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Samice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Samce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435624"/>
                  </a:ext>
                </a:extLst>
              </a:tr>
              <a:tr h="23576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I.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ARR/ARR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+mn-lt"/>
                        </a:rPr>
                        <a:t>7808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12542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20350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41,4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950114"/>
                  </a:ext>
                </a:extLst>
              </a:tr>
              <a:tr h="23576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Spolu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7808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12542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20350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41,4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580930"/>
                  </a:ext>
                </a:extLst>
              </a:tr>
              <a:tr h="23576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II.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ARR/AHQ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854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+mn-lt"/>
                        </a:rPr>
                        <a:t>1296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2150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4,4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327726"/>
                  </a:ext>
                </a:extLst>
              </a:tr>
              <a:tr h="235766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ARR/ARH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205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267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+mn-lt"/>
                        </a:rPr>
                        <a:t>472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1,0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925670"/>
                  </a:ext>
                </a:extLst>
              </a:tr>
              <a:tr h="235766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ARR/ARQ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6513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10661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17174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35,0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162649"/>
                  </a:ext>
                </a:extLst>
              </a:tr>
              <a:tr h="23576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Spolu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7572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+mn-lt"/>
                        </a:rPr>
                        <a:t>12224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+mn-lt"/>
                        </a:rPr>
                        <a:t>19796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40,3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956154"/>
                  </a:ext>
                </a:extLst>
              </a:tr>
              <a:tr h="235766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+mn-lt"/>
                        </a:rPr>
                        <a:t>III.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ARH/ARH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864289"/>
                  </a:ext>
                </a:extLst>
              </a:tr>
              <a:tr h="235766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AHQ/AHQ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+mn-lt"/>
                        </a:rPr>
                        <a:t>135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0,3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172855"/>
                  </a:ext>
                </a:extLst>
              </a:tr>
              <a:tr h="235766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AHQ/ARH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 dirty="0"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6219420"/>
                  </a:ext>
                </a:extLst>
              </a:tr>
              <a:tr h="235766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ARQ/AHQ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303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911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+mn-lt"/>
                        </a:rPr>
                        <a:t>1214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2,5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092477"/>
                  </a:ext>
                </a:extLst>
              </a:tr>
              <a:tr h="235766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ARQ/ARH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149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194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 dirty="0">
                          <a:effectLst/>
                          <a:latin typeface="+mn-lt"/>
                        </a:rPr>
                        <a:t>0,4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598372"/>
                  </a:ext>
                </a:extLst>
              </a:tr>
              <a:tr h="23576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III.*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ARQ/ARQ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1215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3194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4409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 dirty="0">
                          <a:effectLst/>
                          <a:latin typeface="+mn-lt"/>
                        </a:rPr>
                        <a:t>9,0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531972"/>
                  </a:ext>
                </a:extLst>
              </a:tr>
              <a:tr h="23576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Spolu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1602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4370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5972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 dirty="0">
                          <a:effectLst/>
                          <a:latin typeface="+mn-lt"/>
                        </a:rPr>
                        <a:t>12,2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558354"/>
                  </a:ext>
                </a:extLst>
              </a:tr>
              <a:tr h="23576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IV.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ARR/VRQ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671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1074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1745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 dirty="0">
                          <a:effectLst/>
                          <a:latin typeface="+mn-lt"/>
                        </a:rPr>
                        <a:t>3,6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226566"/>
                  </a:ext>
                </a:extLst>
              </a:tr>
              <a:tr h="23576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Spolu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671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1074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1745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 dirty="0">
                          <a:effectLst/>
                          <a:latin typeface="+mn-lt"/>
                        </a:rPr>
                        <a:t>3,6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674157"/>
                  </a:ext>
                </a:extLst>
              </a:tr>
              <a:tr h="23576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V.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AHQ/VRQ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109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127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 dirty="0">
                          <a:effectLst/>
                          <a:latin typeface="+mn-lt"/>
                        </a:rPr>
                        <a:t>0,3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616770"/>
                  </a:ext>
                </a:extLst>
              </a:tr>
              <a:tr h="235766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ARH/VRQ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 dirty="0"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392939"/>
                  </a:ext>
                </a:extLst>
              </a:tr>
              <a:tr h="235766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ARQ/VRQ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211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820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1031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 dirty="0">
                          <a:effectLst/>
                          <a:latin typeface="+mn-lt"/>
                        </a:rPr>
                        <a:t>2,1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941312"/>
                  </a:ext>
                </a:extLst>
              </a:tr>
              <a:tr h="235766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VRQ/VRQ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73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 dirty="0"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33063"/>
                  </a:ext>
                </a:extLst>
              </a:tr>
              <a:tr h="23576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Spolu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242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1005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1247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 dirty="0">
                          <a:effectLst/>
                          <a:latin typeface="+mn-lt"/>
                        </a:rPr>
                        <a:t>2,5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505785"/>
                  </a:ext>
                </a:extLst>
              </a:tr>
              <a:tr h="23576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Celkový súčet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17895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31215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49110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+mn-lt"/>
                        </a:rPr>
                        <a:t>100,0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054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255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6507163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C47F1-3422-4941-B3DF-E121EED959B5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1079863" y="1606731"/>
            <a:ext cx="72023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/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157017" y="73891"/>
            <a:ext cx="88964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Infikované chovy scrapie od roku 2003 – 30.9. 2018 vyhodnotenie 11 793 ks </a:t>
            </a:r>
            <a:r>
              <a:rPr kumimoji="0" lang="sk-SK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genotypizovaných</a:t>
            </a: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oviec – počet a distribúcia ich genotypov</a:t>
            </a:r>
            <a:endParaRPr kumimoji="0" lang="sk-SK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8000" y="1008000"/>
          <a:ext cx="8856000" cy="57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96480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6507163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dĺžnik 2"/>
          <p:cNvSpPr/>
          <p:nvPr/>
        </p:nvSpPr>
        <p:spPr>
          <a:xfrm flipV="1">
            <a:off x="661851" y="2538804"/>
            <a:ext cx="76203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/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395536" y="21586"/>
            <a:ext cx="84048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Distribúcia genotypov u zvierat z chovov s výskytom scrapie – infikovaných chovov (</a:t>
            </a:r>
            <a:r>
              <a:rPr kumimoji="0" lang="sk-SK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eradikácia</a:t>
            </a: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od roku 2003 - do </a:t>
            </a: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30.9. 2018 </a:t>
            </a: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) spolu 11 793 ks oviec z toho 11 410 samíc </a:t>
            </a:r>
            <a:r>
              <a:rPr kumimoji="0" lang="sk-SK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 </a:t>
            </a: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826 baranov</a:t>
            </a:r>
          </a:p>
        </p:txBody>
      </p:sp>
      <p:graphicFrame>
        <p:nvGraphicFramePr>
          <p:cNvPr id="10" name="Tabuľka 9">
            <a:extLst>
              <a:ext uri="{FF2B5EF4-FFF2-40B4-BE49-F238E27FC236}">
                <a16:creationId xmlns:a16="http://schemas.microsoft.com/office/drawing/2014/main" id="{141BBE1F-4608-48B1-B9CA-F0C0AAB120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041780"/>
              </p:ext>
            </p:extLst>
          </p:nvPr>
        </p:nvGraphicFramePr>
        <p:xfrm>
          <a:off x="107504" y="1243837"/>
          <a:ext cx="9001000" cy="5566611"/>
        </p:xfrm>
        <a:graphic>
          <a:graphicData uri="http://schemas.openxmlformats.org/drawingml/2006/table">
            <a:tbl>
              <a:tblPr/>
              <a:tblGrid>
                <a:gridCol w="2207407">
                  <a:extLst>
                    <a:ext uri="{9D8B030D-6E8A-4147-A177-3AD203B41FA5}">
                      <a16:colId xmlns:a16="http://schemas.microsoft.com/office/drawing/2014/main" val="2808340039"/>
                    </a:ext>
                  </a:extLst>
                </a:gridCol>
                <a:gridCol w="1712669">
                  <a:extLst>
                    <a:ext uri="{9D8B030D-6E8A-4147-A177-3AD203B41FA5}">
                      <a16:colId xmlns:a16="http://schemas.microsoft.com/office/drawing/2014/main" val="2987268694"/>
                    </a:ext>
                  </a:extLst>
                </a:gridCol>
                <a:gridCol w="1018087">
                  <a:extLst>
                    <a:ext uri="{9D8B030D-6E8A-4147-A177-3AD203B41FA5}">
                      <a16:colId xmlns:a16="http://schemas.microsoft.com/office/drawing/2014/main" val="1312075470"/>
                    </a:ext>
                  </a:extLst>
                </a:gridCol>
                <a:gridCol w="999063">
                  <a:extLst>
                    <a:ext uri="{9D8B030D-6E8A-4147-A177-3AD203B41FA5}">
                      <a16:colId xmlns:a16="http://schemas.microsoft.com/office/drawing/2014/main" val="2543807753"/>
                    </a:ext>
                  </a:extLst>
                </a:gridCol>
                <a:gridCol w="1522373">
                  <a:extLst>
                    <a:ext uri="{9D8B030D-6E8A-4147-A177-3AD203B41FA5}">
                      <a16:colId xmlns:a16="http://schemas.microsoft.com/office/drawing/2014/main" val="1690577963"/>
                    </a:ext>
                  </a:extLst>
                </a:gridCol>
                <a:gridCol w="1541401">
                  <a:extLst>
                    <a:ext uri="{9D8B030D-6E8A-4147-A177-3AD203B41FA5}">
                      <a16:colId xmlns:a16="http://schemas.microsoft.com/office/drawing/2014/main" val="3293065218"/>
                    </a:ext>
                  </a:extLst>
                </a:gridCol>
              </a:tblGrid>
              <a:tr h="5761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+mn-lt"/>
                        </a:rPr>
                        <a:t>Riziková skupina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+mn-lt"/>
                        </a:rPr>
                        <a:t>Genotyp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+mn-lt"/>
                        </a:rPr>
                        <a:t>Pohlavie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Celkový súčet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+mn-lt"/>
                        </a:rPr>
                        <a:t>Frekvencia výskytu jednotlivých genotypov (%)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102168"/>
                  </a:ext>
                </a:extLst>
              </a:tr>
              <a:tr h="406131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Samice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Samce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4358773"/>
                  </a:ext>
                </a:extLst>
              </a:tr>
              <a:tr h="21722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I.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ARR/ARR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3250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265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3072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 dirty="0">
                          <a:effectLst/>
                          <a:latin typeface="+mn-lt"/>
                        </a:rPr>
                        <a:t>26,0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895661"/>
                  </a:ext>
                </a:extLst>
              </a:tr>
              <a:tr h="21722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Spolu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3250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265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3072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26,0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283690"/>
                  </a:ext>
                </a:extLst>
              </a:tr>
              <a:tr h="21722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II.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ARR/AHQ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+mn-lt"/>
                        </a:rPr>
                        <a:t>708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749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6,4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676057"/>
                  </a:ext>
                </a:extLst>
              </a:tr>
              <a:tr h="217225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ARR/ARH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+mn-lt"/>
                        </a:rPr>
                        <a:t>145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150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1,3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46671"/>
                  </a:ext>
                </a:extLst>
              </a:tr>
              <a:tr h="217225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ARR/ARQ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3996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+mn-lt"/>
                        </a:rPr>
                        <a:t>270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4266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36,2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511586"/>
                  </a:ext>
                </a:extLst>
              </a:tr>
              <a:tr h="21722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Spolu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4849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+mn-lt"/>
                        </a:rPr>
                        <a:t>316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5165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43,8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880556"/>
                  </a:ext>
                </a:extLst>
              </a:tr>
              <a:tr h="217225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III.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ARH/ARH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504870"/>
                  </a:ext>
                </a:extLst>
              </a:tr>
              <a:tr h="217225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AHQ/AHQ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+mn-lt"/>
                        </a:rPr>
                        <a:t>72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0,6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478478"/>
                  </a:ext>
                </a:extLst>
              </a:tr>
              <a:tr h="217225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AHQ/ARH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0,2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966696"/>
                  </a:ext>
                </a:extLst>
              </a:tr>
              <a:tr h="217225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ARQ/AHQ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630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+mn-lt"/>
                        </a:rPr>
                        <a:t>682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5,8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566926"/>
                  </a:ext>
                </a:extLst>
              </a:tr>
              <a:tr h="217225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ARQ/ARH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119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124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 dirty="0">
                          <a:effectLst/>
                          <a:latin typeface="+mn-lt"/>
                        </a:rPr>
                        <a:t>1,1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294419"/>
                  </a:ext>
                </a:extLst>
              </a:tr>
              <a:tr h="21722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III.*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ARQ/ARQ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1669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129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1798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 dirty="0">
                          <a:effectLst/>
                          <a:latin typeface="+mn-lt"/>
                        </a:rPr>
                        <a:t>15,2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643255"/>
                  </a:ext>
                </a:extLst>
              </a:tr>
              <a:tr h="21722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Spolu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2510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193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2703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 dirty="0">
                          <a:effectLst/>
                          <a:latin typeface="+mn-lt"/>
                        </a:rPr>
                        <a:t>22,9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543903"/>
                  </a:ext>
                </a:extLst>
              </a:tr>
              <a:tr h="21722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IV.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ARR/VRQ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394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416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 dirty="0">
                          <a:effectLst/>
                          <a:latin typeface="+mn-lt"/>
                        </a:rPr>
                        <a:t>3,5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089760"/>
                  </a:ext>
                </a:extLst>
              </a:tr>
              <a:tr h="21722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Spolu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394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416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 dirty="0">
                          <a:effectLst/>
                          <a:latin typeface="+mn-lt"/>
                        </a:rPr>
                        <a:t>3,5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4121535"/>
                  </a:ext>
                </a:extLst>
              </a:tr>
              <a:tr h="21722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V.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AHQ/VRQ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 dirty="0">
                          <a:effectLst/>
                          <a:latin typeface="+mn-lt"/>
                        </a:rPr>
                        <a:t>0,6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111967"/>
                  </a:ext>
                </a:extLst>
              </a:tr>
              <a:tr h="217225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ARH/VRQ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 dirty="0"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784477"/>
                  </a:ext>
                </a:extLst>
              </a:tr>
              <a:tr h="217225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ARQ/VRQ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315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339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 dirty="0">
                          <a:effectLst/>
                          <a:latin typeface="+mn-lt"/>
                        </a:rPr>
                        <a:t>2,9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410589"/>
                  </a:ext>
                </a:extLst>
              </a:tr>
              <a:tr h="217225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VRQ/VRQ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 dirty="0"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267777"/>
                  </a:ext>
                </a:extLst>
              </a:tr>
              <a:tr h="21722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Spolu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407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437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 dirty="0">
                          <a:effectLst/>
                          <a:latin typeface="+mn-lt"/>
                        </a:rPr>
                        <a:t>3,7</a:t>
                      </a:r>
                    </a:p>
                  </a:txBody>
                  <a:tcPr marL="4942" marR="4942" marT="494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04007"/>
                  </a:ext>
                </a:extLst>
              </a:tr>
              <a:tr h="21722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Celkový súčet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11410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826</a:t>
                      </a:r>
                    </a:p>
                  </a:txBody>
                  <a:tcPr marL="4942" marR="4942" marT="4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+mn-lt"/>
                        </a:rPr>
                        <a:t>11793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 dirty="0">
                          <a:effectLst/>
                          <a:latin typeface="+mn-lt"/>
                        </a:rPr>
                        <a:t>100,0</a:t>
                      </a:r>
                    </a:p>
                  </a:txBody>
                  <a:tcPr marL="4942" marR="4942" marT="49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4098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3309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3079" y="404664"/>
            <a:ext cx="7245927" cy="1489364"/>
          </a:xfrm>
        </p:spPr>
        <p:txBody>
          <a:bodyPr>
            <a:noAutofit/>
          </a:bodyPr>
          <a:lstStyle/>
          <a:p>
            <a:pPr algn="ctr"/>
            <a:r>
              <a:rPr lang="sk-SK" sz="5400" b="1" dirty="0" smtClean="0">
                <a:solidFill>
                  <a:srgbClr val="C00000"/>
                </a:solidFill>
              </a:rPr>
              <a:t>Aktuálny zdravotný stav oviec a kôz</a:t>
            </a:r>
            <a:endParaRPr lang="sk-SK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043608" y="2133600"/>
            <a:ext cx="7490793" cy="4267200"/>
          </a:xfrm>
        </p:spPr>
        <p:txBody>
          <a:bodyPr>
            <a:normAutofit/>
          </a:bodyPr>
          <a:lstStyle/>
          <a:p>
            <a:pPr algn="just"/>
            <a:r>
              <a:rPr lang="sk-SK" sz="2800" i="1" dirty="0" smtClean="0">
                <a:solidFill>
                  <a:srgbClr val="00B050"/>
                </a:solidFill>
              </a:rPr>
              <a:t>nediagnostikovala sa choroba s dopadom na ekonomiku chovu malých prežúvavcov na národnej alebo medzinárodnej úrovni (napr. </a:t>
            </a:r>
            <a:r>
              <a:rPr lang="sk-SK" sz="2800" i="1" dirty="0" err="1" smtClean="0">
                <a:solidFill>
                  <a:srgbClr val="00B050"/>
                </a:solidFill>
              </a:rPr>
              <a:t>katarálna</a:t>
            </a:r>
            <a:r>
              <a:rPr lang="sk-SK" sz="2800" i="1" dirty="0" smtClean="0">
                <a:solidFill>
                  <a:srgbClr val="00B050"/>
                </a:solidFill>
              </a:rPr>
              <a:t> horúčka oviec, </a:t>
            </a:r>
            <a:r>
              <a:rPr lang="sk-SK" sz="2800" i="1" dirty="0" err="1" smtClean="0">
                <a:solidFill>
                  <a:srgbClr val="00B050"/>
                </a:solidFill>
              </a:rPr>
              <a:t>nodulárna</a:t>
            </a:r>
            <a:r>
              <a:rPr lang="sk-SK" sz="2800" i="1" dirty="0" smtClean="0">
                <a:solidFill>
                  <a:srgbClr val="00B050"/>
                </a:solidFill>
              </a:rPr>
              <a:t> dermatitída, atď.,)</a:t>
            </a:r>
            <a:r>
              <a:rPr lang="sk-SK" sz="2800" i="1" dirty="0" smtClean="0"/>
              <a:t> </a:t>
            </a:r>
          </a:p>
          <a:p>
            <a:pPr algn="just"/>
            <a:r>
              <a:rPr lang="sk-SK" sz="2800" i="1" dirty="0" smtClean="0">
                <a:solidFill>
                  <a:srgbClr val="00B0F0"/>
                </a:solidFill>
              </a:rPr>
              <a:t>nezaznamenala sa choroba so </a:t>
            </a:r>
            <a:r>
              <a:rPr lang="sk-SK" sz="2800" i="1" dirty="0" err="1" smtClean="0">
                <a:solidFill>
                  <a:srgbClr val="00B0F0"/>
                </a:solidFill>
              </a:rPr>
              <a:t>zoonotickým</a:t>
            </a:r>
            <a:r>
              <a:rPr lang="sk-SK" sz="2800" i="1" dirty="0" smtClean="0">
                <a:solidFill>
                  <a:srgbClr val="00B0F0"/>
                </a:solidFill>
              </a:rPr>
              <a:t> charakterom ovplyvňujúca verejné zdravie a verejnú mienku o produktoch a  potravinách z oviec a kôz (napr. kliešťová </a:t>
            </a:r>
            <a:r>
              <a:rPr lang="sk-SK" sz="2800" i="1" dirty="0" err="1" smtClean="0">
                <a:solidFill>
                  <a:srgbClr val="00B0F0"/>
                </a:solidFill>
              </a:rPr>
              <a:t>encefatitída</a:t>
            </a:r>
            <a:r>
              <a:rPr lang="sk-SK" sz="2800" i="1" dirty="0" smtClean="0">
                <a:solidFill>
                  <a:srgbClr val="00B0F0"/>
                </a:solidFill>
              </a:rPr>
              <a:t>, </a:t>
            </a:r>
            <a:r>
              <a:rPr lang="sk-SK" sz="2800" i="1" dirty="0" err="1" smtClean="0">
                <a:solidFill>
                  <a:srgbClr val="00B0F0"/>
                </a:solidFill>
              </a:rPr>
              <a:t>listerióza</a:t>
            </a:r>
            <a:r>
              <a:rPr lang="sk-SK" sz="2800" i="1" dirty="0" smtClean="0">
                <a:solidFill>
                  <a:srgbClr val="00B0F0"/>
                </a:solidFill>
              </a:rPr>
              <a:t>, salmonelóza, stafylokoky, atď.,</a:t>
            </a:r>
            <a:r>
              <a:rPr lang="sk-SK" sz="2400" i="1" dirty="0" smtClean="0">
                <a:solidFill>
                  <a:srgbClr val="00B0F0"/>
                </a:solidFill>
              </a:rPr>
              <a:t>)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04664"/>
            <a:ext cx="1713352" cy="195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6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6507163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C47F1-3422-4941-B3DF-E121EED959B5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415635" y="83127"/>
            <a:ext cx="82942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Genotyp u všetkých oviec u ktorých bola diagnostikovaná scrapie v SR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496480"/>
              </p:ext>
            </p:extLst>
          </p:nvPr>
        </p:nvGraphicFramePr>
        <p:xfrm>
          <a:off x="36000" y="1160344"/>
          <a:ext cx="9072000" cy="5607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7907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544945" y="92365"/>
            <a:ext cx="80383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Genotyp u všetkých oviec u ktorých bola diagnostikovaná scrapie v SR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025236" y="92364"/>
            <a:ext cx="7381206" cy="1544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0D70A110-306C-4F8C-90D9-6BD391C9F4D9}"/>
              </a:ext>
            </a:extLst>
          </p:cNvPr>
          <p:cNvSpPr txBox="1"/>
          <p:nvPr/>
        </p:nvSpPr>
        <p:spPr>
          <a:xfrm>
            <a:off x="30823" y="5805264"/>
            <a:ext cx="4315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* </a:t>
            </a: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atypická forma scrapie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** klasická aj atypická forma scrapie</a:t>
            </a:r>
          </a:p>
        </p:txBody>
      </p:sp>
      <p:graphicFrame>
        <p:nvGraphicFramePr>
          <p:cNvPr id="8" name="Tabuľka 7">
            <a:extLst>
              <a:ext uri="{FF2B5EF4-FFF2-40B4-BE49-F238E27FC236}">
                <a16:creationId xmlns:a16="http://schemas.microsoft.com/office/drawing/2014/main" id="{2B62287A-4335-4858-B75B-47CC2D2678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831934"/>
              </p:ext>
            </p:extLst>
          </p:nvPr>
        </p:nvGraphicFramePr>
        <p:xfrm>
          <a:off x="395536" y="1124740"/>
          <a:ext cx="8424935" cy="4764038"/>
        </p:xfrm>
        <a:graphic>
          <a:graphicData uri="http://schemas.openxmlformats.org/drawingml/2006/table">
            <a:tbl>
              <a:tblPr/>
              <a:tblGrid>
                <a:gridCol w="1996820">
                  <a:extLst>
                    <a:ext uri="{9D8B030D-6E8A-4147-A177-3AD203B41FA5}">
                      <a16:colId xmlns:a16="http://schemas.microsoft.com/office/drawing/2014/main" val="39105508"/>
                    </a:ext>
                  </a:extLst>
                </a:gridCol>
                <a:gridCol w="1942112">
                  <a:extLst>
                    <a:ext uri="{9D8B030D-6E8A-4147-A177-3AD203B41FA5}">
                      <a16:colId xmlns:a16="http://schemas.microsoft.com/office/drawing/2014/main" val="3319778202"/>
                    </a:ext>
                  </a:extLst>
                </a:gridCol>
                <a:gridCol w="1277281">
                  <a:extLst>
                    <a:ext uri="{9D8B030D-6E8A-4147-A177-3AD203B41FA5}">
                      <a16:colId xmlns:a16="http://schemas.microsoft.com/office/drawing/2014/main" val="235627149"/>
                    </a:ext>
                  </a:extLst>
                </a:gridCol>
                <a:gridCol w="3208722">
                  <a:extLst>
                    <a:ext uri="{9D8B030D-6E8A-4147-A177-3AD203B41FA5}">
                      <a16:colId xmlns:a16="http://schemas.microsoft.com/office/drawing/2014/main" val="1514611750"/>
                    </a:ext>
                  </a:extLst>
                </a:gridCol>
              </a:tblGrid>
              <a:tr h="404808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+mj-lt"/>
                        </a:rPr>
                        <a:t>Risk </a:t>
                      </a:r>
                      <a:r>
                        <a:rPr lang="sk-SK" sz="2000" b="1" i="0" u="none" strike="noStrike" dirty="0" err="1">
                          <a:effectLst/>
                          <a:latin typeface="+mj-lt"/>
                        </a:rPr>
                        <a:t>group</a:t>
                      </a:r>
                      <a:endParaRPr lang="sk-SK" sz="2000" b="1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+mj-lt"/>
                        </a:rPr>
                        <a:t>Genotyp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+mj-lt"/>
                        </a:rPr>
                        <a:t>Cases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+mj-lt"/>
                        </a:rPr>
                        <a:t>(%)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343294"/>
                  </a:ext>
                </a:extLst>
              </a:tr>
              <a:tr h="404808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+mj-lt"/>
                        </a:rPr>
                        <a:t>I.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+mj-lt"/>
                        </a:rPr>
                        <a:t>ARR/ARR*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+mj-lt"/>
                        </a:rPr>
                        <a:t>3,0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795844"/>
                  </a:ext>
                </a:extLst>
              </a:tr>
              <a:tr h="40480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+mj-lt"/>
                        </a:rPr>
                        <a:t>II.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+mj-lt"/>
                        </a:rPr>
                        <a:t>ARR/AHQ*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+mj-lt"/>
                        </a:rPr>
                        <a:t>3,6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899424"/>
                  </a:ext>
                </a:extLst>
              </a:tr>
              <a:tr h="40480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+mj-lt"/>
                        </a:rPr>
                        <a:t>ARR</a:t>
                      </a:r>
                      <a:r>
                        <a:rPr lang="sk-SK" sz="2000" b="1" i="0" u="none" strike="noStrike">
                          <a:effectLst/>
                          <a:latin typeface="+mj-lt"/>
                        </a:rPr>
                        <a:t>/ARQ**</a:t>
                      </a:r>
                      <a:endParaRPr lang="sk-SK" sz="2000" b="1" i="0" u="none" strike="noStrike" dirty="0"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+mj-lt"/>
                        </a:rPr>
                        <a:t>5,4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896387"/>
                  </a:ext>
                </a:extLst>
              </a:tr>
              <a:tr h="40480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+mj-lt"/>
                        </a:rPr>
                        <a:t>III.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+mj-lt"/>
                        </a:rPr>
                        <a:t>ARQ/AHQ*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+mj-lt"/>
                        </a:rPr>
                        <a:t>3,6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15246"/>
                  </a:ext>
                </a:extLst>
              </a:tr>
              <a:tr h="40480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+mj-lt"/>
                        </a:rPr>
                        <a:t>AHQ/AHQ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+mj-lt"/>
                        </a:rPr>
                        <a:t>2,4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621772"/>
                  </a:ext>
                </a:extLst>
              </a:tr>
              <a:tr h="40480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+mj-lt"/>
                        </a:rPr>
                        <a:t>ARQ/ARH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+mj-lt"/>
                        </a:rPr>
                        <a:t>3,6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653345"/>
                  </a:ext>
                </a:extLst>
              </a:tr>
              <a:tr h="404808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+mj-lt"/>
                        </a:rPr>
                        <a:t>III.*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+mj-lt"/>
                        </a:rPr>
                        <a:t>ARQ/ARQ**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+mj-lt"/>
                        </a:rPr>
                        <a:t>96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+mj-lt"/>
                        </a:rPr>
                        <a:t>57,5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979620"/>
                  </a:ext>
                </a:extLst>
              </a:tr>
              <a:tr h="40480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+mj-lt"/>
                        </a:rPr>
                        <a:t>V.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+mj-lt"/>
                        </a:rPr>
                        <a:t>ARH/VRQ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+mj-lt"/>
                        </a:rPr>
                        <a:t>1,8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578026"/>
                  </a:ext>
                </a:extLst>
              </a:tr>
              <a:tr h="40480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+mj-lt"/>
                        </a:rPr>
                        <a:t>ARQ/VRQ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+mj-lt"/>
                        </a:rPr>
                        <a:t>30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+mj-lt"/>
                        </a:rPr>
                        <a:t>18,0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7083"/>
                  </a:ext>
                </a:extLst>
              </a:tr>
              <a:tr h="40480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+mj-lt"/>
                        </a:rPr>
                        <a:t>VRQ/VRQ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+mj-lt"/>
                        </a:rPr>
                        <a:t>1,2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737310"/>
                  </a:ext>
                </a:extLst>
              </a:tr>
              <a:tr h="28786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+mj-lt"/>
                        </a:rPr>
                        <a:t>167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+mj-lt"/>
                        </a:rPr>
                        <a:t>100,0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461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341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560718" y="665250"/>
            <a:ext cx="80225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/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461818" y="-535708"/>
            <a:ext cx="8461312" cy="941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83127" y="0"/>
            <a:ext cx="9060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Zaradenie 49 110 </a:t>
            </a:r>
            <a:r>
              <a:rPr kumimoji="0" lang="sk-SK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genotypizovaných</a:t>
            </a: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oviec v rámci chovateľského programu </a:t>
            </a: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podľa plemena do rizikových skupín rezistencie voči scrapie, z toho </a:t>
            </a: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72,4% </a:t>
            </a: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z plemien Zošľachtená valaška a </a:t>
            </a:r>
            <a:r>
              <a:rPr kumimoji="0" lang="sk-SK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Cigaja</a:t>
            </a: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graphicFrame>
        <p:nvGraphicFramePr>
          <p:cNvPr id="9" name="Tabuľka 8">
            <a:extLst>
              <a:ext uri="{FF2B5EF4-FFF2-40B4-BE49-F238E27FC236}">
                <a16:creationId xmlns:a16="http://schemas.microsoft.com/office/drawing/2014/main" id="{A25C322F-2553-4E16-94EB-FB7432DD2D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112057"/>
              </p:ext>
            </p:extLst>
          </p:nvPr>
        </p:nvGraphicFramePr>
        <p:xfrm>
          <a:off x="83129" y="792000"/>
          <a:ext cx="8953372" cy="5940002"/>
        </p:xfrm>
        <a:graphic>
          <a:graphicData uri="http://schemas.openxmlformats.org/drawingml/2006/table">
            <a:tbl>
              <a:tblPr/>
              <a:tblGrid>
                <a:gridCol w="2707456">
                  <a:extLst>
                    <a:ext uri="{9D8B030D-6E8A-4147-A177-3AD203B41FA5}">
                      <a16:colId xmlns:a16="http://schemas.microsoft.com/office/drawing/2014/main" val="4036703993"/>
                    </a:ext>
                  </a:extLst>
                </a:gridCol>
                <a:gridCol w="446141">
                  <a:extLst>
                    <a:ext uri="{9D8B030D-6E8A-4147-A177-3AD203B41FA5}">
                      <a16:colId xmlns:a16="http://schemas.microsoft.com/office/drawing/2014/main" val="4029419980"/>
                    </a:ext>
                  </a:extLst>
                </a:gridCol>
                <a:gridCol w="446141">
                  <a:extLst>
                    <a:ext uri="{9D8B030D-6E8A-4147-A177-3AD203B41FA5}">
                      <a16:colId xmlns:a16="http://schemas.microsoft.com/office/drawing/2014/main" val="1467033200"/>
                    </a:ext>
                  </a:extLst>
                </a:gridCol>
                <a:gridCol w="446141">
                  <a:extLst>
                    <a:ext uri="{9D8B030D-6E8A-4147-A177-3AD203B41FA5}">
                      <a16:colId xmlns:a16="http://schemas.microsoft.com/office/drawing/2014/main" val="275850732"/>
                    </a:ext>
                  </a:extLst>
                </a:gridCol>
                <a:gridCol w="446141">
                  <a:extLst>
                    <a:ext uri="{9D8B030D-6E8A-4147-A177-3AD203B41FA5}">
                      <a16:colId xmlns:a16="http://schemas.microsoft.com/office/drawing/2014/main" val="2423913237"/>
                    </a:ext>
                  </a:extLst>
                </a:gridCol>
                <a:gridCol w="446141">
                  <a:extLst>
                    <a:ext uri="{9D8B030D-6E8A-4147-A177-3AD203B41FA5}">
                      <a16:colId xmlns:a16="http://schemas.microsoft.com/office/drawing/2014/main" val="305211898"/>
                    </a:ext>
                  </a:extLst>
                </a:gridCol>
                <a:gridCol w="446141">
                  <a:extLst>
                    <a:ext uri="{9D8B030D-6E8A-4147-A177-3AD203B41FA5}">
                      <a16:colId xmlns:a16="http://schemas.microsoft.com/office/drawing/2014/main" val="2978110421"/>
                    </a:ext>
                  </a:extLst>
                </a:gridCol>
                <a:gridCol w="446141">
                  <a:extLst>
                    <a:ext uri="{9D8B030D-6E8A-4147-A177-3AD203B41FA5}">
                      <a16:colId xmlns:a16="http://schemas.microsoft.com/office/drawing/2014/main" val="2643482926"/>
                    </a:ext>
                  </a:extLst>
                </a:gridCol>
                <a:gridCol w="446141">
                  <a:extLst>
                    <a:ext uri="{9D8B030D-6E8A-4147-A177-3AD203B41FA5}">
                      <a16:colId xmlns:a16="http://schemas.microsoft.com/office/drawing/2014/main" val="3872191846"/>
                    </a:ext>
                  </a:extLst>
                </a:gridCol>
                <a:gridCol w="446141">
                  <a:extLst>
                    <a:ext uri="{9D8B030D-6E8A-4147-A177-3AD203B41FA5}">
                      <a16:colId xmlns:a16="http://schemas.microsoft.com/office/drawing/2014/main" val="3911648743"/>
                    </a:ext>
                  </a:extLst>
                </a:gridCol>
                <a:gridCol w="446141">
                  <a:extLst>
                    <a:ext uri="{9D8B030D-6E8A-4147-A177-3AD203B41FA5}">
                      <a16:colId xmlns:a16="http://schemas.microsoft.com/office/drawing/2014/main" val="1844804945"/>
                    </a:ext>
                  </a:extLst>
                </a:gridCol>
                <a:gridCol w="446141">
                  <a:extLst>
                    <a:ext uri="{9D8B030D-6E8A-4147-A177-3AD203B41FA5}">
                      <a16:colId xmlns:a16="http://schemas.microsoft.com/office/drawing/2014/main" val="1030937263"/>
                    </a:ext>
                  </a:extLst>
                </a:gridCol>
                <a:gridCol w="446141">
                  <a:extLst>
                    <a:ext uri="{9D8B030D-6E8A-4147-A177-3AD203B41FA5}">
                      <a16:colId xmlns:a16="http://schemas.microsoft.com/office/drawing/2014/main" val="4067800831"/>
                    </a:ext>
                  </a:extLst>
                </a:gridCol>
                <a:gridCol w="461476">
                  <a:extLst>
                    <a:ext uri="{9D8B030D-6E8A-4147-A177-3AD203B41FA5}">
                      <a16:colId xmlns:a16="http://schemas.microsoft.com/office/drawing/2014/main" val="2369833023"/>
                    </a:ext>
                  </a:extLst>
                </a:gridCol>
                <a:gridCol w="430748">
                  <a:extLst>
                    <a:ext uri="{9D8B030D-6E8A-4147-A177-3AD203B41FA5}">
                      <a16:colId xmlns:a16="http://schemas.microsoft.com/office/drawing/2014/main" val="2903951808"/>
                    </a:ext>
                  </a:extLst>
                </a:gridCol>
              </a:tblGrid>
              <a:tr h="19304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Plemeno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Riziková skupina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SPOLU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5349573"/>
                  </a:ext>
                </a:extLst>
              </a:tr>
              <a:tr h="39573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I.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II.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III.*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III.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IV.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V.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9504105"/>
                  </a:ext>
                </a:extLst>
              </a:tr>
              <a:tr h="190046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vz.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477330"/>
                  </a:ext>
                </a:extLst>
              </a:tr>
              <a:tr h="19004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Zošľachtená valaška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5756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32,5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7737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43,8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11,4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962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5,4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685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3,9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526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17684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36,0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116713"/>
                  </a:ext>
                </a:extLst>
              </a:tr>
              <a:tr h="19004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>
                          <a:effectLst/>
                          <a:latin typeface="Times New Roman" panose="02020603050405020304" pitchFamily="18" charset="0"/>
                        </a:rPr>
                        <a:t>Cigaja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6437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38,1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7189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42,5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1628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9,6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265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1,6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833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4,9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557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3,3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16909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34,4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031682"/>
                  </a:ext>
                </a:extLst>
              </a:tr>
              <a:tr h="19004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Lacaune</a:t>
                      </a:r>
                      <a:endParaRPr lang="sk-SK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3497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58,0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2160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35,8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241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4,0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58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53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0,9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6033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12,3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2841509"/>
                  </a:ext>
                </a:extLst>
              </a:tr>
              <a:tr h="19004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>
                          <a:effectLst/>
                          <a:latin typeface="Times New Roman" panose="02020603050405020304" pitchFamily="18" charset="0"/>
                        </a:rPr>
                        <a:t>Ile de France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1110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69,6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403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25,3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1,4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0,6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1595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3,2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08842"/>
                  </a:ext>
                </a:extLst>
              </a:tr>
              <a:tr h="19004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>
                          <a:effectLst/>
                          <a:latin typeface="Times New Roman" panose="02020603050405020304" pitchFamily="18" charset="0"/>
                        </a:rPr>
                        <a:t>Merino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41,9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403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41,1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78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8,0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66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6,7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1,2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980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2313251"/>
                  </a:ext>
                </a:extLst>
              </a:tr>
              <a:tr h="19004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>
                          <a:effectLst/>
                          <a:latin typeface="Times New Roman" panose="02020603050405020304" pitchFamily="18" charset="0"/>
                        </a:rPr>
                        <a:t>Suffolk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757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77,6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196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20,1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0,6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976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401094"/>
                  </a:ext>
                </a:extLst>
              </a:tr>
              <a:tr h="19004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>
                          <a:effectLst/>
                          <a:latin typeface="Times New Roman" panose="02020603050405020304" pitchFamily="18" charset="0"/>
                        </a:rPr>
                        <a:t>Slovenská dojná ovca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598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54,4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446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40,6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31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2,8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1,1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0,7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1099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2,2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1798095"/>
                  </a:ext>
                </a:extLst>
              </a:tr>
              <a:tr h="19004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>
                          <a:effectLst/>
                          <a:latin typeface="Times New Roman" panose="02020603050405020304" pitchFamily="18" charset="0"/>
                        </a:rPr>
                        <a:t>Vychodofrízske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211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28,0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301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40,0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93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12,4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126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16,7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1,1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1,9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753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1,5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358100"/>
                  </a:ext>
                </a:extLst>
              </a:tr>
              <a:tr h="19004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>
                          <a:effectLst/>
                          <a:latin typeface="Times New Roman" panose="02020603050405020304" pitchFamily="18" charset="0"/>
                        </a:rPr>
                        <a:t>Charollais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209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35,8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260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44,5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57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9,8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41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7,0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2,9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584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1,2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2042349"/>
                  </a:ext>
                </a:extLst>
              </a:tr>
              <a:tr h="19004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>
                          <a:effectLst/>
                          <a:latin typeface="Times New Roman" panose="02020603050405020304" pitchFamily="18" charset="0"/>
                        </a:rPr>
                        <a:t>Berrichone du Cher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441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81,8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91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16,9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1,3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539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1,1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629443"/>
                  </a:ext>
                </a:extLst>
              </a:tr>
              <a:tr h="19004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>
                          <a:effectLst/>
                          <a:latin typeface="Times New Roman" panose="02020603050405020304" pitchFamily="18" charset="0"/>
                        </a:rPr>
                        <a:t>Oxford Down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192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77,7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52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21,1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247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0946742"/>
                  </a:ext>
                </a:extLst>
              </a:tr>
              <a:tr h="19004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>
                          <a:effectLst/>
                          <a:latin typeface="Times New Roman" panose="02020603050405020304" pitchFamily="18" charset="0"/>
                        </a:rPr>
                        <a:t>Pôvodná valaška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49,8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68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33,8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7,0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3,5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4,5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1,5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201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553265"/>
                  </a:ext>
                </a:extLst>
              </a:tr>
              <a:tr h="19004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>
                          <a:effectLst/>
                          <a:latin typeface="Times New Roman" panose="02020603050405020304" pitchFamily="18" charset="0"/>
                        </a:rPr>
                        <a:t>Romanovské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16,8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14,4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37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29,6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8,8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3,2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34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27,2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125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859895"/>
                  </a:ext>
                </a:extLst>
              </a:tr>
              <a:tr h="19004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>
                          <a:effectLst/>
                          <a:latin typeface="Times New Roman" panose="02020603050405020304" pitchFamily="18" charset="0"/>
                        </a:rPr>
                        <a:t>Romney Marsh - Kent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38,1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64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54,2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5,1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2,5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118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599802"/>
                  </a:ext>
                </a:extLst>
              </a:tr>
              <a:tr h="19004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>
                          <a:effectLst/>
                          <a:latin typeface="Times New Roman" panose="02020603050405020304" pitchFamily="18" charset="0"/>
                        </a:rPr>
                        <a:t>Askánske merino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28,9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38,9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18,9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5,6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5,6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2,2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346347"/>
                  </a:ext>
                </a:extLst>
              </a:tr>
              <a:tr h="19004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>
                          <a:effectLst/>
                          <a:latin typeface="Times New Roman" panose="02020603050405020304" pitchFamily="18" charset="0"/>
                        </a:rPr>
                        <a:t>Nemecká čiernohlavá ovca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42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80,8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19,2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52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226709"/>
                  </a:ext>
                </a:extLst>
              </a:tr>
              <a:tr h="19004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>
                          <a:effectLst/>
                          <a:latin typeface="Times New Roman" panose="02020603050405020304" pitchFamily="18" charset="0"/>
                        </a:rPr>
                        <a:t>Bergshaf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8,6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31,4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17,1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2,9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3237883"/>
                  </a:ext>
                </a:extLst>
              </a:tr>
              <a:tr h="19004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>
                          <a:effectLst/>
                          <a:latin typeface="Times New Roman" panose="02020603050405020304" pitchFamily="18" charset="0"/>
                        </a:rPr>
                        <a:t>Fleisch merino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054398"/>
                  </a:ext>
                </a:extLst>
              </a:tr>
              <a:tr h="19004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>
                          <a:effectLst/>
                          <a:latin typeface="Times New Roman" panose="02020603050405020304" pitchFamily="18" charset="0"/>
                        </a:rPr>
                        <a:t>Kent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4,3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52,2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43,5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4350607"/>
                  </a:ext>
                </a:extLst>
              </a:tr>
              <a:tr h="19004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>
                          <a:effectLst/>
                          <a:latin typeface="Times New Roman" panose="02020603050405020304" pitchFamily="18" charset="0"/>
                        </a:rPr>
                        <a:t>Landschaft merino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45,0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55,0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473610"/>
                  </a:ext>
                </a:extLst>
              </a:tr>
              <a:tr h="19004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>
                          <a:effectLst/>
                          <a:latin typeface="Times New Roman" panose="02020603050405020304" pitchFamily="18" charset="0"/>
                        </a:rPr>
                        <a:t>Blue de Meine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9049201"/>
                  </a:ext>
                </a:extLst>
              </a:tr>
              <a:tr h="19004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>
                          <a:effectLst/>
                          <a:latin typeface="Times New Roman" panose="02020603050405020304" pitchFamily="18" charset="0"/>
                        </a:rPr>
                        <a:t>Lein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75,0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736812"/>
                  </a:ext>
                </a:extLst>
              </a:tr>
              <a:tr h="19004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>
                          <a:effectLst/>
                          <a:latin typeface="Times New Roman" panose="02020603050405020304" pitchFamily="18" charset="0"/>
                        </a:rPr>
                        <a:t>Severokaukazské vlnové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28,6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57,1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14,3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 dirty="0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470888"/>
                  </a:ext>
                </a:extLst>
              </a:tr>
              <a:tr h="19004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>
                          <a:effectLst/>
                          <a:latin typeface="Times New Roman" panose="02020603050405020304" pitchFamily="18" charset="0"/>
                        </a:rPr>
                        <a:t>Stavropolské merino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33,3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16,7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33,3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16,7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665782"/>
                  </a:ext>
                </a:extLst>
              </a:tr>
              <a:tr h="19004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>
                          <a:effectLst/>
                          <a:latin typeface="Times New Roman" panose="02020603050405020304" pitchFamily="18" charset="0"/>
                        </a:rPr>
                        <a:t>Texel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75,0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7206251"/>
                  </a:ext>
                </a:extLst>
              </a:tr>
              <a:tr h="19004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>
                          <a:effectLst/>
                          <a:latin typeface="Times New Roman" panose="02020603050405020304" pitchFamily="18" charset="0"/>
                        </a:rPr>
                        <a:t>Willsav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87105"/>
                  </a:ext>
                </a:extLst>
              </a:tr>
              <a:tr h="19004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>
                          <a:effectLst/>
                          <a:latin typeface="Times New Roman" panose="02020603050405020304" pitchFamily="18" charset="0"/>
                        </a:rPr>
                        <a:t>Assaf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18,2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54,5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27,3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3084546"/>
                  </a:ext>
                </a:extLst>
              </a:tr>
              <a:tr h="193047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>
                          <a:effectLst/>
                          <a:latin typeface="Times New Roman" panose="02020603050405020304" pitchFamily="18" charset="0"/>
                        </a:rPr>
                        <a:t>Neznáme, neuvedené plemeno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403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42,7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314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33,3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123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13,0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37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3,9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3,5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1" u="none" strike="noStrike">
                          <a:effectLst/>
                          <a:latin typeface="Times New Roman" panose="02020603050405020304" pitchFamily="18" charset="0"/>
                        </a:rPr>
                        <a:t>3,5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943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1,9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048164"/>
                  </a:ext>
                </a:extLst>
              </a:tr>
              <a:tr h="193047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SPOLU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20350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41,4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19796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40,3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4409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9,0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1563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3,2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1745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3,6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>
                          <a:effectLst/>
                          <a:latin typeface="Times New Roman" panose="02020603050405020304" pitchFamily="18" charset="0"/>
                        </a:rPr>
                        <a:t>1247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>
                          <a:effectLst/>
                          <a:latin typeface="Times New Roman" panose="02020603050405020304" pitchFamily="18" charset="0"/>
                        </a:rPr>
                        <a:t>2,5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49110</a:t>
                      </a:r>
                    </a:p>
                  </a:txBody>
                  <a:tcPr marL="3983" marR="3983" marT="3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i="1" u="none" strike="noStrike" dirty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3983" marR="3983" marT="3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129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624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560718" y="665250"/>
            <a:ext cx="80225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/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93964" y="83127"/>
            <a:ext cx="87910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Analýza zvierat </a:t>
            </a: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8D48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(</a:t>
            </a:r>
            <a:r>
              <a:rPr kumimoji="0" lang="sk-SK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8D48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Cigaja</a:t>
            </a: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8D48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338D48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+ krížence) </a:t>
            </a: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do rizikových skupín voči scrapie</a:t>
            </a:r>
          </a:p>
        </p:txBody>
      </p:sp>
      <p:graphicFrame>
        <p:nvGraphicFramePr>
          <p:cNvPr id="9" name="Tabuľka 8">
            <a:extLst>
              <a:ext uri="{FF2B5EF4-FFF2-40B4-BE49-F238E27FC236}">
                <a16:creationId xmlns:a16="http://schemas.microsoft.com/office/drawing/2014/main" id="{1D12E8CD-3E82-498B-9A98-AD3739B066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379728"/>
              </p:ext>
            </p:extLst>
          </p:nvPr>
        </p:nvGraphicFramePr>
        <p:xfrm>
          <a:off x="45837" y="1160348"/>
          <a:ext cx="9098162" cy="5683176"/>
        </p:xfrm>
        <a:graphic>
          <a:graphicData uri="http://schemas.openxmlformats.org/drawingml/2006/table">
            <a:tbl>
              <a:tblPr/>
              <a:tblGrid>
                <a:gridCol w="838216">
                  <a:extLst>
                    <a:ext uri="{9D8B030D-6E8A-4147-A177-3AD203B41FA5}">
                      <a16:colId xmlns:a16="http://schemas.microsoft.com/office/drawing/2014/main" val="3644484936"/>
                    </a:ext>
                  </a:extLst>
                </a:gridCol>
                <a:gridCol w="558813">
                  <a:extLst>
                    <a:ext uri="{9D8B030D-6E8A-4147-A177-3AD203B41FA5}">
                      <a16:colId xmlns:a16="http://schemas.microsoft.com/office/drawing/2014/main" val="1146208981"/>
                    </a:ext>
                  </a:extLst>
                </a:gridCol>
                <a:gridCol w="567544">
                  <a:extLst>
                    <a:ext uri="{9D8B030D-6E8A-4147-A177-3AD203B41FA5}">
                      <a16:colId xmlns:a16="http://schemas.microsoft.com/office/drawing/2014/main" val="3813539526"/>
                    </a:ext>
                  </a:extLst>
                </a:gridCol>
                <a:gridCol w="558813">
                  <a:extLst>
                    <a:ext uri="{9D8B030D-6E8A-4147-A177-3AD203B41FA5}">
                      <a16:colId xmlns:a16="http://schemas.microsoft.com/office/drawing/2014/main" val="3913663546"/>
                    </a:ext>
                  </a:extLst>
                </a:gridCol>
                <a:gridCol w="672319">
                  <a:extLst>
                    <a:ext uri="{9D8B030D-6E8A-4147-A177-3AD203B41FA5}">
                      <a16:colId xmlns:a16="http://schemas.microsoft.com/office/drawing/2014/main" val="254573603"/>
                    </a:ext>
                  </a:extLst>
                </a:gridCol>
                <a:gridCol w="558813">
                  <a:extLst>
                    <a:ext uri="{9D8B030D-6E8A-4147-A177-3AD203B41FA5}">
                      <a16:colId xmlns:a16="http://schemas.microsoft.com/office/drawing/2014/main" val="884304171"/>
                    </a:ext>
                  </a:extLst>
                </a:gridCol>
                <a:gridCol w="567544">
                  <a:extLst>
                    <a:ext uri="{9D8B030D-6E8A-4147-A177-3AD203B41FA5}">
                      <a16:colId xmlns:a16="http://schemas.microsoft.com/office/drawing/2014/main" val="2623763957"/>
                    </a:ext>
                  </a:extLst>
                </a:gridCol>
                <a:gridCol w="558813">
                  <a:extLst>
                    <a:ext uri="{9D8B030D-6E8A-4147-A177-3AD203B41FA5}">
                      <a16:colId xmlns:a16="http://schemas.microsoft.com/office/drawing/2014/main" val="248730427"/>
                    </a:ext>
                  </a:extLst>
                </a:gridCol>
                <a:gridCol w="567544">
                  <a:extLst>
                    <a:ext uri="{9D8B030D-6E8A-4147-A177-3AD203B41FA5}">
                      <a16:colId xmlns:a16="http://schemas.microsoft.com/office/drawing/2014/main" val="1727871537"/>
                    </a:ext>
                  </a:extLst>
                </a:gridCol>
                <a:gridCol w="558813">
                  <a:extLst>
                    <a:ext uri="{9D8B030D-6E8A-4147-A177-3AD203B41FA5}">
                      <a16:colId xmlns:a16="http://schemas.microsoft.com/office/drawing/2014/main" val="431557653"/>
                    </a:ext>
                  </a:extLst>
                </a:gridCol>
                <a:gridCol w="567544">
                  <a:extLst>
                    <a:ext uri="{9D8B030D-6E8A-4147-A177-3AD203B41FA5}">
                      <a16:colId xmlns:a16="http://schemas.microsoft.com/office/drawing/2014/main" val="1166306602"/>
                    </a:ext>
                  </a:extLst>
                </a:gridCol>
                <a:gridCol w="558813">
                  <a:extLst>
                    <a:ext uri="{9D8B030D-6E8A-4147-A177-3AD203B41FA5}">
                      <a16:colId xmlns:a16="http://schemas.microsoft.com/office/drawing/2014/main" val="1530360199"/>
                    </a:ext>
                  </a:extLst>
                </a:gridCol>
                <a:gridCol w="567544">
                  <a:extLst>
                    <a:ext uri="{9D8B030D-6E8A-4147-A177-3AD203B41FA5}">
                      <a16:colId xmlns:a16="http://schemas.microsoft.com/office/drawing/2014/main" val="2091618622"/>
                    </a:ext>
                  </a:extLst>
                </a:gridCol>
                <a:gridCol w="1397029">
                  <a:extLst>
                    <a:ext uri="{9D8B030D-6E8A-4147-A177-3AD203B41FA5}">
                      <a16:colId xmlns:a16="http://schemas.microsoft.com/office/drawing/2014/main" val="269568471"/>
                    </a:ext>
                  </a:extLst>
                </a:gridCol>
              </a:tblGrid>
              <a:tr h="26897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ROK</a:t>
                      </a: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sk-SK" sz="1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Riziková skupina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effectLst/>
                          <a:latin typeface="Times New Roman" panose="02020603050405020304" pitchFamily="18" charset="0"/>
                        </a:rPr>
                        <a:t>SPOLU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062692"/>
                  </a:ext>
                </a:extLst>
              </a:tr>
              <a:tr h="260299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600" b="1" i="0" u="none" strike="noStrike">
                          <a:effectLst/>
                          <a:latin typeface="Times New Roman" panose="02020603050405020304" pitchFamily="18" charset="0"/>
                        </a:rPr>
                        <a:t>I.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600" b="1" i="0" u="none" strike="noStrike">
                          <a:effectLst/>
                          <a:latin typeface="Times New Roman" panose="02020603050405020304" pitchFamily="18" charset="0"/>
                        </a:rPr>
                        <a:t>II.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III*.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600" b="1" i="0" u="none" strike="noStrike">
                          <a:effectLst/>
                          <a:latin typeface="Times New Roman" panose="02020603050405020304" pitchFamily="18" charset="0"/>
                        </a:rPr>
                        <a:t>III.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600" b="1" i="0" u="none" strike="noStrike">
                          <a:effectLst/>
                          <a:latin typeface="Times New Roman" panose="02020603050405020304" pitchFamily="18" charset="0"/>
                        </a:rPr>
                        <a:t>IV.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600" b="1" i="0" u="none" strike="noStrike">
                          <a:effectLst/>
                          <a:latin typeface="Times New Roman" panose="02020603050405020304" pitchFamily="18" charset="0"/>
                        </a:rPr>
                        <a:t>V.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8946289"/>
                  </a:ext>
                </a:extLst>
              </a:tr>
              <a:tr h="277652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1" i="0" u="none" strike="noStrike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1" i="1" u="none" strike="noStrike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1" i="1" u="none" strike="noStrike" dirty="0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1" i="0" u="none" strike="noStrike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1" i="0" u="none" strike="noStrike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9424286"/>
                  </a:ext>
                </a:extLst>
              </a:tr>
              <a:tr h="303681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effectLst/>
                          <a:latin typeface="Times New Roman" panose="02020603050405020304" pitchFamily="18" charset="0"/>
                        </a:rPr>
                        <a:t>2004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441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17,4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39,0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509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3,7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8,6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287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11,3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effectLst/>
                          <a:latin typeface="Times New Roman" panose="02020603050405020304" pitchFamily="18" charset="0"/>
                        </a:rPr>
                        <a:t>2541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150072"/>
                  </a:ext>
                </a:extLst>
              </a:tr>
              <a:tr h="303681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effectLst/>
                          <a:latin typeface="Times New Roman" panose="02020603050405020304" pitchFamily="18" charset="0"/>
                        </a:rPr>
                        <a:t>2005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261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40,5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140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21,7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3,3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4,8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9,6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effectLst/>
                          <a:latin typeface="Times New Roman" panose="02020603050405020304" pitchFamily="18" charset="0"/>
                        </a:rPr>
                        <a:t>644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736520"/>
                  </a:ext>
                </a:extLst>
              </a:tr>
              <a:tr h="303681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effectLst/>
                          <a:latin typeface="Times New Roman" panose="02020603050405020304" pitchFamily="18" charset="0"/>
                        </a:rPr>
                        <a:t>2006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174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20,9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388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46,6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17,0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31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3,7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5,6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6,1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effectLst/>
                          <a:latin typeface="Times New Roman" panose="02020603050405020304" pitchFamily="18" charset="0"/>
                        </a:rPr>
                        <a:t>833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543083"/>
                  </a:ext>
                </a:extLst>
              </a:tr>
              <a:tr h="303681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effectLst/>
                          <a:latin typeface="Times New Roman" panose="02020603050405020304" pitchFamily="18" charset="0"/>
                        </a:rPr>
                        <a:t>2007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253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27,9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47,4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14,7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1,4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41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4,5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4,1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effectLst/>
                          <a:latin typeface="Times New Roman" panose="02020603050405020304" pitchFamily="18" charset="0"/>
                        </a:rPr>
                        <a:t>906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002079"/>
                  </a:ext>
                </a:extLst>
              </a:tr>
              <a:tr h="303681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effectLst/>
                          <a:latin typeface="Times New Roman" panose="02020603050405020304" pitchFamily="18" charset="0"/>
                        </a:rPr>
                        <a:t>2008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31,0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490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45,8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140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13,1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2,6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51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4,8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2,7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effectLst/>
                          <a:latin typeface="Times New Roman" panose="02020603050405020304" pitchFamily="18" charset="0"/>
                        </a:rPr>
                        <a:t>1070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904024"/>
                  </a:ext>
                </a:extLst>
              </a:tr>
              <a:tr h="303681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effectLst/>
                          <a:latin typeface="Times New Roman" panose="02020603050405020304" pitchFamily="18" charset="0"/>
                        </a:rPr>
                        <a:t>2009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370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33,5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563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51,0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74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6,7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1,6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4,9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2,4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effectLst/>
                          <a:latin typeface="Times New Roman" panose="02020603050405020304" pitchFamily="18" charset="0"/>
                        </a:rPr>
                        <a:t>1105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347809"/>
                  </a:ext>
                </a:extLst>
              </a:tr>
              <a:tr h="303681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effectLst/>
                          <a:latin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326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39,4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399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48,2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58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7,0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0,6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3,6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1,1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effectLst/>
                          <a:latin typeface="Times New Roman" panose="02020603050405020304" pitchFamily="18" charset="0"/>
                        </a:rPr>
                        <a:t>827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994907"/>
                  </a:ext>
                </a:extLst>
              </a:tr>
              <a:tr h="303681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effectLst/>
                          <a:latin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44,4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436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46,6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4,8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0,7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effectLst/>
                          <a:latin typeface="Times New Roman" panose="02020603050405020304" pitchFamily="18" charset="0"/>
                        </a:rPr>
                        <a:t>935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828590"/>
                  </a:ext>
                </a:extLst>
              </a:tr>
              <a:tr h="303681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effectLst/>
                          <a:latin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1231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41,1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1346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44,9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7,1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0,9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148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4,9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effectLst/>
                          <a:latin typeface="Times New Roman" panose="02020603050405020304" pitchFamily="18" charset="0"/>
                        </a:rPr>
                        <a:t>2995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238541"/>
                  </a:ext>
                </a:extLst>
              </a:tr>
              <a:tr h="303681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effectLst/>
                          <a:latin typeface="Times New Roman" panose="02020603050405020304" pitchFamily="18" charset="0"/>
                        </a:rPr>
                        <a:t>2013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48,4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1040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41,6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4,9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0,7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3,8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0,6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effectLst/>
                          <a:latin typeface="Times New Roman" panose="02020603050405020304" pitchFamily="18" charset="0"/>
                        </a:rPr>
                        <a:t>2502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32416"/>
                  </a:ext>
                </a:extLst>
              </a:tr>
              <a:tr h="303681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effectLst/>
                          <a:latin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241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61,8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34,4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2,3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390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256874"/>
                  </a:ext>
                </a:extLst>
              </a:tr>
              <a:tr h="303681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effectLst/>
                          <a:latin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271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58,5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164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35,4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2,2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3,7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effectLst/>
                          <a:latin typeface="Times New Roman" panose="02020603050405020304" pitchFamily="18" charset="0"/>
                        </a:rPr>
                        <a:t>463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74562"/>
                  </a:ext>
                </a:extLst>
              </a:tr>
              <a:tr h="303681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effectLst/>
                          <a:latin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583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58,6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339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34,1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3,7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2,9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995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76658"/>
                  </a:ext>
                </a:extLst>
              </a:tr>
              <a:tr h="303681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effectLst/>
                          <a:latin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179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59,3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35,1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3,6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302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622443"/>
                  </a:ext>
                </a:extLst>
              </a:tr>
              <a:tr h="312358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effectLst/>
                          <a:latin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280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69,8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25,7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2,7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effectLst/>
                          <a:latin typeface="Times New Roman" panose="02020603050405020304" pitchFamily="18" charset="0"/>
                        </a:rPr>
                        <a:t>401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115076"/>
                  </a:ext>
                </a:extLst>
              </a:tr>
              <a:tr h="312358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Spolu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6157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1" u="none" strike="noStrike" dirty="0">
                          <a:effectLst/>
                          <a:latin typeface="Times New Roman" panose="02020603050405020304" pitchFamily="18" charset="0"/>
                        </a:rPr>
                        <a:t>36,4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effectLst/>
                          <a:latin typeface="Times New Roman" panose="02020603050405020304" pitchFamily="18" charset="0"/>
                        </a:rPr>
                        <a:t>7086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1" u="none" strike="noStrike">
                          <a:effectLst/>
                          <a:latin typeface="Times New Roman" panose="02020603050405020304" pitchFamily="18" charset="0"/>
                        </a:rPr>
                        <a:t>41,9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1621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1" u="none" strike="noStrike" dirty="0">
                          <a:effectLst/>
                          <a:latin typeface="Times New Roman" panose="02020603050405020304" pitchFamily="18" charset="0"/>
                        </a:rPr>
                        <a:t>9,6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effectLst/>
                          <a:latin typeface="Times New Roman" panose="02020603050405020304" pitchFamily="18" charset="0"/>
                        </a:rPr>
                        <a:t>265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1" u="none" strike="noStrike" dirty="0">
                          <a:effectLst/>
                          <a:latin typeface="Times New Roman" panose="02020603050405020304" pitchFamily="18" charset="0"/>
                        </a:rPr>
                        <a:t>1,6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822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1" u="none" strike="noStrike" dirty="0">
                          <a:effectLst/>
                          <a:latin typeface="Times New Roman" panose="02020603050405020304" pitchFamily="18" charset="0"/>
                        </a:rPr>
                        <a:t>4,9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effectLst/>
                          <a:latin typeface="Times New Roman" panose="02020603050405020304" pitchFamily="18" charset="0"/>
                        </a:rPr>
                        <a:t>557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1" u="none" strike="noStrike" dirty="0">
                          <a:effectLst/>
                          <a:latin typeface="Times New Roman" panose="02020603050405020304" pitchFamily="18" charset="0"/>
                        </a:rPr>
                        <a:t>3,3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16909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776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1505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41313" y="1298575"/>
            <a:ext cx="4667250" cy="520858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NL" sz="2000" b="0" i="1" dirty="0">
                <a:latin typeface="+mn-lt"/>
              </a:rPr>
              <a:t/>
            </a:r>
            <a:br>
              <a:rPr lang="nl-NL" sz="2000" b="0" i="1" dirty="0">
                <a:latin typeface="+mn-lt"/>
              </a:rPr>
            </a:br>
            <a:r>
              <a:rPr lang="nl-NL" sz="2000" b="0" dirty="0">
                <a:latin typeface="+mn-lt"/>
              </a:rPr>
              <a:t/>
            </a:r>
            <a:br>
              <a:rPr lang="nl-NL" sz="2000" b="0" dirty="0">
                <a:latin typeface="+mn-lt"/>
              </a:rPr>
            </a:br>
            <a:r>
              <a:rPr lang="nl-NL" sz="2000" b="0" dirty="0">
                <a:latin typeface="+mn-lt"/>
              </a:rPr>
              <a:t/>
            </a:r>
            <a:br>
              <a:rPr lang="nl-NL" sz="2000" b="0" dirty="0">
                <a:latin typeface="+mn-lt"/>
              </a:rPr>
            </a:br>
            <a:r>
              <a:rPr lang="nl-NL" sz="2000" b="0" dirty="0">
                <a:latin typeface="+mn-lt"/>
              </a:rPr>
              <a:t/>
            </a:r>
            <a:br>
              <a:rPr lang="nl-NL" sz="2000" b="0" dirty="0">
                <a:latin typeface="+mn-lt"/>
              </a:rPr>
            </a:br>
            <a:r>
              <a:rPr lang="nl-NL" sz="2000" b="0" dirty="0">
                <a:latin typeface="+mn-lt"/>
              </a:rPr>
              <a:t/>
            </a:r>
            <a:br>
              <a:rPr lang="nl-NL" sz="2000" b="0" dirty="0">
                <a:latin typeface="+mn-lt"/>
              </a:rPr>
            </a:br>
            <a:r>
              <a:rPr lang="nl-NL" sz="2000" b="0" dirty="0">
                <a:latin typeface="+mn-lt"/>
              </a:rPr>
              <a:t/>
            </a:r>
            <a:br>
              <a:rPr lang="nl-NL" sz="2000" b="0" dirty="0">
                <a:latin typeface="+mn-lt"/>
              </a:rPr>
            </a:br>
            <a:endParaRPr lang="nl-NL" sz="2000" b="0" dirty="0">
              <a:latin typeface="+mn-lt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93675" y="1873250"/>
            <a:ext cx="2795588" cy="26844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497638" y="1589088"/>
            <a:ext cx="2646362" cy="26844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51381" y="-33454"/>
            <a:ext cx="8979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Analýza zvierat </a:t>
            </a:r>
            <a: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8D48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(Zošľachtená </a:t>
            </a: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338D48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valaška + krížence)</a:t>
            </a: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podľa rizikových skupín voči scrapie</a:t>
            </a:r>
          </a:p>
        </p:txBody>
      </p:sp>
      <p:graphicFrame>
        <p:nvGraphicFramePr>
          <p:cNvPr id="5" name="Tabuľka 4">
            <a:extLst>
              <a:ext uri="{FF2B5EF4-FFF2-40B4-BE49-F238E27FC236}">
                <a16:creationId xmlns:a16="http://schemas.microsoft.com/office/drawing/2014/main" id="{39538146-AB07-4563-946A-8DBC723F6E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067134"/>
              </p:ext>
            </p:extLst>
          </p:nvPr>
        </p:nvGraphicFramePr>
        <p:xfrm>
          <a:off x="51381" y="1123413"/>
          <a:ext cx="9092617" cy="5732588"/>
        </p:xfrm>
        <a:graphic>
          <a:graphicData uri="http://schemas.openxmlformats.org/drawingml/2006/table">
            <a:tbl>
              <a:tblPr/>
              <a:tblGrid>
                <a:gridCol w="837706">
                  <a:extLst>
                    <a:ext uri="{9D8B030D-6E8A-4147-A177-3AD203B41FA5}">
                      <a16:colId xmlns:a16="http://schemas.microsoft.com/office/drawing/2014/main" val="4131191947"/>
                    </a:ext>
                  </a:extLst>
                </a:gridCol>
                <a:gridCol w="558472">
                  <a:extLst>
                    <a:ext uri="{9D8B030D-6E8A-4147-A177-3AD203B41FA5}">
                      <a16:colId xmlns:a16="http://schemas.microsoft.com/office/drawing/2014/main" val="3544941119"/>
                    </a:ext>
                  </a:extLst>
                </a:gridCol>
                <a:gridCol w="567198">
                  <a:extLst>
                    <a:ext uri="{9D8B030D-6E8A-4147-A177-3AD203B41FA5}">
                      <a16:colId xmlns:a16="http://schemas.microsoft.com/office/drawing/2014/main" val="3467567695"/>
                    </a:ext>
                  </a:extLst>
                </a:gridCol>
                <a:gridCol w="558472">
                  <a:extLst>
                    <a:ext uri="{9D8B030D-6E8A-4147-A177-3AD203B41FA5}">
                      <a16:colId xmlns:a16="http://schemas.microsoft.com/office/drawing/2014/main" val="3057321390"/>
                    </a:ext>
                  </a:extLst>
                </a:gridCol>
                <a:gridCol w="671911">
                  <a:extLst>
                    <a:ext uri="{9D8B030D-6E8A-4147-A177-3AD203B41FA5}">
                      <a16:colId xmlns:a16="http://schemas.microsoft.com/office/drawing/2014/main" val="3798542171"/>
                    </a:ext>
                  </a:extLst>
                </a:gridCol>
                <a:gridCol w="558472">
                  <a:extLst>
                    <a:ext uri="{9D8B030D-6E8A-4147-A177-3AD203B41FA5}">
                      <a16:colId xmlns:a16="http://schemas.microsoft.com/office/drawing/2014/main" val="796171186"/>
                    </a:ext>
                  </a:extLst>
                </a:gridCol>
                <a:gridCol w="567198">
                  <a:extLst>
                    <a:ext uri="{9D8B030D-6E8A-4147-A177-3AD203B41FA5}">
                      <a16:colId xmlns:a16="http://schemas.microsoft.com/office/drawing/2014/main" val="2132101930"/>
                    </a:ext>
                  </a:extLst>
                </a:gridCol>
                <a:gridCol w="558472">
                  <a:extLst>
                    <a:ext uri="{9D8B030D-6E8A-4147-A177-3AD203B41FA5}">
                      <a16:colId xmlns:a16="http://schemas.microsoft.com/office/drawing/2014/main" val="318227953"/>
                    </a:ext>
                  </a:extLst>
                </a:gridCol>
                <a:gridCol w="567198">
                  <a:extLst>
                    <a:ext uri="{9D8B030D-6E8A-4147-A177-3AD203B41FA5}">
                      <a16:colId xmlns:a16="http://schemas.microsoft.com/office/drawing/2014/main" val="930123280"/>
                    </a:ext>
                  </a:extLst>
                </a:gridCol>
                <a:gridCol w="558472">
                  <a:extLst>
                    <a:ext uri="{9D8B030D-6E8A-4147-A177-3AD203B41FA5}">
                      <a16:colId xmlns:a16="http://schemas.microsoft.com/office/drawing/2014/main" val="3463602604"/>
                    </a:ext>
                  </a:extLst>
                </a:gridCol>
                <a:gridCol w="567198">
                  <a:extLst>
                    <a:ext uri="{9D8B030D-6E8A-4147-A177-3AD203B41FA5}">
                      <a16:colId xmlns:a16="http://schemas.microsoft.com/office/drawing/2014/main" val="4249884683"/>
                    </a:ext>
                  </a:extLst>
                </a:gridCol>
                <a:gridCol w="558472">
                  <a:extLst>
                    <a:ext uri="{9D8B030D-6E8A-4147-A177-3AD203B41FA5}">
                      <a16:colId xmlns:a16="http://schemas.microsoft.com/office/drawing/2014/main" val="1695954844"/>
                    </a:ext>
                  </a:extLst>
                </a:gridCol>
                <a:gridCol w="567198">
                  <a:extLst>
                    <a:ext uri="{9D8B030D-6E8A-4147-A177-3AD203B41FA5}">
                      <a16:colId xmlns:a16="http://schemas.microsoft.com/office/drawing/2014/main" val="743168807"/>
                    </a:ext>
                  </a:extLst>
                </a:gridCol>
                <a:gridCol w="1396178">
                  <a:extLst>
                    <a:ext uri="{9D8B030D-6E8A-4147-A177-3AD203B41FA5}">
                      <a16:colId xmlns:a16="http://schemas.microsoft.com/office/drawing/2014/main" val="3522205859"/>
                    </a:ext>
                  </a:extLst>
                </a:gridCol>
              </a:tblGrid>
              <a:tr h="25601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ROK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Times New Roman" panose="02020603050405020304" pitchFamily="18" charset="0"/>
                        </a:rPr>
                        <a:t>Riziková skupina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SPOLU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8060667"/>
                  </a:ext>
                </a:extLst>
              </a:tr>
              <a:tr h="247762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Times New Roman" panose="02020603050405020304" pitchFamily="18" charset="0"/>
                        </a:rPr>
                        <a:t>I.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Times New Roman" panose="02020603050405020304" pitchFamily="18" charset="0"/>
                        </a:rPr>
                        <a:t>II.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III*.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Times New Roman" panose="02020603050405020304" pitchFamily="18" charset="0"/>
                        </a:rPr>
                        <a:t>III.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Times New Roman" panose="02020603050405020304" pitchFamily="18" charset="0"/>
                        </a:rPr>
                        <a:t>IV.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Times New Roman" panose="02020603050405020304" pitchFamily="18" charset="0"/>
                        </a:rPr>
                        <a:t>V.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1218644"/>
                  </a:ext>
                </a:extLst>
              </a:tr>
              <a:tr h="264271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1" u="none" strike="noStrike" dirty="0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1" u="none" strike="noStrike" dirty="0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688961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2004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350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15,4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923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40,5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517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22,7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205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9,0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191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8,4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2278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02796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2005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16,1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253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39,2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154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23,8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11,1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6,7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646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535293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2006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292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18,5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682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43,1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269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17,0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170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10,8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5,2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86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5,4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1581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564732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2007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250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21,7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502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43,7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199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17,3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8,8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3,9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53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1150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896304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2008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292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26,1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529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47,3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12,2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65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5,8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43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1119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296694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2009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268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27,7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478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49,4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11,0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5,2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968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807150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225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33,2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322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47,6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54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8,0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5,2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677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37115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205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35,3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287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49,5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6,0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580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726278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1286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36,0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1646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46,1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344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9,6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152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3568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724334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1046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43,1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1067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43,9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124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5,1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88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2428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245304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175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48,5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41,0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361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10318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337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48,0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286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40,7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702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05455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518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56,1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359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38,9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923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917101"/>
                  </a:ext>
                </a:extLst>
              </a:tr>
              <a:tr h="28905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205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54,2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148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39,2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378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7335368"/>
                  </a:ext>
                </a:extLst>
              </a:tr>
              <a:tr h="297311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203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62,5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32,9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325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555280"/>
                  </a:ext>
                </a:extLst>
              </a:tr>
              <a:tr h="297311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Spolu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5553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1" u="none" strike="noStrike">
                          <a:effectLst/>
                          <a:latin typeface="Times New Roman" panose="02020603050405020304" pitchFamily="18" charset="0"/>
                        </a:rPr>
                        <a:t>31,4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7630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1" u="none" strike="noStrike">
                          <a:effectLst/>
                          <a:latin typeface="Times New Roman" panose="02020603050405020304" pitchFamily="18" charset="0"/>
                        </a:rPr>
                        <a:t>43,1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1" u="none" strike="noStrike">
                          <a:effectLst/>
                          <a:latin typeface="Times New Roman" panose="02020603050405020304" pitchFamily="18" charset="0"/>
                        </a:rPr>
                        <a:t>11,4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958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1" u="none" strike="noStrike">
                          <a:effectLst/>
                          <a:latin typeface="Times New Roman" panose="02020603050405020304" pitchFamily="18" charset="0"/>
                        </a:rPr>
                        <a:t>5,4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679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1" u="none" strike="noStrike">
                          <a:effectLst/>
                          <a:latin typeface="Times New Roman" panose="02020603050405020304" pitchFamily="18" charset="0"/>
                        </a:rPr>
                        <a:t>3,8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525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1" u="none" strike="noStrike"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17684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680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462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95943" y="1463039"/>
            <a:ext cx="4812620" cy="505682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NL" sz="2000" b="0" dirty="0">
                <a:latin typeface="+mn-lt"/>
              </a:rPr>
              <a:t/>
            </a:r>
            <a:br>
              <a:rPr lang="nl-NL" sz="2000" b="0" dirty="0">
                <a:latin typeface="+mn-lt"/>
              </a:rPr>
            </a:br>
            <a:r>
              <a:rPr lang="nl-NL" sz="2000" b="0" dirty="0">
                <a:latin typeface="+mn-lt"/>
              </a:rPr>
              <a:t/>
            </a:r>
            <a:br>
              <a:rPr lang="nl-NL" sz="2000" b="0" dirty="0">
                <a:latin typeface="+mn-lt"/>
              </a:rPr>
            </a:br>
            <a:r>
              <a:rPr lang="nl-NL" sz="2000" b="0" dirty="0">
                <a:latin typeface="+mn-lt"/>
              </a:rPr>
              <a:t/>
            </a:r>
            <a:br>
              <a:rPr lang="nl-NL" sz="2000" b="0" dirty="0">
                <a:latin typeface="+mn-lt"/>
              </a:rPr>
            </a:br>
            <a:r>
              <a:rPr lang="nl-NL" sz="2000" b="0" dirty="0">
                <a:latin typeface="+mn-lt"/>
              </a:rPr>
              <a:t/>
            </a:r>
            <a:br>
              <a:rPr lang="nl-NL" sz="2000" b="0" dirty="0">
                <a:latin typeface="+mn-lt"/>
              </a:rPr>
            </a:br>
            <a:r>
              <a:rPr lang="nl-NL" sz="2000" b="0" dirty="0">
                <a:latin typeface="+mn-lt"/>
              </a:rPr>
              <a:t/>
            </a:r>
            <a:br>
              <a:rPr lang="nl-NL" sz="2000" b="0" dirty="0">
                <a:latin typeface="+mn-lt"/>
              </a:rPr>
            </a:br>
            <a:endParaRPr lang="nl-NL" sz="2000" b="0" dirty="0">
              <a:latin typeface="+mn-lt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20663" y="1763713"/>
            <a:ext cx="3627437" cy="45005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92365" y="147782"/>
            <a:ext cx="89611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Analýza zvierat </a:t>
            </a:r>
            <a: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8D48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(Slovenská </a:t>
            </a: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338D48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dojná ovca) </a:t>
            </a: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podľa rizikových skupín voči scrapie</a:t>
            </a:r>
          </a:p>
        </p:txBody>
      </p:sp>
      <p:graphicFrame>
        <p:nvGraphicFramePr>
          <p:cNvPr id="4" name="Tabuľka 3">
            <a:extLst>
              <a:ext uri="{FF2B5EF4-FFF2-40B4-BE49-F238E27FC236}">
                <a16:creationId xmlns:a16="http://schemas.microsoft.com/office/drawing/2014/main" id="{E6A14F73-5786-4EC2-A95B-533D61D116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217430"/>
              </p:ext>
            </p:extLst>
          </p:nvPr>
        </p:nvGraphicFramePr>
        <p:xfrm>
          <a:off x="-1" y="1508121"/>
          <a:ext cx="9144001" cy="5349878"/>
        </p:xfrm>
        <a:graphic>
          <a:graphicData uri="http://schemas.openxmlformats.org/drawingml/2006/table">
            <a:tbl>
              <a:tblPr/>
              <a:tblGrid>
                <a:gridCol w="842441">
                  <a:extLst>
                    <a:ext uri="{9D8B030D-6E8A-4147-A177-3AD203B41FA5}">
                      <a16:colId xmlns:a16="http://schemas.microsoft.com/office/drawing/2014/main" val="3698962145"/>
                    </a:ext>
                  </a:extLst>
                </a:gridCol>
                <a:gridCol w="561628">
                  <a:extLst>
                    <a:ext uri="{9D8B030D-6E8A-4147-A177-3AD203B41FA5}">
                      <a16:colId xmlns:a16="http://schemas.microsoft.com/office/drawing/2014/main" val="3151448905"/>
                    </a:ext>
                  </a:extLst>
                </a:gridCol>
                <a:gridCol w="570403">
                  <a:extLst>
                    <a:ext uri="{9D8B030D-6E8A-4147-A177-3AD203B41FA5}">
                      <a16:colId xmlns:a16="http://schemas.microsoft.com/office/drawing/2014/main" val="3837243324"/>
                    </a:ext>
                  </a:extLst>
                </a:gridCol>
                <a:gridCol w="561628">
                  <a:extLst>
                    <a:ext uri="{9D8B030D-6E8A-4147-A177-3AD203B41FA5}">
                      <a16:colId xmlns:a16="http://schemas.microsoft.com/office/drawing/2014/main" val="2114730606"/>
                    </a:ext>
                  </a:extLst>
                </a:gridCol>
                <a:gridCol w="675708">
                  <a:extLst>
                    <a:ext uri="{9D8B030D-6E8A-4147-A177-3AD203B41FA5}">
                      <a16:colId xmlns:a16="http://schemas.microsoft.com/office/drawing/2014/main" val="1799057622"/>
                    </a:ext>
                  </a:extLst>
                </a:gridCol>
                <a:gridCol w="561628">
                  <a:extLst>
                    <a:ext uri="{9D8B030D-6E8A-4147-A177-3AD203B41FA5}">
                      <a16:colId xmlns:a16="http://schemas.microsoft.com/office/drawing/2014/main" val="881631755"/>
                    </a:ext>
                  </a:extLst>
                </a:gridCol>
                <a:gridCol w="570403">
                  <a:extLst>
                    <a:ext uri="{9D8B030D-6E8A-4147-A177-3AD203B41FA5}">
                      <a16:colId xmlns:a16="http://schemas.microsoft.com/office/drawing/2014/main" val="2959739815"/>
                    </a:ext>
                  </a:extLst>
                </a:gridCol>
                <a:gridCol w="561628">
                  <a:extLst>
                    <a:ext uri="{9D8B030D-6E8A-4147-A177-3AD203B41FA5}">
                      <a16:colId xmlns:a16="http://schemas.microsoft.com/office/drawing/2014/main" val="967917091"/>
                    </a:ext>
                  </a:extLst>
                </a:gridCol>
                <a:gridCol w="570403">
                  <a:extLst>
                    <a:ext uri="{9D8B030D-6E8A-4147-A177-3AD203B41FA5}">
                      <a16:colId xmlns:a16="http://schemas.microsoft.com/office/drawing/2014/main" val="2310607255"/>
                    </a:ext>
                  </a:extLst>
                </a:gridCol>
                <a:gridCol w="561628">
                  <a:extLst>
                    <a:ext uri="{9D8B030D-6E8A-4147-A177-3AD203B41FA5}">
                      <a16:colId xmlns:a16="http://schemas.microsoft.com/office/drawing/2014/main" val="632793147"/>
                    </a:ext>
                  </a:extLst>
                </a:gridCol>
                <a:gridCol w="570403">
                  <a:extLst>
                    <a:ext uri="{9D8B030D-6E8A-4147-A177-3AD203B41FA5}">
                      <a16:colId xmlns:a16="http://schemas.microsoft.com/office/drawing/2014/main" val="3611986684"/>
                    </a:ext>
                  </a:extLst>
                </a:gridCol>
                <a:gridCol w="561628">
                  <a:extLst>
                    <a:ext uri="{9D8B030D-6E8A-4147-A177-3AD203B41FA5}">
                      <a16:colId xmlns:a16="http://schemas.microsoft.com/office/drawing/2014/main" val="2377469688"/>
                    </a:ext>
                  </a:extLst>
                </a:gridCol>
                <a:gridCol w="570403">
                  <a:extLst>
                    <a:ext uri="{9D8B030D-6E8A-4147-A177-3AD203B41FA5}">
                      <a16:colId xmlns:a16="http://schemas.microsoft.com/office/drawing/2014/main" val="1618299325"/>
                    </a:ext>
                  </a:extLst>
                </a:gridCol>
                <a:gridCol w="1404069">
                  <a:extLst>
                    <a:ext uri="{9D8B030D-6E8A-4147-A177-3AD203B41FA5}">
                      <a16:colId xmlns:a16="http://schemas.microsoft.com/office/drawing/2014/main" val="3080613168"/>
                    </a:ext>
                  </a:extLst>
                </a:gridCol>
              </a:tblGrid>
              <a:tr h="43391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ROK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sk-SK" sz="1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Riziková skupina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>
                          <a:effectLst/>
                          <a:latin typeface="Times New Roman" panose="02020603050405020304" pitchFamily="18" charset="0"/>
                        </a:rPr>
                        <a:t>SPOLU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018410"/>
                  </a:ext>
                </a:extLst>
              </a:tr>
              <a:tr h="419912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I.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600" b="1" i="0" u="none" strike="noStrike">
                          <a:effectLst/>
                          <a:latin typeface="Times New Roman" panose="02020603050405020304" pitchFamily="18" charset="0"/>
                        </a:rPr>
                        <a:t>II.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600" b="1" i="0" u="none" strike="noStrike">
                          <a:effectLst/>
                          <a:latin typeface="Times New Roman" panose="02020603050405020304" pitchFamily="18" charset="0"/>
                        </a:rPr>
                        <a:t>III*.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600" b="1" i="0" u="none" strike="noStrike">
                          <a:effectLst/>
                          <a:latin typeface="Times New Roman" panose="02020603050405020304" pitchFamily="18" charset="0"/>
                        </a:rPr>
                        <a:t>III.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600" b="1" i="0" u="none" strike="noStrike">
                          <a:effectLst/>
                          <a:latin typeface="Times New Roman" panose="02020603050405020304" pitchFamily="18" charset="0"/>
                        </a:rPr>
                        <a:t>IV.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600" b="1" i="0" u="none" strike="noStrike">
                          <a:effectLst/>
                          <a:latin typeface="Times New Roman" panose="02020603050405020304" pitchFamily="18" charset="0"/>
                        </a:rPr>
                        <a:t>V.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106314"/>
                  </a:ext>
                </a:extLst>
              </a:tr>
              <a:tr h="1038574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1" i="0" u="none" strike="noStrike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1" i="0" u="none" strike="noStrike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1" i="1" u="none" strike="noStrike" dirty="0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1" i="1" u="none" strike="noStrike" dirty="0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1" i="0" u="none" strike="noStrike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1" i="0" u="none" strike="noStrike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1" i="1" u="none" strike="noStrike" dirty="0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299753"/>
                  </a:ext>
                </a:extLst>
              </a:tr>
              <a:tr h="48992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>
                          <a:effectLst/>
                          <a:latin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56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42,4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50,8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2,3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>
                          <a:effectLst/>
                          <a:latin typeface="Times New Roman" panose="02020603050405020304" pitchFamily="18" charset="0"/>
                        </a:rPr>
                        <a:t>132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782380"/>
                  </a:ext>
                </a:extLst>
              </a:tr>
              <a:tr h="48992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>
                          <a:effectLst/>
                          <a:latin typeface="Times New Roman" panose="02020603050405020304" pitchFamily="18" charset="0"/>
                        </a:rPr>
                        <a:t>2013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34,9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44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51,2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11,6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1,2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1,2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86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770241"/>
                  </a:ext>
                </a:extLst>
              </a:tr>
              <a:tr h="48992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>
                          <a:effectLst/>
                          <a:latin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149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54,0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114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41,3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2,2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1,1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0,7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0,7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276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564956"/>
                  </a:ext>
                </a:extLst>
              </a:tr>
              <a:tr h="48992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>
                          <a:effectLst/>
                          <a:latin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206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56,4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149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40,8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1,4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>
                          <a:effectLst/>
                          <a:latin typeface="Times New Roman" panose="02020603050405020304" pitchFamily="18" charset="0"/>
                        </a:rPr>
                        <a:t>365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835067"/>
                  </a:ext>
                </a:extLst>
              </a:tr>
              <a:tr h="48992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>
                          <a:effectLst/>
                          <a:latin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62,5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37,5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613014"/>
                  </a:ext>
                </a:extLst>
              </a:tr>
              <a:tr h="503927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>
                          <a:effectLst/>
                          <a:latin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122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66,3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51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27,7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3,3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2,7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184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363043"/>
                  </a:ext>
                </a:extLst>
              </a:tr>
              <a:tr h="503927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Spolu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>
                          <a:effectLst/>
                          <a:latin typeface="Times New Roman" panose="02020603050405020304" pitchFamily="18" charset="0"/>
                        </a:rPr>
                        <a:t>476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1" u="none" strike="noStrike">
                          <a:effectLst/>
                          <a:latin typeface="Times New Roman" panose="02020603050405020304" pitchFamily="18" charset="0"/>
                        </a:rPr>
                        <a:t>43,3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>
                          <a:effectLst/>
                          <a:latin typeface="Times New Roman" panose="02020603050405020304" pitchFamily="18" charset="0"/>
                        </a:rPr>
                        <a:t>395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1" u="none" strike="noStrike">
                          <a:effectLst/>
                          <a:latin typeface="Times New Roman" panose="02020603050405020304" pitchFamily="18" charset="0"/>
                        </a:rPr>
                        <a:t>35,9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1" u="none" strike="noStrike">
                          <a:effectLst/>
                          <a:latin typeface="Times New Roman" panose="02020603050405020304" pitchFamily="18" charset="0"/>
                        </a:rPr>
                        <a:t>2,3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1" u="none" strike="noStrike" dirty="0">
                          <a:effectLst/>
                          <a:latin typeface="Times New Roman" panose="02020603050405020304" pitchFamily="18" charset="0"/>
                        </a:rPr>
                        <a:t>0,6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1" u="none" strike="noStrike" dirty="0">
                          <a:effectLst/>
                          <a:latin typeface="Times New Roman" panose="02020603050405020304" pitchFamily="18" charset="0"/>
                        </a:rPr>
                        <a:t>0,7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1" u="none" strike="noStrike" dirty="0"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1099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923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486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3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8" name="AutoShape 5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9" name="AutoShape 7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179388" y="5120"/>
            <a:ext cx="87852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Analýza zvierat </a:t>
            </a:r>
            <a: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8D48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(</a:t>
            </a:r>
            <a:r>
              <a:rPr kumimoji="0" lang="sk-SK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8D48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Lacaune</a:t>
            </a:r>
            <a: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8D48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338D48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+ krížence) </a:t>
            </a: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podľa rizikových skupín voči scrapie</a:t>
            </a:r>
            <a:endParaRPr kumimoji="0" lang="sk-SK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graphicFrame>
        <p:nvGraphicFramePr>
          <p:cNvPr id="4" name="Tabuľka 3">
            <a:extLst>
              <a:ext uri="{FF2B5EF4-FFF2-40B4-BE49-F238E27FC236}">
                <a16:creationId xmlns:a16="http://schemas.microsoft.com/office/drawing/2014/main" id="{6FD5C3CD-5DFE-4701-9327-11E513CB43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460640"/>
              </p:ext>
            </p:extLst>
          </p:nvPr>
        </p:nvGraphicFramePr>
        <p:xfrm>
          <a:off x="0" y="1130524"/>
          <a:ext cx="9144003" cy="5727476"/>
        </p:xfrm>
        <a:graphic>
          <a:graphicData uri="http://schemas.openxmlformats.org/drawingml/2006/table">
            <a:tbl>
              <a:tblPr/>
              <a:tblGrid>
                <a:gridCol w="842440">
                  <a:extLst>
                    <a:ext uri="{9D8B030D-6E8A-4147-A177-3AD203B41FA5}">
                      <a16:colId xmlns:a16="http://schemas.microsoft.com/office/drawing/2014/main" val="4195359833"/>
                    </a:ext>
                  </a:extLst>
                </a:gridCol>
                <a:gridCol w="561628">
                  <a:extLst>
                    <a:ext uri="{9D8B030D-6E8A-4147-A177-3AD203B41FA5}">
                      <a16:colId xmlns:a16="http://schemas.microsoft.com/office/drawing/2014/main" val="2824739416"/>
                    </a:ext>
                  </a:extLst>
                </a:gridCol>
                <a:gridCol w="570404">
                  <a:extLst>
                    <a:ext uri="{9D8B030D-6E8A-4147-A177-3AD203B41FA5}">
                      <a16:colId xmlns:a16="http://schemas.microsoft.com/office/drawing/2014/main" val="1273185672"/>
                    </a:ext>
                  </a:extLst>
                </a:gridCol>
                <a:gridCol w="561628">
                  <a:extLst>
                    <a:ext uri="{9D8B030D-6E8A-4147-A177-3AD203B41FA5}">
                      <a16:colId xmlns:a16="http://schemas.microsoft.com/office/drawing/2014/main" val="3766610472"/>
                    </a:ext>
                  </a:extLst>
                </a:gridCol>
                <a:gridCol w="675707">
                  <a:extLst>
                    <a:ext uri="{9D8B030D-6E8A-4147-A177-3AD203B41FA5}">
                      <a16:colId xmlns:a16="http://schemas.microsoft.com/office/drawing/2014/main" val="2434463088"/>
                    </a:ext>
                  </a:extLst>
                </a:gridCol>
                <a:gridCol w="561628">
                  <a:extLst>
                    <a:ext uri="{9D8B030D-6E8A-4147-A177-3AD203B41FA5}">
                      <a16:colId xmlns:a16="http://schemas.microsoft.com/office/drawing/2014/main" val="1917520602"/>
                    </a:ext>
                  </a:extLst>
                </a:gridCol>
                <a:gridCol w="570404">
                  <a:extLst>
                    <a:ext uri="{9D8B030D-6E8A-4147-A177-3AD203B41FA5}">
                      <a16:colId xmlns:a16="http://schemas.microsoft.com/office/drawing/2014/main" val="837356384"/>
                    </a:ext>
                  </a:extLst>
                </a:gridCol>
                <a:gridCol w="561628">
                  <a:extLst>
                    <a:ext uri="{9D8B030D-6E8A-4147-A177-3AD203B41FA5}">
                      <a16:colId xmlns:a16="http://schemas.microsoft.com/office/drawing/2014/main" val="1898779088"/>
                    </a:ext>
                  </a:extLst>
                </a:gridCol>
                <a:gridCol w="570404">
                  <a:extLst>
                    <a:ext uri="{9D8B030D-6E8A-4147-A177-3AD203B41FA5}">
                      <a16:colId xmlns:a16="http://schemas.microsoft.com/office/drawing/2014/main" val="3817702019"/>
                    </a:ext>
                  </a:extLst>
                </a:gridCol>
                <a:gridCol w="561628">
                  <a:extLst>
                    <a:ext uri="{9D8B030D-6E8A-4147-A177-3AD203B41FA5}">
                      <a16:colId xmlns:a16="http://schemas.microsoft.com/office/drawing/2014/main" val="271308465"/>
                    </a:ext>
                  </a:extLst>
                </a:gridCol>
                <a:gridCol w="570404">
                  <a:extLst>
                    <a:ext uri="{9D8B030D-6E8A-4147-A177-3AD203B41FA5}">
                      <a16:colId xmlns:a16="http://schemas.microsoft.com/office/drawing/2014/main" val="2012475141"/>
                    </a:ext>
                  </a:extLst>
                </a:gridCol>
                <a:gridCol w="561628">
                  <a:extLst>
                    <a:ext uri="{9D8B030D-6E8A-4147-A177-3AD203B41FA5}">
                      <a16:colId xmlns:a16="http://schemas.microsoft.com/office/drawing/2014/main" val="4234543963"/>
                    </a:ext>
                  </a:extLst>
                </a:gridCol>
                <a:gridCol w="570404">
                  <a:extLst>
                    <a:ext uri="{9D8B030D-6E8A-4147-A177-3AD203B41FA5}">
                      <a16:colId xmlns:a16="http://schemas.microsoft.com/office/drawing/2014/main" val="1555701351"/>
                    </a:ext>
                  </a:extLst>
                </a:gridCol>
                <a:gridCol w="1404068">
                  <a:extLst>
                    <a:ext uri="{9D8B030D-6E8A-4147-A177-3AD203B41FA5}">
                      <a16:colId xmlns:a16="http://schemas.microsoft.com/office/drawing/2014/main" val="1068309605"/>
                    </a:ext>
                  </a:extLst>
                </a:gridCol>
              </a:tblGrid>
              <a:tr h="25430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ROK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Times New Roman" panose="02020603050405020304" pitchFamily="18" charset="0"/>
                        </a:rPr>
                        <a:t>Riziková skupina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SPOLU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886172"/>
                  </a:ext>
                </a:extLst>
              </a:tr>
              <a:tr h="246113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Times New Roman" panose="02020603050405020304" pitchFamily="18" charset="0"/>
                        </a:rPr>
                        <a:t>I.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Times New Roman" panose="02020603050405020304" pitchFamily="18" charset="0"/>
                        </a:rPr>
                        <a:t>II.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Times New Roman" panose="02020603050405020304" pitchFamily="18" charset="0"/>
                        </a:rPr>
                        <a:t>III*.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Times New Roman" panose="02020603050405020304" pitchFamily="18" charset="0"/>
                        </a:rPr>
                        <a:t>III.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Times New Roman" panose="02020603050405020304" pitchFamily="18" charset="0"/>
                        </a:rPr>
                        <a:t>IV.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Times New Roman" panose="02020603050405020304" pitchFamily="18" charset="0"/>
                        </a:rPr>
                        <a:t>V.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046836"/>
                  </a:ext>
                </a:extLst>
              </a:tr>
              <a:tr h="262512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1" u="none" strike="noStrike" dirty="0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928675"/>
                  </a:ext>
                </a:extLst>
              </a:tr>
              <a:tr h="287127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2004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62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51,7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11,6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360860"/>
                  </a:ext>
                </a:extLst>
              </a:tr>
              <a:tr h="287127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2005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30,6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68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42,5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17,5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1,9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160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390938"/>
                  </a:ext>
                </a:extLst>
              </a:tr>
              <a:tr h="287127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2006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41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27,7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76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51,4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14,2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5,4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148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555537"/>
                  </a:ext>
                </a:extLst>
              </a:tr>
              <a:tr h="287127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2007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35,1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144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51,6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8,6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279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243325"/>
                  </a:ext>
                </a:extLst>
              </a:tr>
              <a:tr h="287127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2008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34,7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174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48,3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13,1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360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322689"/>
                  </a:ext>
                </a:extLst>
              </a:tr>
              <a:tr h="287127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2009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51,2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98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46,0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0,9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213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341056"/>
                  </a:ext>
                </a:extLst>
              </a:tr>
              <a:tr h="287127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191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64,3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33,3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297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656392"/>
                  </a:ext>
                </a:extLst>
              </a:tr>
              <a:tr h="287127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247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51,9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199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41,8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5,5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476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014731"/>
                  </a:ext>
                </a:extLst>
              </a:tr>
              <a:tr h="287127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581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57,2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395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38,9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1,1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1016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087320"/>
                  </a:ext>
                </a:extLst>
              </a:tr>
              <a:tr h="287127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441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56,3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301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38,4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783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773307"/>
                  </a:ext>
                </a:extLst>
              </a:tr>
              <a:tr h="287127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290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70,0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27,8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414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05489"/>
                  </a:ext>
                </a:extLst>
              </a:tr>
              <a:tr h="287127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255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76,6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21,9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0,9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333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840240"/>
                  </a:ext>
                </a:extLst>
              </a:tr>
              <a:tr h="287127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532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72,6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182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24,8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733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670773"/>
                  </a:ext>
                </a:extLst>
              </a:tr>
              <a:tr h="287127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281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73,4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93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24,3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383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802136"/>
                  </a:ext>
                </a:extLst>
              </a:tr>
              <a:tr h="295332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195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84,4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15,6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231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175314"/>
                  </a:ext>
                </a:extLst>
              </a:tr>
              <a:tr h="295332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Spolu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3302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1" u="none" strike="noStrike">
                          <a:effectLst/>
                          <a:latin typeface="Times New Roman" panose="02020603050405020304" pitchFamily="18" charset="0"/>
                        </a:rPr>
                        <a:t>54,7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2124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1" u="none" strike="noStrike" dirty="0">
                          <a:effectLst/>
                          <a:latin typeface="Times New Roman" panose="02020603050405020304" pitchFamily="18" charset="0"/>
                        </a:rPr>
                        <a:t>35,2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241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1" u="none" strike="noStrike">
                          <a:effectLst/>
                          <a:latin typeface="Times New Roman" panose="02020603050405020304" pitchFamily="18" charset="0"/>
                        </a:rPr>
                        <a:t>4,0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1" u="none" strike="noStrike"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1" u="none" strike="noStrike">
                          <a:effectLst/>
                          <a:latin typeface="Times New Roman" panose="02020603050405020304" pitchFamily="18" charset="0"/>
                        </a:rPr>
                        <a:t>0,9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1" u="none" strike="noStrike"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6033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6432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236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3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8" name="AutoShape 5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9" name="AutoShape 7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106217" y="-41779"/>
            <a:ext cx="89315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Analýza zvierat </a:t>
            </a: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338D48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(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338D48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lle de france+krížence</a:t>
            </a: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338D48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) </a:t>
            </a: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podľa rizikových skupín voči scrapie</a:t>
            </a:r>
          </a:p>
        </p:txBody>
      </p:sp>
      <p:graphicFrame>
        <p:nvGraphicFramePr>
          <p:cNvPr id="4" name="Tabuľka 3">
            <a:extLst>
              <a:ext uri="{FF2B5EF4-FFF2-40B4-BE49-F238E27FC236}">
                <a16:creationId xmlns:a16="http://schemas.microsoft.com/office/drawing/2014/main" id="{F255CBB3-CCCB-4C8E-A6B1-C73F34CD66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318111"/>
              </p:ext>
            </p:extLst>
          </p:nvPr>
        </p:nvGraphicFramePr>
        <p:xfrm>
          <a:off x="0" y="1107424"/>
          <a:ext cx="9143999" cy="5750576"/>
        </p:xfrm>
        <a:graphic>
          <a:graphicData uri="http://schemas.openxmlformats.org/drawingml/2006/table">
            <a:tbl>
              <a:tblPr/>
              <a:tblGrid>
                <a:gridCol w="842440">
                  <a:extLst>
                    <a:ext uri="{9D8B030D-6E8A-4147-A177-3AD203B41FA5}">
                      <a16:colId xmlns:a16="http://schemas.microsoft.com/office/drawing/2014/main" val="594208175"/>
                    </a:ext>
                  </a:extLst>
                </a:gridCol>
                <a:gridCol w="561628">
                  <a:extLst>
                    <a:ext uri="{9D8B030D-6E8A-4147-A177-3AD203B41FA5}">
                      <a16:colId xmlns:a16="http://schemas.microsoft.com/office/drawing/2014/main" val="4106571990"/>
                    </a:ext>
                  </a:extLst>
                </a:gridCol>
                <a:gridCol w="570403">
                  <a:extLst>
                    <a:ext uri="{9D8B030D-6E8A-4147-A177-3AD203B41FA5}">
                      <a16:colId xmlns:a16="http://schemas.microsoft.com/office/drawing/2014/main" val="794366616"/>
                    </a:ext>
                  </a:extLst>
                </a:gridCol>
                <a:gridCol w="561628">
                  <a:extLst>
                    <a:ext uri="{9D8B030D-6E8A-4147-A177-3AD203B41FA5}">
                      <a16:colId xmlns:a16="http://schemas.microsoft.com/office/drawing/2014/main" val="3337421642"/>
                    </a:ext>
                  </a:extLst>
                </a:gridCol>
                <a:gridCol w="675708">
                  <a:extLst>
                    <a:ext uri="{9D8B030D-6E8A-4147-A177-3AD203B41FA5}">
                      <a16:colId xmlns:a16="http://schemas.microsoft.com/office/drawing/2014/main" val="399447312"/>
                    </a:ext>
                  </a:extLst>
                </a:gridCol>
                <a:gridCol w="561628">
                  <a:extLst>
                    <a:ext uri="{9D8B030D-6E8A-4147-A177-3AD203B41FA5}">
                      <a16:colId xmlns:a16="http://schemas.microsoft.com/office/drawing/2014/main" val="2401060402"/>
                    </a:ext>
                  </a:extLst>
                </a:gridCol>
                <a:gridCol w="570403">
                  <a:extLst>
                    <a:ext uri="{9D8B030D-6E8A-4147-A177-3AD203B41FA5}">
                      <a16:colId xmlns:a16="http://schemas.microsoft.com/office/drawing/2014/main" val="1659842313"/>
                    </a:ext>
                  </a:extLst>
                </a:gridCol>
                <a:gridCol w="561628">
                  <a:extLst>
                    <a:ext uri="{9D8B030D-6E8A-4147-A177-3AD203B41FA5}">
                      <a16:colId xmlns:a16="http://schemas.microsoft.com/office/drawing/2014/main" val="2296445353"/>
                    </a:ext>
                  </a:extLst>
                </a:gridCol>
                <a:gridCol w="570403">
                  <a:extLst>
                    <a:ext uri="{9D8B030D-6E8A-4147-A177-3AD203B41FA5}">
                      <a16:colId xmlns:a16="http://schemas.microsoft.com/office/drawing/2014/main" val="536678453"/>
                    </a:ext>
                  </a:extLst>
                </a:gridCol>
                <a:gridCol w="561628">
                  <a:extLst>
                    <a:ext uri="{9D8B030D-6E8A-4147-A177-3AD203B41FA5}">
                      <a16:colId xmlns:a16="http://schemas.microsoft.com/office/drawing/2014/main" val="1726318810"/>
                    </a:ext>
                  </a:extLst>
                </a:gridCol>
                <a:gridCol w="570403">
                  <a:extLst>
                    <a:ext uri="{9D8B030D-6E8A-4147-A177-3AD203B41FA5}">
                      <a16:colId xmlns:a16="http://schemas.microsoft.com/office/drawing/2014/main" val="2260466884"/>
                    </a:ext>
                  </a:extLst>
                </a:gridCol>
                <a:gridCol w="561628">
                  <a:extLst>
                    <a:ext uri="{9D8B030D-6E8A-4147-A177-3AD203B41FA5}">
                      <a16:colId xmlns:a16="http://schemas.microsoft.com/office/drawing/2014/main" val="2333516338"/>
                    </a:ext>
                  </a:extLst>
                </a:gridCol>
                <a:gridCol w="570403">
                  <a:extLst>
                    <a:ext uri="{9D8B030D-6E8A-4147-A177-3AD203B41FA5}">
                      <a16:colId xmlns:a16="http://schemas.microsoft.com/office/drawing/2014/main" val="2398089851"/>
                    </a:ext>
                  </a:extLst>
                </a:gridCol>
                <a:gridCol w="1404068">
                  <a:extLst>
                    <a:ext uri="{9D8B030D-6E8A-4147-A177-3AD203B41FA5}">
                      <a16:colId xmlns:a16="http://schemas.microsoft.com/office/drawing/2014/main" val="3166983344"/>
                    </a:ext>
                  </a:extLst>
                </a:gridCol>
              </a:tblGrid>
              <a:tr h="26200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ROK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Riziková skupina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SPOLU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0024934"/>
                  </a:ext>
                </a:extLst>
              </a:tr>
              <a:tr h="253565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I.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II.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Times New Roman" panose="02020603050405020304" pitchFamily="18" charset="0"/>
                        </a:rPr>
                        <a:t>III*.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Times New Roman" panose="02020603050405020304" pitchFamily="18" charset="0"/>
                        </a:rPr>
                        <a:t>III.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Times New Roman" panose="02020603050405020304" pitchFamily="18" charset="0"/>
                        </a:rPr>
                        <a:t>IV.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Times New Roman" panose="02020603050405020304" pitchFamily="18" charset="0"/>
                        </a:rPr>
                        <a:t>V.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3193839"/>
                  </a:ext>
                </a:extLst>
              </a:tr>
              <a:tr h="270460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1" u="none" strike="noStrike" dirty="0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952843"/>
                  </a:ext>
                </a:extLst>
              </a:tr>
              <a:tr h="29582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2004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48,4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31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33,3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8,6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5,4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93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161214"/>
                  </a:ext>
                </a:extLst>
              </a:tr>
              <a:tr h="29582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2005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61,1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22,2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8,3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5,6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380298"/>
                  </a:ext>
                </a:extLst>
              </a:tr>
              <a:tr h="29582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2006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67,3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22,4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98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281692"/>
                  </a:ext>
                </a:extLst>
              </a:tr>
              <a:tr h="29582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2007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54,7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52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40,6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128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35343"/>
                  </a:ext>
                </a:extLst>
              </a:tr>
              <a:tr h="29582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2008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65,4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38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29,9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127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755449"/>
                  </a:ext>
                </a:extLst>
              </a:tr>
              <a:tr h="29582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2009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58,6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35,3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1,5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4,5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133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958969"/>
                  </a:ext>
                </a:extLst>
              </a:tr>
              <a:tr h="29582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72,0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24,0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125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066183"/>
                  </a:ext>
                </a:extLst>
              </a:tr>
              <a:tr h="29582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71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65,7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28,7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108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702092"/>
                  </a:ext>
                </a:extLst>
              </a:tr>
              <a:tr h="29582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61,3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64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33,5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191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310801"/>
                  </a:ext>
                </a:extLst>
              </a:tr>
              <a:tr h="29582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183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76,9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20,2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2,5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238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823581"/>
                  </a:ext>
                </a:extLst>
              </a:tr>
              <a:tr h="29582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85,1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14,9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67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390028"/>
                  </a:ext>
                </a:extLst>
              </a:tr>
              <a:tr h="29582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88,7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11,3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404617"/>
                  </a:ext>
                </a:extLst>
              </a:tr>
              <a:tr h="29582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92,1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7,9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89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035631"/>
                  </a:ext>
                </a:extLst>
              </a:tr>
              <a:tr h="29582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90,2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8,2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601623"/>
                  </a:ext>
                </a:extLst>
              </a:tr>
              <a:tr h="30427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91,7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8,3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893257"/>
                  </a:ext>
                </a:extLst>
              </a:tr>
              <a:tr h="30427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Spolu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1066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1" u="none" strike="noStrike">
                          <a:effectLst/>
                          <a:latin typeface="Times New Roman" panose="02020603050405020304" pitchFamily="18" charset="0"/>
                        </a:rPr>
                        <a:t>66,8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399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1" u="none" strike="noStrike">
                          <a:effectLst/>
                          <a:latin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1" u="none" strike="noStrike">
                          <a:effectLst/>
                          <a:latin typeface="Times New Roman" panose="02020603050405020304" pitchFamily="18" charset="0"/>
                        </a:rPr>
                        <a:t>1,4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1" u="none" strike="noStrike"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1" u="none" strike="noStrike"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1" u="none" strike="noStrike">
                          <a:effectLst/>
                          <a:latin typeface="Times New Roman" panose="02020603050405020304" pitchFamily="18" charset="0"/>
                        </a:rPr>
                        <a:t>0,6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1595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940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61509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3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8" name="AutoShape 5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9" name="AutoShape 7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196131" y="-17183"/>
            <a:ext cx="87517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Analýza zvierat </a:t>
            </a: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338D48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(ostatné plemená) </a:t>
            </a: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podľa rizikových skupín voči scrapie</a:t>
            </a:r>
          </a:p>
        </p:txBody>
      </p:sp>
      <p:graphicFrame>
        <p:nvGraphicFramePr>
          <p:cNvPr id="4" name="Tabuľka 3">
            <a:extLst>
              <a:ext uri="{FF2B5EF4-FFF2-40B4-BE49-F238E27FC236}">
                <a16:creationId xmlns:a16="http://schemas.microsoft.com/office/drawing/2014/main" id="{3EC08784-A9AF-4744-B883-DD506ED9EF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588976"/>
              </p:ext>
            </p:extLst>
          </p:nvPr>
        </p:nvGraphicFramePr>
        <p:xfrm>
          <a:off x="21497" y="1094780"/>
          <a:ext cx="9143998" cy="5753186"/>
        </p:xfrm>
        <a:graphic>
          <a:graphicData uri="http://schemas.openxmlformats.org/drawingml/2006/table">
            <a:tbl>
              <a:tblPr/>
              <a:tblGrid>
                <a:gridCol w="842441">
                  <a:extLst>
                    <a:ext uri="{9D8B030D-6E8A-4147-A177-3AD203B41FA5}">
                      <a16:colId xmlns:a16="http://schemas.microsoft.com/office/drawing/2014/main" val="2240196230"/>
                    </a:ext>
                  </a:extLst>
                </a:gridCol>
                <a:gridCol w="561627">
                  <a:extLst>
                    <a:ext uri="{9D8B030D-6E8A-4147-A177-3AD203B41FA5}">
                      <a16:colId xmlns:a16="http://schemas.microsoft.com/office/drawing/2014/main" val="4252808318"/>
                    </a:ext>
                  </a:extLst>
                </a:gridCol>
                <a:gridCol w="570404">
                  <a:extLst>
                    <a:ext uri="{9D8B030D-6E8A-4147-A177-3AD203B41FA5}">
                      <a16:colId xmlns:a16="http://schemas.microsoft.com/office/drawing/2014/main" val="2643823641"/>
                    </a:ext>
                  </a:extLst>
                </a:gridCol>
                <a:gridCol w="561627">
                  <a:extLst>
                    <a:ext uri="{9D8B030D-6E8A-4147-A177-3AD203B41FA5}">
                      <a16:colId xmlns:a16="http://schemas.microsoft.com/office/drawing/2014/main" val="2028463262"/>
                    </a:ext>
                  </a:extLst>
                </a:gridCol>
                <a:gridCol w="675707">
                  <a:extLst>
                    <a:ext uri="{9D8B030D-6E8A-4147-A177-3AD203B41FA5}">
                      <a16:colId xmlns:a16="http://schemas.microsoft.com/office/drawing/2014/main" val="3257577818"/>
                    </a:ext>
                  </a:extLst>
                </a:gridCol>
                <a:gridCol w="561627">
                  <a:extLst>
                    <a:ext uri="{9D8B030D-6E8A-4147-A177-3AD203B41FA5}">
                      <a16:colId xmlns:a16="http://schemas.microsoft.com/office/drawing/2014/main" val="2130812133"/>
                    </a:ext>
                  </a:extLst>
                </a:gridCol>
                <a:gridCol w="570404">
                  <a:extLst>
                    <a:ext uri="{9D8B030D-6E8A-4147-A177-3AD203B41FA5}">
                      <a16:colId xmlns:a16="http://schemas.microsoft.com/office/drawing/2014/main" val="938302449"/>
                    </a:ext>
                  </a:extLst>
                </a:gridCol>
                <a:gridCol w="561627">
                  <a:extLst>
                    <a:ext uri="{9D8B030D-6E8A-4147-A177-3AD203B41FA5}">
                      <a16:colId xmlns:a16="http://schemas.microsoft.com/office/drawing/2014/main" val="3250074184"/>
                    </a:ext>
                  </a:extLst>
                </a:gridCol>
                <a:gridCol w="570404">
                  <a:extLst>
                    <a:ext uri="{9D8B030D-6E8A-4147-A177-3AD203B41FA5}">
                      <a16:colId xmlns:a16="http://schemas.microsoft.com/office/drawing/2014/main" val="1705383624"/>
                    </a:ext>
                  </a:extLst>
                </a:gridCol>
                <a:gridCol w="561627">
                  <a:extLst>
                    <a:ext uri="{9D8B030D-6E8A-4147-A177-3AD203B41FA5}">
                      <a16:colId xmlns:a16="http://schemas.microsoft.com/office/drawing/2014/main" val="2970128121"/>
                    </a:ext>
                  </a:extLst>
                </a:gridCol>
                <a:gridCol w="570404">
                  <a:extLst>
                    <a:ext uri="{9D8B030D-6E8A-4147-A177-3AD203B41FA5}">
                      <a16:colId xmlns:a16="http://schemas.microsoft.com/office/drawing/2014/main" val="3397581643"/>
                    </a:ext>
                  </a:extLst>
                </a:gridCol>
                <a:gridCol w="561627">
                  <a:extLst>
                    <a:ext uri="{9D8B030D-6E8A-4147-A177-3AD203B41FA5}">
                      <a16:colId xmlns:a16="http://schemas.microsoft.com/office/drawing/2014/main" val="2680997308"/>
                    </a:ext>
                  </a:extLst>
                </a:gridCol>
                <a:gridCol w="570404">
                  <a:extLst>
                    <a:ext uri="{9D8B030D-6E8A-4147-A177-3AD203B41FA5}">
                      <a16:colId xmlns:a16="http://schemas.microsoft.com/office/drawing/2014/main" val="602233278"/>
                    </a:ext>
                  </a:extLst>
                </a:gridCol>
                <a:gridCol w="1404068">
                  <a:extLst>
                    <a:ext uri="{9D8B030D-6E8A-4147-A177-3AD203B41FA5}">
                      <a16:colId xmlns:a16="http://schemas.microsoft.com/office/drawing/2014/main" val="1257974041"/>
                    </a:ext>
                  </a:extLst>
                </a:gridCol>
              </a:tblGrid>
              <a:tr h="26287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ROK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sk-SK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Riziková skupina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SPOLU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753783"/>
                  </a:ext>
                </a:extLst>
              </a:tr>
              <a:tr h="254407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I.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Times New Roman" panose="02020603050405020304" pitchFamily="18" charset="0"/>
                        </a:rPr>
                        <a:t>II.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Times New Roman" panose="02020603050405020304" pitchFamily="18" charset="0"/>
                        </a:rPr>
                        <a:t>III*.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Times New Roman" panose="02020603050405020304" pitchFamily="18" charset="0"/>
                        </a:rPr>
                        <a:t>III.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Times New Roman" panose="02020603050405020304" pitchFamily="18" charset="0"/>
                        </a:rPr>
                        <a:t>IV.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>
                          <a:effectLst/>
                          <a:latin typeface="Times New Roman" panose="02020603050405020304" pitchFamily="18" charset="0"/>
                        </a:rPr>
                        <a:t>V.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722201"/>
                  </a:ext>
                </a:extLst>
              </a:tr>
              <a:tr h="271358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1" u="none" strike="noStrike" dirty="0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1" u="none" strike="noStrike" dirty="0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počet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1" u="none" strike="noStrike"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725711"/>
                  </a:ext>
                </a:extLst>
              </a:tr>
              <a:tr h="297774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2004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223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25,2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317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35,8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16,6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78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8,8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52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5,9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7,7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885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891228"/>
                  </a:ext>
                </a:extLst>
              </a:tr>
              <a:tr h="297774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2005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87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29,2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63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21,1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25,5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11,1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12,4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298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035774"/>
                  </a:ext>
                </a:extLst>
              </a:tr>
              <a:tr h="297774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2006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28,5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38,6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76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20,7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10,1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368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62416"/>
                  </a:ext>
                </a:extLst>
              </a:tr>
              <a:tr h="297774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2007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130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40,5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40,2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34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10,6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7,2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321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763554"/>
                  </a:ext>
                </a:extLst>
              </a:tr>
              <a:tr h="297774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2008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92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38,0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47,1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6,6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4,1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242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209742"/>
                  </a:ext>
                </a:extLst>
              </a:tr>
              <a:tr h="297774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2009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117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48,1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85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35,0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7,0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4,1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2,9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2,9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243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227308"/>
                  </a:ext>
                </a:extLst>
              </a:tr>
              <a:tr h="297774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54,8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89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35,3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2,4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252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866"/>
                  </a:ext>
                </a:extLst>
              </a:tr>
              <a:tr h="297774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140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56,9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86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35,0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246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483253"/>
                  </a:ext>
                </a:extLst>
              </a:tr>
              <a:tr h="297774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440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59,1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243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32,7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3,5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0,9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 dirty="0"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744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569818"/>
                  </a:ext>
                </a:extLst>
              </a:tr>
              <a:tr h="297774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317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58,7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185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34,3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1,9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3,5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540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978815"/>
                  </a:ext>
                </a:extLst>
              </a:tr>
              <a:tr h="297774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72,8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51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25,2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202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581573"/>
                  </a:ext>
                </a:extLst>
              </a:tr>
              <a:tr h="297774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191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72,9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63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24,0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262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743252"/>
                  </a:ext>
                </a:extLst>
              </a:tr>
              <a:tr h="297774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462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69,8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178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26,9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662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158366"/>
                  </a:ext>
                </a:extLst>
              </a:tr>
              <a:tr h="297774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238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72,6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79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24,1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1,2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328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511670"/>
                  </a:ext>
                </a:extLst>
              </a:tr>
              <a:tr h="30528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>
                          <a:effectLst/>
                          <a:latin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126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75,0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22,0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2,4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0" i="1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168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236520"/>
                  </a:ext>
                </a:extLst>
              </a:tr>
              <a:tr h="30528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Spolu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2827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1" u="none" strike="noStrike">
                          <a:effectLst/>
                          <a:latin typeface="Times New Roman" panose="02020603050405020304" pitchFamily="18" charset="0"/>
                        </a:rPr>
                        <a:t>49,1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1824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1" u="none" strike="noStrike" dirty="0">
                          <a:effectLst/>
                          <a:latin typeface="Times New Roman" panose="02020603050405020304" pitchFamily="18" charset="0"/>
                        </a:rPr>
                        <a:t>31,7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434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1" u="none" strike="noStrike" dirty="0">
                          <a:effectLst/>
                          <a:latin typeface="Times New Roman" panose="02020603050405020304" pitchFamily="18" charset="0"/>
                        </a:rPr>
                        <a:t>7,5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264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1" u="none" strike="noStrike">
                          <a:effectLst/>
                          <a:latin typeface="Times New Roman" panose="02020603050405020304" pitchFamily="18" charset="0"/>
                        </a:rPr>
                        <a:t>4,6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117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1" u="none" strike="noStrike" dirty="0"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127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1" u="none" strike="noStrike">
                          <a:effectLst/>
                          <a:latin typeface="Times New Roman" panose="02020603050405020304" pitchFamily="18" charset="0"/>
                        </a:rPr>
                        <a:t>2,2</a:t>
                      </a:r>
                    </a:p>
                  </a:txBody>
                  <a:tcPr marL="5484" marR="5484" marT="54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5761</a:t>
                      </a:r>
                    </a:p>
                  </a:txBody>
                  <a:tcPr marL="5484" marR="5484" marT="54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751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0228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3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8" name="AutoShape 5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9" name="AutoShape 7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132570" y="284128"/>
            <a:ext cx="86214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Diagnostikované prípady TSE - scrapie u oviec </a:t>
            </a:r>
            <a:r>
              <a:rPr kumimoji="0" lang="sk-SK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od roku 2003 - do </a:t>
            </a:r>
            <a:r>
              <a:rPr kumimoji="0" lang="sk-SK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30.9. 2018 </a:t>
            </a:r>
            <a:r>
              <a:rPr kumimoji="0" lang="sk-SK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v SR</a:t>
            </a:r>
            <a:endParaRPr kumimoji="0" lang="sk-SK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155575" y="1700808"/>
            <a:ext cx="8280920" cy="483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 charset="0"/>
              </a:rPr>
              <a:t>Od roku 2003 - do </a:t>
            </a: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30.9. 2018 </a:t>
            </a: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bolo v SR spolu diagnostikovaných 168 prípadov scrapie, z toho bolo:</a:t>
            </a:r>
          </a:p>
          <a:p>
            <a:pPr marL="0" marR="0" lvl="0" indent="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130 prípadov klasickej formy scrapie a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38 prípadov atypickej scrapie.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Všetky podrobné informácie v súvislosti s potvrdenými 168 prípadmi scrapie v SR sú zverejnené na web. stránke ŠVPS SR a sú priebežne aktualizované.</a:t>
            </a: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roku 2003 nebol v SR diagnostikovaný žiadny prípad scrapie u kôz.</a:t>
            </a:r>
          </a:p>
        </p:txBody>
      </p:sp>
      <p:pic>
        <p:nvPicPr>
          <p:cNvPr id="6146" name="Picture 2" descr="https://www.beruska8.cz/zviratkadomaci/beranci2/1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16818"/>
            <a:ext cx="2808312" cy="156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49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17938" y="512463"/>
            <a:ext cx="6589199" cy="1280890"/>
          </a:xfrm>
        </p:spPr>
        <p:txBody>
          <a:bodyPr>
            <a:noAutofit/>
          </a:bodyPr>
          <a:lstStyle/>
          <a:p>
            <a:pPr algn="ctr"/>
            <a:r>
              <a:rPr lang="sk-SK" sz="5400" b="1" dirty="0">
                <a:solidFill>
                  <a:srgbClr val="C00000"/>
                </a:solidFill>
              </a:rPr>
              <a:t>Aktuálny zdravotný stav oviec a </a:t>
            </a:r>
            <a:r>
              <a:rPr lang="sk-SK" sz="5400" b="1" dirty="0" smtClean="0">
                <a:solidFill>
                  <a:srgbClr val="C00000"/>
                </a:solidFill>
              </a:rPr>
              <a:t>kôz</a:t>
            </a:r>
            <a:endParaRPr lang="sk-SK" sz="5400" b="1" dirty="0">
              <a:solidFill>
                <a:srgbClr val="C0000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683568" y="1916832"/>
            <a:ext cx="7839163" cy="4558145"/>
          </a:xfrm>
        </p:spPr>
        <p:txBody>
          <a:bodyPr>
            <a:normAutofit lnSpcReduction="10000"/>
          </a:bodyPr>
          <a:lstStyle/>
          <a:p>
            <a:pPr algn="just"/>
            <a:r>
              <a:rPr lang="sk-SK" sz="2800" i="1" dirty="0" smtClean="0">
                <a:solidFill>
                  <a:srgbClr val="002060"/>
                </a:solidFill>
              </a:rPr>
              <a:t>na úrovni niektorých chovov   pretrvávajú </a:t>
            </a:r>
            <a:r>
              <a:rPr lang="sk-SK" sz="2800" i="1" dirty="0">
                <a:solidFill>
                  <a:srgbClr val="002060"/>
                </a:solidFill>
              </a:rPr>
              <a:t>akútne alebo chronicky prebiehajúce </a:t>
            </a:r>
            <a:r>
              <a:rPr lang="sk-SK" sz="2800" i="1" dirty="0" smtClean="0">
                <a:solidFill>
                  <a:srgbClr val="002060"/>
                </a:solidFill>
              </a:rPr>
              <a:t>choroby s negatívnym dopadom na zdravotný stav a ekonomiku chovu malých prežúvavcov,</a:t>
            </a:r>
            <a:r>
              <a:rPr lang="sk-SK" sz="2800" i="1" dirty="0" smtClean="0">
                <a:solidFill>
                  <a:srgbClr val="00B050"/>
                </a:solidFill>
              </a:rPr>
              <a:t> </a:t>
            </a:r>
            <a:r>
              <a:rPr lang="sk-SK" sz="2800" b="1" i="1" dirty="0" smtClean="0">
                <a:solidFill>
                  <a:srgbClr val="00B050"/>
                </a:solidFill>
              </a:rPr>
              <a:t>napr. </a:t>
            </a:r>
            <a:r>
              <a:rPr lang="sk-SK" sz="2800" b="1" i="1" dirty="0" err="1" smtClean="0">
                <a:solidFill>
                  <a:srgbClr val="00B050"/>
                </a:solidFill>
              </a:rPr>
              <a:t>endo</a:t>
            </a:r>
            <a:r>
              <a:rPr lang="sk-SK" sz="2800" b="1" i="1" dirty="0" smtClean="0">
                <a:solidFill>
                  <a:srgbClr val="00B050"/>
                </a:solidFill>
              </a:rPr>
              <a:t> a </a:t>
            </a:r>
            <a:r>
              <a:rPr lang="sk-SK" sz="2800" b="1" i="1" dirty="0" err="1" smtClean="0">
                <a:solidFill>
                  <a:srgbClr val="00B050"/>
                </a:solidFill>
              </a:rPr>
              <a:t>ektoparazitózy</a:t>
            </a:r>
            <a:r>
              <a:rPr lang="sk-SK" sz="2800" b="1" i="1" dirty="0" smtClean="0">
                <a:solidFill>
                  <a:srgbClr val="00B050"/>
                </a:solidFill>
              </a:rPr>
              <a:t>, choroby pohybového aparátu, </a:t>
            </a:r>
            <a:r>
              <a:rPr lang="sk-SK" sz="2800" b="1" i="1" dirty="0" err="1" smtClean="0">
                <a:solidFill>
                  <a:srgbClr val="00B050"/>
                </a:solidFill>
              </a:rPr>
              <a:t>mastitídy</a:t>
            </a:r>
            <a:r>
              <a:rPr lang="sk-SK" sz="2800" b="1" i="1" dirty="0" smtClean="0">
                <a:solidFill>
                  <a:srgbClr val="00B050"/>
                </a:solidFill>
              </a:rPr>
              <a:t>, nešpecifické choroby dýchacieho a tráviaceho </a:t>
            </a:r>
            <a:r>
              <a:rPr lang="sk-SK" sz="2800" b="1" i="1" dirty="0" err="1" smtClean="0">
                <a:solidFill>
                  <a:srgbClr val="00B050"/>
                </a:solidFill>
              </a:rPr>
              <a:t>systému,choroby</a:t>
            </a:r>
            <a:r>
              <a:rPr lang="sk-SK" sz="2800" b="1" i="1" dirty="0" smtClean="0">
                <a:solidFill>
                  <a:srgbClr val="00B050"/>
                </a:solidFill>
              </a:rPr>
              <a:t> kože, choroby jahniat, zvýšená mortalita neznámeho pôvodu...</a:t>
            </a:r>
          </a:p>
          <a:p>
            <a:pPr algn="just"/>
            <a:r>
              <a:rPr lang="sk-SK" sz="2800" i="1" dirty="0" smtClean="0"/>
              <a:t>kontrola niektorých zdravotne a ekonomicky závažných chorôb sa na Slovensku z rôznych príčin nemonitoruje, </a:t>
            </a:r>
            <a:r>
              <a:rPr lang="sk-SK" sz="2800" b="1" i="1" dirty="0" smtClean="0">
                <a:solidFill>
                  <a:srgbClr val="338D48"/>
                </a:solidFill>
              </a:rPr>
              <a:t>napr. </a:t>
            </a:r>
            <a:r>
              <a:rPr lang="sk-SK" sz="2800" b="1" i="1" dirty="0" err="1" smtClean="0">
                <a:solidFill>
                  <a:srgbClr val="338D48"/>
                </a:solidFill>
              </a:rPr>
              <a:t>Maedi-visna</a:t>
            </a:r>
            <a:r>
              <a:rPr lang="sk-SK" sz="2800" b="1" i="1" dirty="0" smtClean="0">
                <a:solidFill>
                  <a:srgbClr val="338D48"/>
                </a:solidFill>
              </a:rPr>
              <a:t>, </a:t>
            </a:r>
            <a:r>
              <a:rPr lang="sk-SK" sz="2800" b="1" i="1" dirty="0" err="1" smtClean="0">
                <a:solidFill>
                  <a:srgbClr val="338D48"/>
                </a:solidFill>
              </a:rPr>
              <a:t>paraTBC</a:t>
            </a:r>
            <a:r>
              <a:rPr lang="sk-SK" sz="2800" b="1" i="1" dirty="0" smtClean="0">
                <a:solidFill>
                  <a:srgbClr val="338D48"/>
                </a:solidFill>
              </a:rPr>
              <a:t>- </a:t>
            </a:r>
            <a:r>
              <a:rPr lang="sk-SK" sz="2800" b="1" i="1" dirty="0" err="1" smtClean="0">
                <a:solidFill>
                  <a:srgbClr val="338D48"/>
                </a:solidFill>
              </a:rPr>
              <a:t>psedoTBC</a:t>
            </a:r>
            <a:r>
              <a:rPr lang="sk-SK" sz="2800" b="1" i="1" dirty="0" smtClean="0">
                <a:solidFill>
                  <a:srgbClr val="338D48"/>
                </a:solidFill>
              </a:rPr>
              <a:t>,  </a:t>
            </a:r>
            <a:r>
              <a:rPr lang="sk-SK" sz="2800" b="1" i="1" dirty="0" err="1" smtClean="0">
                <a:solidFill>
                  <a:srgbClr val="338D48"/>
                </a:solidFill>
              </a:rPr>
              <a:t>klostrídiové</a:t>
            </a:r>
            <a:r>
              <a:rPr lang="sk-SK" sz="2800" b="1" i="1" dirty="0" smtClean="0">
                <a:solidFill>
                  <a:srgbClr val="338D48"/>
                </a:solidFill>
              </a:rPr>
              <a:t> infekcie, </a:t>
            </a:r>
            <a:r>
              <a:rPr lang="sk-SK" sz="2800" b="1" i="1" dirty="0" err="1" smtClean="0">
                <a:solidFill>
                  <a:srgbClr val="338D48"/>
                </a:solidFill>
              </a:rPr>
              <a:t>listerióza</a:t>
            </a:r>
            <a:r>
              <a:rPr lang="sk-SK" sz="2800" b="1" i="1" dirty="0" smtClean="0">
                <a:solidFill>
                  <a:srgbClr val="338D48"/>
                </a:solidFill>
              </a:rPr>
              <a:t>...</a:t>
            </a:r>
          </a:p>
          <a:p>
            <a:pPr algn="just"/>
            <a:endParaRPr lang="sk-SK" sz="2400" i="1" dirty="0"/>
          </a:p>
          <a:p>
            <a:endParaRPr lang="sk-SK" sz="24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37"/>
            <a:ext cx="2052638" cy="17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3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8" name="AutoShape 5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9" name="AutoShape 7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657725" y="330926"/>
            <a:ext cx="76154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Šľachtiteľské, rozmnožovacie a úžitkové chovy oviec a kôz</a:t>
            </a:r>
            <a:endParaRPr kumimoji="0" lang="sk-SK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633680" y="1844824"/>
            <a:ext cx="776438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v</a:t>
            </a:r>
            <a:r>
              <a:rPr kumimoji="0" lang="sk-SK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ŠCH a RCH je výskyt klasickej scrapie minimálny  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vo väčšine prípadov sú diagnostikované prípady v úžitkových chovoch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pre úžitkové chovy platí povinnosť používať len barany, ktoré spĺňajú kritériá genetickej rezistencie voči klasickej scrapie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zo ŠCH a RCH sa baranmi ani v jednom prípade do úžitkových chovov nepreniesla klasická scrapie</a:t>
            </a:r>
            <a:endParaRPr kumimoji="0" lang="sk-SK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7170" name="Picture 2" descr="https://www.beruska8.cz/zviratkadomaci/beranci2/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75897"/>
            <a:ext cx="1948186" cy="183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56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3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8" name="AutoShape 5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9" name="AutoShape 7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635725" y="287385"/>
            <a:ext cx="7637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Diagnostikované prípady TSE - scrapie u oviec </a:t>
            </a:r>
            <a: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v </a:t>
            </a: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rokoch 2003 -2016 v SR</a:t>
            </a:r>
            <a:endParaRPr kumimoji="0" lang="sk-SK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7" y="1828801"/>
            <a:ext cx="7245532" cy="44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6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3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8" name="AutoShape 5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9" name="AutoShape 7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635725" y="287385"/>
            <a:ext cx="7637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Diagnostikované prípady TSE - scrapie u oviec </a:t>
            </a:r>
            <a: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v  </a:t>
            </a: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roku 2016 v SR</a:t>
            </a:r>
            <a:endParaRPr kumimoji="0" lang="sk-SK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pic>
        <p:nvPicPr>
          <p:cNvPr id="8" name="Obrázok 7" descr="C:\Users\rajska\AppData\Local\Microsoft\Windows\Temporary Internet Files\Content.Outlook\I9MNUVTU\scrapi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4" y="1808703"/>
            <a:ext cx="6360606" cy="42906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77163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3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8" name="AutoShape 5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9" name="AutoShape 7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635725" y="287385"/>
            <a:ext cx="7637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Diagnostikované prípady TSE - scrapie u oviec </a:t>
            </a:r>
            <a:r>
              <a:rPr kumimoji="0" lang="sk-SK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 v </a:t>
            </a:r>
            <a: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roku </a:t>
            </a: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2017 v SR</a:t>
            </a:r>
            <a:endParaRPr kumimoji="0" lang="sk-SK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1556792"/>
            <a:ext cx="7301542" cy="455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5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3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8" name="AutoShape 5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9" name="AutoShape 7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086600" y="6507163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169040" y="-73094"/>
            <a:ext cx="83300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Diagnostikované prípady TSE - scrapie u </a:t>
            </a:r>
            <a: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oviec</a:t>
            </a:r>
            <a:r>
              <a:rPr lang="sk-SK" sz="3600" b="1" dirty="0">
                <a:solidFill>
                  <a:srgbClr val="C00000"/>
                </a:solidFill>
                <a:latin typeface="Calibri"/>
                <a:cs typeface="Tahoma" pitchFamily="34" charset="0"/>
              </a:rPr>
              <a:t> o</a:t>
            </a:r>
            <a: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 </a:t>
            </a: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1.1 do 30.9.2018 v SR</a:t>
            </a:r>
            <a:endParaRPr kumimoji="0" lang="sk-SK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96" y="1354747"/>
            <a:ext cx="7563720" cy="492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8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3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8" name="AutoShape 5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9" name="AutoShape 7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graphicFrame>
        <p:nvGraphicFramePr>
          <p:cNvPr id="3" name="Tabuľ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299898"/>
              </p:ext>
            </p:extLst>
          </p:nvPr>
        </p:nvGraphicFramePr>
        <p:xfrm>
          <a:off x="155576" y="1916832"/>
          <a:ext cx="8787458" cy="388843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43517">
                  <a:extLst>
                    <a:ext uri="{9D8B030D-6E8A-4147-A177-3AD203B41FA5}">
                      <a16:colId xmlns:a16="http://schemas.microsoft.com/office/drawing/2014/main" val="1378695192"/>
                    </a:ext>
                  </a:extLst>
                </a:gridCol>
                <a:gridCol w="479957">
                  <a:extLst>
                    <a:ext uri="{9D8B030D-6E8A-4147-A177-3AD203B41FA5}">
                      <a16:colId xmlns:a16="http://schemas.microsoft.com/office/drawing/2014/main" val="573315873"/>
                    </a:ext>
                  </a:extLst>
                </a:gridCol>
                <a:gridCol w="455694">
                  <a:extLst>
                    <a:ext uri="{9D8B030D-6E8A-4147-A177-3AD203B41FA5}">
                      <a16:colId xmlns:a16="http://schemas.microsoft.com/office/drawing/2014/main" val="1197721297"/>
                    </a:ext>
                  </a:extLst>
                </a:gridCol>
                <a:gridCol w="438497">
                  <a:extLst>
                    <a:ext uri="{9D8B030D-6E8A-4147-A177-3AD203B41FA5}">
                      <a16:colId xmlns:a16="http://schemas.microsoft.com/office/drawing/2014/main" val="667670962"/>
                    </a:ext>
                  </a:extLst>
                </a:gridCol>
                <a:gridCol w="455695">
                  <a:extLst>
                    <a:ext uri="{9D8B030D-6E8A-4147-A177-3AD203B41FA5}">
                      <a16:colId xmlns:a16="http://schemas.microsoft.com/office/drawing/2014/main" val="893610467"/>
                    </a:ext>
                  </a:extLst>
                </a:gridCol>
                <a:gridCol w="498682">
                  <a:extLst>
                    <a:ext uri="{9D8B030D-6E8A-4147-A177-3AD203B41FA5}">
                      <a16:colId xmlns:a16="http://schemas.microsoft.com/office/drawing/2014/main" val="2108060867"/>
                    </a:ext>
                  </a:extLst>
                </a:gridCol>
                <a:gridCol w="472890">
                  <a:extLst>
                    <a:ext uri="{9D8B030D-6E8A-4147-A177-3AD203B41FA5}">
                      <a16:colId xmlns:a16="http://schemas.microsoft.com/office/drawing/2014/main" val="1133674749"/>
                    </a:ext>
                  </a:extLst>
                </a:gridCol>
                <a:gridCol w="464292">
                  <a:extLst>
                    <a:ext uri="{9D8B030D-6E8A-4147-A177-3AD203B41FA5}">
                      <a16:colId xmlns:a16="http://schemas.microsoft.com/office/drawing/2014/main" val="3413588724"/>
                    </a:ext>
                  </a:extLst>
                </a:gridCol>
                <a:gridCol w="550271">
                  <a:extLst>
                    <a:ext uri="{9D8B030D-6E8A-4147-A177-3AD203B41FA5}">
                      <a16:colId xmlns:a16="http://schemas.microsoft.com/office/drawing/2014/main" val="1753017961"/>
                    </a:ext>
                  </a:extLst>
                </a:gridCol>
                <a:gridCol w="476792">
                  <a:extLst>
                    <a:ext uri="{9D8B030D-6E8A-4147-A177-3AD203B41FA5}">
                      <a16:colId xmlns:a16="http://schemas.microsoft.com/office/drawing/2014/main" val="1906750785"/>
                    </a:ext>
                  </a:extLst>
                </a:gridCol>
                <a:gridCol w="472639">
                  <a:extLst>
                    <a:ext uri="{9D8B030D-6E8A-4147-A177-3AD203B41FA5}">
                      <a16:colId xmlns:a16="http://schemas.microsoft.com/office/drawing/2014/main" val="935939462"/>
                    </a:ext>
                  </a:extLst>
                </a:gridCol>
                <a:gridCol w="554461">
                  <a:extLst>
                    <a:ext uri="{9D8B030D-6E8A-4147-A177-3AD203B41FA5}">
                      <a16:colId xmlns:a16="http://schemas.microsoft.com/office/drawing/2014/main" val="2229789926"/>
                    </a:ext>
                  </a:extLst>
                </a:gridCol>
                <a:gridCol w="493567">
                  <a:extLst>
                    <a:ext uri="{9D8B030D-6E8A-4147-A177-3AD203B41FA5}">
                      <a16:colId xmlns:a16="http://schemas.microsoft.com/office/drawing/2014/main" val="2553286326"/>
                    </a:ext>
                  </a:extLst>
                </a:gridCol>
                <a:gridCol w="482914">
                  <a:extLst>
                    <a:ext uri="{9D8B030D-6E8A-4147-A177-3AD203B41FA5}">
                      <a16:colId xmlns:a16="http://schemas.microsoft.com/office/drawing/2014/main" val="2456302404"/>
                    </a:ext>
                  </a:extLst>
                </a:gridCol>
                <a:gridCol w="637037">
                  <a:extLst>
                    <a:ext uri="{9D8B030D-6E8A-4147-A177-3AD203B41FA5}">
                      <a16:colId xmlns:a16="http://schemas.microsoft.com/office/drawing/2014/main" val="2222000405"/>
                    </a:ext>
                  </a:extLst>
                </a:gridCol>
                <a:gridCol w="606211">
                  <a:extLst>
                    <a:ext uri="{9D8B030D-6E8A-4147-A177-3AD203B41FA5}">
                      <a16:colId xmlns:a16="http://schemas.microsoft.com/office/drawing/2014/main" val="2184965909"/>
                    </a:ext>
                  </a:extLst>
                </a:gridCol>
                <a:gridCol w="704342">
                  <a:extLst>
                    <a:ext uri="{9D8B030D-6E8A-4147-A177-3AD203B41FA5}">
                      <a16:colId xmlns:a16="http://schemas.microsoft.com/office/drawing/2014/main" val="14536974"/>
                    </a:ext>
                  </a:extLst>
                </a:gridCol>
              </a:tblGrid>
              <a:tr h="1517336">
                <a:tc gridSpan="1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Rok</a:t>
                      </a:r>
                      <a:endParaRPr lang="sk-SK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450998"/>
                  </a:ext>
                </a:extLst>
              </a:tr>
              <a:tr h="10844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</a:t>
                      </a:r>
                      <a:endParaRPr lang="sk-SK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2004</a:t>
                      </a:r>
                      <a:endParaRPr lang="sk-SK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2005</a:t>
                      </a:r>
                      <a:endParaRPr lang="sk-SK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2006</a:t>
                      </a:r>
                      <a:endParaRPr lang="sk-SK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2007</a:t>
                      </a:r>
                      <a:endParaRPr lang="sk-SK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sk-SK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sk-SK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sk-SK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sk-SK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sk-SK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sk-SK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sk-SK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sk-SK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sk-SK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sk-SK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endParaRPr lang="sk-SK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Spolu</a:t>
                      </a:r>
                      <a:endParaRPr lang="sk-SK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9208651"/>
                  </a:ext>
                </a:extLst>
              </a:tr>
              <a:tr h="12866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sk-SK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  <a:endParaRPr lang="sk-SK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sk-SK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9/1*</a:t>
                      </a:r>
                      <a:endParaRPr lang="sk-SK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sk-SK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sk-SK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endParaRPr lang="sk-SK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2/3*</a:t>
                      </a:r>
                      <a:endParaRPr lang="sk-SK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6/4*</a:t>
                      </a:r>
                      <a:endParaRPr lang="sk-SK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0/3*</a:t>
                      </a:r>
                      <a:endParaRPr lang="sk-SK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0/4*</a:t>
                      </a:r>
                      <a:endParaRPr lang="sk-SK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6/4*</a:t>
                      </a:r>
                      <a:endParaRPr lang="sk-SK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3/3*</a:t>
                      </a:r>
                      <a:endParaRPr lang="sk-SK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10/5*</a:t>
                      </a:r>
                      <a:endParaRPr lang="sk-SK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15/5*</a:t>
                      </a:r>
                      <a:endParaRPr lang="sk-SK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0/</a:t>
                      </a:r>
                      <a:r>
                        <a:rPr lang="sk-SK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endParaRPr lang="sk-SK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130/3</a:t>
                      </a:r>
                      <a:r>
                        <a:rPr lang="sk-SK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endParaRPr lang="sk-SK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97930209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67814" y="5712932"/>
            <a:ext cx="394414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sk-SK" altLang="sk-SK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charset="0"/>
              </a:rPr>
              <a:t>*</a:t>
            </a:r>
            <a:r>
              <a:rPr kumimoji="0" lang="sk-SK" altLang="sk-SK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atypická scrapie</a:t>
            </a:r>
            <a:endParaRPr kumimoji="0" lang="sk-SK" altLang="sk-SK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sk-SK" altLang="sk-SK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charset="0"/>
              </a:rPr>
              <a:t>* * </a:t>
            </a:r>
            <a:r>
              <a:rPr kumimoji="0" lang="sk-SK" altLang="sk-SK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charset="0"/>
              </a:rPr>
              <a:t>od 1.1. do 30.9.2018</a:t>
            </a:r>
            <a:endParaRPr kumimoji="0" lang="sk-SK" altLang="sk-S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456277" y="332656"/>
            <a:ext cx="8186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sk-SK" alt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charset="0"/>
              </a:rPr>
              <a:t>Počet diagnostikovaných prípadov scrapie </a:t>
            </a: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 charset="0"/>
              </a:rPr>
              <a:t>od roku 2003 - do </a:t>
            </a: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30.9. 2018 </a:t>
            </a:r>
            <a:r>
              <a:rPr kumimoji="0" lang="sk-SK" alt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charset="0"/>
              </a:rPr>
              <a:t>u oviec v SR</a:t>
            </a:r>
            <a:endParaRPr kumimoji="0" lang="sk-SK" altLang="sk-SK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cs typeface="Arial" charset="0"/>
            </a:endParaRPr>
          </a:p>
        </p:txBody>
      </p:sp>
      <p:pic>
        <p:nvPicPr>
          <p:cNvPr id="21506" name="Picture 2" descr="https://www.beruska8.cz/zviratkadomaci/beranci2/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944" y="1916832"/>
            <a:ext cx="1313706" cy="142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50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3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8" name="AutoShape 5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9" name="AutoShape 7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971600" y="1719454"/>
            <a:ext cx="706918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v zmysle Metodických pokynov ŠVPS SR na výkon monitoringu a kontroly niektorých transmisívnych encefalopatií (TSE)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v Slovenskej republike  (MP pre TSE)</a:t>
            </a:r>
          </a:p>
        </p:txBody>
      </p:sp>
      <p:sp>
        <p:nvSpPr>
          <p:cNvPr id="3" name="Obdĺžnik 2"/>
          <p:cNvSpPr/>
          <p:nvPr/>
        </p:nvSpPr>
        <p:spPr>
          <a:xfrm>
            <a:off x="323528" y="-33435"/>
            <a:ext cx="85670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k-SK" sz="4000" b="1" dirty="0">
                <a:solidFill>
                  <a:srgbClr val="C00000"/>
                </a:solidFill>
                <a:cs typeface="Tahoma" pitchFamily="34" charset="0"/>
              </a:rPr>
              <a:t>Štatúty hospodárstiev podľa rizika klasickej </a:t>
            </a:r>
            <a:r>
              <a:rPr lang="sk-SK" sz="4000" b="1" dirty="0" err="1">
                <a:solidFill>
                  <a:srgbClr val="C00000"/>
                </a:solidFill>
                <a:cs typeface="Tahoma" pitchFamily="34" charset="0"/>
              </a:rPr>
              <a:t>scrapie</a:t>
            </a:r>
            <a:r>
              <a:rPr lang="sk-SK" sz="4000" b="1" dirty="0">
                <a:solidFill>
                  <a:srgbClr val="C00000"/>
                </a:solidFill>
                <a:cs typeface="Tahoma" pitchFamily="34" charset="0"/>
              </a:rPr>
              <a:t> </a:t>
            </a:r>
            <a:r>
              <a:rPr lang="sk-SK" sz="4000" b="1" dirty="0" smtClean="0">
                <a:solidFill>
                  <a:srgbClr val="C00000"/>
                </a:solidFill>
                <a:cs typeface="Tahoma" pitchFamily="34" charset="0"/>
              </a:rPr>
              <a:t>uznávanie</a:t>
            </a:r>
            <a:r>
              <a:rPr lang="sk-SK" sz="4000" b="1" dirty="0">
                <a:solidFill>
                  <a:srgbClr val="C00000"/>
                </a:solidFill>
                <a:cs typeface="Tahoma" pitchFamily="34" charset="0"/>
              </a:rPr>
              <a:t>, kontroly, rušenie, evidencia a vedenie zoznamov</a:t>
            </a:r>
            <a:r>
              <a:rPr lang="sk-SK" sz="4000" b="1" dirty="0">
                <a:solidFill>
                  <a:srgbClr val="002060"/>
                </a:solidFill>
                <a:cs typeface="Tahoma" pitchFamily="34" charset="0"/>
              </a:rPr>
              <a:t> </a:t>
            </a:r>
          </a:p>
        </p:txBody>
      </p:sp>
      <p:pic>
        <p:nvPicPr>
          <p:cNvPr id="8194" name="Picture 2" descr="https://www.beruska8.cz/zviratkadomaci/beranci2/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846" y="4672671"/>
            <a:ext cx="2987754" cy="218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17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3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8" name="AutoShape 5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9" name="AutoShape 7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539552" y="404664"/>
            <a:ext cx="8129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V SR sú historicky a aktuálne každoročne diagnostikované prípady klasickej </a:t>
            </a:r>
            <a:r>
              <a:rPr kumimoji="0" lang="sk-SK" altLang="sk-SK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scrapie</a:t>
            </a:r>
            <a:endParaRPr kumimoji="0" lang="sk-SK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539552" y="1916832"/>
            <a:ext cx="763284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Jednou z podmienok udelenia štatútu zanedbateľného rizika klasickej scrapie </a:t>
            </a: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srgbClr val="338D48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členskému štátu </a:t>
            </a:r>
            <a:r>
              <a:rPr kumimoji="0" lang="sk-SK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8D48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je, </a:t>
            </a: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srgbClr val="338D48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aby v členskom štáte nebola minimálne 7 rokov diagnostikovaná klasická scrapie. </a:t>
            </a:r>
            <a:endParaRPr kumimoji="0" lang="sk-SK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SR z </a:t>
            </a: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dôvodu pretrvávajúceho výskytu klasickej scrapie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srgbClr val="338D48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pristúpila k možnosti  </a:t>
            </a: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(v zmysle neriadenie (ES) č. 999/2001</a:t>
            </a:r>
            <a:r>
              <a:rPr kumimoji="0" lang="sk-SK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)</a:t>
            </a:r>
            <a:endParaRPr kumimoji="0" lang="sk-SK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uznávať štatúty kontrolovaného alebo zanedbateľného rizika klasickej scrapie jednotlivým hospodárstvam, 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 cieľom umožniť chovateľom s uznaným štatútom rizika klasickej scrapie obchodovať so svojimi zvieratami</a:t>
            </a:r>
            <a:r>
              <a:rPr kumimoji="0" lang="sk-SK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,</a:t>
            </a:r>
            <a:endParaRPr kumimoji="0" lang="sk-SK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srgbClr val="338D48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aby sa SR stala rovnocenným partnerom iným krajinám v obchodovaní s ovcami, kozami, spermou a embryami v rámci </a:t>
            </a:r>
            <a:r>
              <a:rPr kumimoji="0" lang="sk-SK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8D48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EÚ.</a:t>
            </a:r>
            <a:endParaRPr kumimoji="0" lang="sk-SK" sz="2200" b="0" i="0" u="none" strike="noStrike" kern="1200" cap="none" spc="0" normalizeH="0" baseline="0" noProof="0" dirty="0">
              <a:ln>
                <a:noFill/>
              </a:ln>
              <a:solidFill>
                <a:srgbClr val="338D48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524328" y="5501896"/>
            <a:ext cx="1651608" cy="134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9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3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8" name="AutoShape 5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9" name="AutoShape 7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515504" y="-99392"/>
            <a:ext cx="81686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Rozsah monitoringu </a:t>
            </a:r>
            <a:r>
              <a:rPr kumimoji="0" lang="sk-SK" altLang="sk-SK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scrapie</a:t>
            </a:r>
            <a:r>
              <a:rPr kumimoji="0" lang="sk-SK" altLang="sk-SK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u oviec v SR platný do 31.12.2013 a od 1.1.2014 do súčasnosti umožňuje chovateľom zvierat, </a:t>
            </a:r>
            <a:r>
              <a:rPr kumimoji="0" lang="sk-SK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ktorí dodržujú podmienky prevencie a monitoringu TSE v zmysle MP pre TSE,</a:t>
            </a:r>
            <a:r>
              <a:rPr kumimoji="0" lang="sk-SK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sk-SK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dosiahnuť a udržať si možnosť obchodovať so zvieratami, spermou a embryami z týchto hospodárstiev.</a:t>
            </a: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691376" y="2132856"/>
            <a:ext cx="7816896" cy="41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srgbClr val="338D48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</a:t>
            </a:r>
            <a:r>
              <a:rPr kumimoji="0" lang="sk-SK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8D48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ajiteľ zvierat/hospodárstva </a:t>
            </a: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srgbClr val="338D48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požiada písomne príslušnú RVPS o uznanie štatútu rizika klasickej scrapie hospodárstvu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RVPS </a:t>
            </a: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následne vykonaná úradnú kontrolu v príslušnom hospodárstve a posúdi žiadosť majiteľa a k prípadu súvisiacu dokumentáciu. 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V prípade kladného posúdenia žiadosti, RVPS uzná hospodárstvu štatút kontrolovaného alebo </a:t>
            </a: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zanedbateľného rizika klasickej </a:t>
            </a:r>
            <a:r>
              <a:rPr kumimoji="0" lang="sk-SK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scrapie</a:t>
            </a:r>
            <a:r>
              <a:rPr kumimoji="0" lang="sk-SK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.</a:t>
            </a:r>
            <a:endParaRPr kumimoji="0" lang="sk-SK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srgbClr val="338D48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Náklady za testovanie vzoriek na TSE a náklady spojené s odberom vzoriek na TSE v rozsahu Programu prevencie, monitoringu a kontroly TSE v SR a MP pre TSE pre príslušný rok, sú hradené z </a:t>
            </a:r>
            <a:r>
              <a:rPr kumimoji="0" lang="sk-SK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8D48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rozpočtu </a:t>
            </a: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srgbClr val="338D48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SR</a:t>
            </a:r>
            <a:r>
              <a:rPr kumimoji="0" lang="sk-SK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8D48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.</a:t>
            </a:r>
            <a:endParaRPr kumimoji="0" lang="sk-SK" sz="2200" b="1" i="0" u="none" strike="noStrike" kern="1200" cap="none" spc="0" normalizeH="0" baseline="0" noProof="0" dirty="0">
              <a:ln>
                <a:noFill/>
              </a:ln>
              <a:solidFill>
                <a:srgbClr val="338D48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8434" name="Picture 2" descr="https://www.beruska8.cz/zviratkadomaci/kozy2/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69" y="5445224"/>
            <a:ext cx="1667941" cy="132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37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3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8" name="AutoShape 5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9" name="AutoShape 7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-20403" y="0"/>
            <a:ext cx="89701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altLang="sk-SK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V našich podmienkach je predbežne prioritou SR  znížiť výskyt a eliminovať klasickú scrapie</a:t>
            </a:r>
            <a:endParaRPr kumimoji="0" lang="sk-SK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757646" y="1776549"/>
            <a:ext cx="771579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cs typeface="Arial" charset="0"/>
              </a:rPr>
              <a:t>Ak by do 31.12.2013 v chovoch v zmysle platného Programu prevencie, monitoringu a kontroly TSE boli v SR dodržiavané podmienky monitoringu TSE a kontinuálne boli uplatňované od 1.1.2014 do </a:t>
            </a:r>
            <a:r>
              <a:rPr kumimoji="0" lang="sk-SK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cs typeface="Arial" charset="0"/>
              </a:rPr>
              <a:t>súčasnosti, </a:t>
            </a:r>
            <a:endParaRPr kumimoji="0" lang="sk-SK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cs typeface="Arial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 charset="0"/>
              </a:rPr>
              <a:t>v</a:t>
            </a:r>
            <a:r>
              <a:rPr kumimoji="0" lang="sk-SK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 charset="0"/>
              </a:rPr>
              <a:t> </a:t>
            </a: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 charset="0"/>
              </a:rPr>
              <a:t>SR by v súčasnosti, </a:t>
            </a: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 charset="0"/>
              </a:rPr>
              <a:t>okrem tých v ktorých bola v čase monitoringu potvrdená klasická scrapie a súvisiace chovy,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 charset="0"/>
              </a:rPr>
              <a:t>všetky chovy </a:t>
            </a:r>
            <a:r>
              <a:rPr kumimoji="0" lang="sk-SK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 charset="0"/>
              </a:rPr>
              <a:t>v SR už </a:t>
            </a: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 charset="0"/>
              </a:rPr>
              <a:t>splnili podmienky pre uznanie štatútu zanedbateľného rizika klasickej </a:t>
            </a:r>
            <a:r>
              <a:rPr kumimoji="0" lang="sk-SK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 charset="0"/>
              </a:rPr>
              <a:t>scrapie</a:t>
            </a: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Arial" charset="0"/>
              </a:rPr>
              <a:t> </a:t>
            </a:r>
            <a:r>
              <a:rPr kumimoji="0" lang="sk-SK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 charset="0"/>
              </a:rPr>
              <a:t>a</a:t>
            </a:r>
            <a:r>
              <a:rPr lang="sk-SK" sz="2200" b="1" dirty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kumimoji="0" lang="sk-SK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 charset="0"/>
              </a:rPr>
              <a:t>majitelia </a:t>
            </a: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 charset="0"/>
              </a:rPr>
              <a:t>by mohli presúvať svoje</a:t>
            </a:r>
            <a:r>
              <a:rPr kumimoji="0" lang="sk-SK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 charset="0"/>
              </a:rPr>
              <a:t> </a:t>
            </a: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 charset="0"/>
              </a:rPr>
              <a:t>zvieratá v rámci SR a obchodovať so svojimi zvieratami v rámci členských štátov </a:t>
            </a:r>
            <a:r>
              <a:rPr kumimoji="0" lang="sk-SK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 charset="0"/>
              </a:rPr>
              <a:t>EÚ.</a:t>
            </a:r>
            <a:endParaRPr kumimoji="0" lang="sk-SK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 charset="0"/>
              </a:rPr>
              <a:t>V SR majitelia zvierat z chovov s uznaným štatútom rizika klasickej scrapie obchodujú so svojimi zvieratami</a:t>
            </a:r>
            <a:r>
              <a:rPr kumimoji="0" lang="sk-SK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 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8" name="Picture 4" descr="https://www.beruska8.cz/zviratkadomaci/kozy2/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5401550"/>
            <a:ext cx="1734889" cy="145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86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10119" y="512463"/>
            <a:ext cx="6589199" cy="1280890"/>
          </a:xfrm>
        </p:spPr>
        <p:txBody>
          <a:bodyPr>
            <a:noAutofit/>
          </a:bodyPr>
          <a:lstStyle/>
          <a:p>
            <a:pPr algn="ctr"/>
            <a:r>
              <a:rPr lang="sk-SK" sz="5400" b="1" dirty="0">
                <a:solidFill>
                  <a:srgbClr val="C00000"/>
                </a:solidFill>
              </a:rPr>
              <a:t>Aktuálny zdravotný stav oviec a </a:t>
            </a:r>
            <a:r>
              <a:rPr lang="sk-SK" sz="5400" b="1" dirty="0" smtClean="0">
                <a:solidFill>
                  <a:srgbClr val="C00000"/>
                </a:solidFill>
              </a:rPr>
              <a:t>kôz</a:t>
            </a:r>
            <a:endParaRPr lang="sk-SK" sz="6000" b="1" dirty="0">
              <a:solidFill>
                <a:srgbClr val="C0000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683568" y="2194173"/>
            <a:ext cx="8118989" cy="4433455"/>
          </a:xfrm>
        </p:spPr>
        <p:txBody>
          <a:bodyPr>
            <a:noAutofit/>
          </a:bodyPr>
          <a:lstStyle/>
          <a:p>
            <a:pPr algn="just"/>
            <a:r>
              <a:rPr lang="sk-SK" sz="2800" i="1" dirty="0" smtClean="0"/>
              <a:t>vykazovanie chorôb oviec a kôz nie je dostatočné (napr.  na úrovni fariem, podľa produkčného a reprodukčného zamerania, vekovej štruktúry, skupiny chorôb)</a:t>
            </a:r>
          </a:p>
          <a:p>
            <a:pPr algn="just"/>
            <a:r>
              <a:rPr lang="sk-SK" sz="2800" i="1" dirty="0" smtClean="0">
                <a:solidFill>
                  <a:srgbClr val="00B050"/>
                </a:solidFill>
              </a:rPr>
              <a:t>parciálne informácie o chorobách neposkytujú všeobecný a  zároveň reálny obraz o mortalite a morbidite oviec a kôz na Slovensku (ŠVPS SR, ŠVPÚ)</a:t>
            </a:r>
          </a:p>
          <a:p>
            <a:pPr algn="just"/>
            <a:r>
              <a:rPr lang="sk-SK" sz="2800" i="1" dirty="0" smtClean="0">
                <a:solidFill>
                  <a:srgbClr val="FF0000"/>
                </a:solidFill>
              </a:rPr>
              <a:t>príčiny nedostatočného vykazovania chorobnosti, napr. záujem štátu (</a:t>
            </a:r>
            <a:r>
              <a:rPr lang="sk-SK" sz="2800" i="1" dirty="0" err="1" smtClean="0">
                <a:solidFill>
                  <a:srgbClr val="FF0000"/>
                </a:solidFill>
              </a:rPr>
              <a:t>scrapie</a:t>
            </a:r>
            <a:r>
              <a:rPr lang="sk-SK" sz="2800" i="1" dirty="0" smtClean="0">
                <a:solidFill>
                  <a:srgbClr val="FF0000"/>
                </a:solidFill>
              </a:rPr>
              <a:t>, kliešťová encefalitída, BAB), farmára, veterinárneho lekára... </a:t>
            </a:r>
            <a:endParaRPr lang="sk-SK" sz="2800" i="1" dirty="0">
              <a:solidFill>
                <a:srgbClr val="FF0000"/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583"/>
            <a:ext cx="2143125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5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3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8" name="AutoShape 5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9" name="AutoShape 7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-1016" y="383897"/>
            <a:ext cx="9145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V rámci SR aktuálne len </a:t>
            </a:r>
            <a:r>
              <a:rPr kumimoji="0" lang="sk-SK" alt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6 RVPS uznáva štatúty rizika klasickej scrapie hospodárstvam</a:t>
            </a:r>
            <a:endParaRPr kumimoji="0" lang="sk-SK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827584" y="1700808"/>
            <a:ext cx="578684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altLang="sk-SK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RVPS Čadca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altLang="sk-SK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altLang="sk-SK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RVPS Komárno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altLang="sk-SK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altLang="sk-SK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RVPS Poprad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altLang="sk-SK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altLang="sk-SK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RVPS Rimavská Sobota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altLang="sk-SK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altLang="sk-SK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RVPS Rožňava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altLang="sk-SK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altLang="sk-SK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RVPS Žilina</a:t>
            </a:r>
          </a:p>
        </p:txBody>
      </p:sp>
      <p:pic>
        <p:nvPicPr>
          <p:cNvPr id="12290" name="Picture 2" descr="https://www.beruska8.cz/zviratkadomaci/beranci2/2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477" y="2852936"/>
            <a:ext cx="3047923" cy="212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21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utoShape 3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8" name="AutoShape 5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8439" name="AutoShape 7" descr="https://mail.google.com/mail/u/0/?ui=2&amp;ik=05b7925ff9&amp;view=fimg&amp;th=14e7398177c76bed&amp;attid=0.0.1&amp;disp=emb&amp;attbid=ANGjdJ8DMGSnC76f1ijAVzAfv2ca42xi8B6fD3IT1SYa9esJddNOXJxGRa5CKxWGv5OiTx7OWxsNcr-qDRzxeQw5A-Eb7V_s62fGoJQuIWlii1lBPJ1eV-sl7SI7yRU&amp;sz=w1440-h1080&amp;ats=1436458428330&amp;rm=14e7398177c76bed&amp;zw&amp;atsh=1"/>
          <p:cNvSpPr>
            <a:spLocks noChangeAspect="1" noChangeArrowheads="1"/>
          </p:cNvSpPr>
          <p:nvPr/>
        </p:nvSpPr>
        <p:spPr bwMode="auto">
          <a:xfrm>
            <a:off x="155575" y="-2468563"/>
            <a:ext cx="6858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-108520" y="332656"/>
            <a:ext cx="93288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Aktuálne je v SR  5 chovov s uznaným štatútom zanedbateľného rizika klasickej scrapie</a:t>
            </a:r>
            <a:endParaRPr kumimoji="0" lang="sk-SK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071155" y="2194560"/>
            <a:ext cx="57868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alt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4 x  šľachtiteľské chovy (ŠCH</a:t>
            </a:r>
            <a:r>
              <a:rPr kumimoji="0" lang="sk-SK" alt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)</a:t>
            </a:r>
            <a:endParaRPr kumimoji="0" lang="sk-SK" altLang="sk-SK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altLang="sk-SK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alt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 x rozmnožovací chov (RCH)</a:t>
            </a:r>
          </a:p>
        </p:txBody>
      </p:sp>
      <p:pic>
        <p:nvPicPr>
          <p:cNvPr id="15362" name="Picture 2" descr="https://www.beruska8.cz/zviratkadomaci/beranci2/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149080"/>
            <a:ext cx="5106864" cy="243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78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678740" y="548680"/>
            <a:ext cx="10547197" cy="1450757"/>
          </a:xfrm>
        </p:spPr>
        <p:txBody>
          <a:bodyPr>
            <a:noAutofit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sk-SK" altLang="sk-SK" sz="3600" b="1" spc="0" dirty="0">
                <a:solidFill>
                  <a:srgbClr val="C00000"/>
                </a:solidFill>
                <a:latin typeface="Calibri"/>
                <a:ea typeface="+mn-ea"/>
                <a:cs typeface="Arial" charset="0"/>
              </a:rPr>
              <a:t>Aktuálne je v SR  67 chovov s uznaným štatútom kontrolovaného rizika klasickej </a:t>
            </a:r>
            <a:r>
              <a:rPr lang="sk-SK" altLang="sk-SK" sz="3600" b="1" spc="0" dirty="0" err="1">
                <a:solidFill>
                  <a:srgbClr val="C00000"/>
                </a:solidFill>
                <a:latin typeface="Calibri"/>
                <a:ea typeface="+mn-ea"/>
                <a:cs typeface="Arial" charset="0"/>
              </a:rPr>
              <a:t>scrapie</a:t>
            </a:r>
            <a:r>
              <a:rPr lang="sk-SK" sz="3600" b="1" spc="0" dirty="0">
                <a:solidFill>
                  <a:srgbClr val="C00000"/>
                </a:solidFill>
                <a:latin typeface="Calibri"/>
                <a:ea typeface="+mn-ea"/>
                <a:cs typeface="Arial" charset="0"/>
              </a:rPr>
              <a:t/>
            </a:r>
            <a:br>
              <a:rPr lang="sk-SK" sz="3600" b="1" spc="0" dirty="0">
                <a:solidFill>
                  <a:srgbClr val="C00000"/>
                </a:solidFill>
                <a:latin typeface="Calibri"/>
                <a:ea typeface="+mn-ea"/>
                <a:cs typeface="Arial" charset="0"/>
              </a:rPr>
            </a:br>
            <a:endParaRPr lang="sk-SK" sz="36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99592" y="2025735"/>
            <a:ext cx="7543801" cy="4380981"/>
          </a:xfrm>
        </p:spPr>
        <p:txBody>
          <a:bodyPr>
            <a:normAutofit lnSpcReduction="10000"/>
          </a:bodyPr>
          <a:lstStyle/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k-SK" altLang="sk-SK" sz="2600" b="1" dirty="0">
                <a:solidFill>
                  <a:srgbClr val="002060"/>
                </a:solidFill>
                <a:cs typeface="Arial" charset="0"/>
              </a:rPr>
              <a:t>11 x  ŠCH</a:t>
            </a:r>
          </a:p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sk-SK" altLang="sk-SK" sz="2600" b="1" dirty="0">
              <a:solidFill>
                <a:srgbClr val="002060"/>
              </a:solidFill>
              <a:cs typeface="Arial" charset="0"/>
            </a:endParaRPr>
          </a:p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k-SK" altLang="sk-SK" sz="2600" b="1" dirty="0">
                <a:solidFill>
                  <a:srgbClr val="002060"/>
                </a:solidFill>
                <a:cs typeface="Arial" charset="0"/>
              </a:rPr>
              <a:t>49 x  ÚCH</a:t>
            </a:r>
          </a:p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sk-SK" altLang="sk-SK" sz="2600" b="1" dirty="0">
              <a:solidFill>
                <a:srgbClr val="002060"/>
              </a:solidFill>
              <a:cs typeface="Arial" charset="0"/>
            </a:endParaRPr>
          </a:p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k-SK" altLang="sk-SK" sz="2600" b="1" dirty="0">
                <a:solidFill>
                  <a:srgbClr val="002060"/>
                </a:solidFill>
                <a:cs typeface="Arial" charset="0"/>
              </a:rPr>
              <a:t>4 x ŠCH/ÚCH</a:t>
            </a:r>
          </a:p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sk-SK" altLang="sk-SK" sz="2600" b="1" dirty="0">
              <a:solidFill>
                <a:srgbClr val="002060"/>
              </a:solidFill>
              <a:cs typeface="Arial" charset="0"/>
            </a:endParaRPr>
          </a:p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k-SK" altLang="sk-SK" sz="2600" b="1" dirty="0">
                <a:solidFill>
                  <a:srgbClr val="002060"/>
                </a:solidFill>
                <a:cs typeface="Arial" charset="0"/>
              </a:rPr>
              <a:t>1 x ŠCH/RCH</a:t>
            </a:r>
          </a:p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sk-SK" altLang="sk-SK" sz="2600" b="1" dirty="0">
              <a:solidFill>
                <a:srgbClr val="002060"/>
              </a:solidFill>
              <a:cs typeface="Arial" charset="0"/>
            </a:endParaRPr>
          </a:p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k-SK" altLang="sk-SK" sz="2600" b="1" dirty="0">
                <a:solidFill>
                  <a:srgbClr val="002060"/>
                </a:solidFill>
                <a:cs typeface="Arial" charset="0"/>
              </a:rPr>
              <a:t>2 x </a:t>
            </a:r>
            <a:r>
              <a:rPr lang="sk-SK" altLang="sk-SK" sz="2600" b="1" dirty="0" smtClean="0">
                <a:solidFill>
                  <a:srgbClr val="002060"/>
                </a:solidFill>
                <a:cs typeface="Arial" charset="0"/>
              </a:rPr>
              <a:t>RCH</a:t>
            </a:r>
            <a:endParaRPr lang="sk-SK" altLang="sk-SK" sz="2600" b="1" dirty="0">
              <a:solidFill>
                <a:srgbClr val="002060"/>
              </a:solidFill>
              <a:cs typeface="Arial" charset="0"/>
            </a:endParaRPr>
          </a:p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sk-SK" altLang="sk-SK" sz="2600" b="1" dirty="0">
              <a:solidFill>
                <a:srgbClr val="002060"/>
              </a:solidFill>
              <a:cs typeface="Arial" charset="0"/>
            </a:endParaRPr>
          </a:p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sk-SK" altLang="sk-SK" sz="2600" b="1" dirty="0">
                <a:solidFill>
                  <a:srgbClr val="338D48"/>
                </a:solidFill>
                <a:cs typeface="Arial" charset="0"/>
              </a:rPr>
              <a:t>V 19 chovoch v SR  bol zrušený štatút kontrolovaného rizika klasickej </a:t>
            </a:r>
            <a:r>
              <a:rPr lang="sk-SK" altLang="sk-SK" sz="2600" b="1" dirty="0" err="1">
                <a:solidFill>
                  <a:srgbClr val="338D48"/>
                </a:solidFill>
                <a:cs typeface="Arial" charset="0"/>
              </a:rPr>
              <a:t>scrapie</a:t>
            </a:r>
            <a:r>
              <a:rPr lang="sk-SK" altLang="sk-SK" sz="2600" b="1" dirty="0">
                <a:solidFill>
                  <a:srgbClr val="338D48"/>
                </a:solidFill>
                <a:cs typeface="Arial" charset="0"/>
              </a:rPr>
              <a:t>. </a:t>
            </a:r>
          </a:p>
          <a:p>
            <a:endParaRPr lang="sk-SK" dirty="0"/>
          </a:p>
        </p:txBody>
      </p:sp>
      <p:pic>
        <p:nvPicPr>
          <p:cNvPr id="16386" name="Picture 2" descr="https://www.beruska8.cz/zviratkadomaci/beranci2/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685" y="2492896"/>
            <a:ext cx="4777661" cy="26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32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5563" y="1255042"/>
            <a:ext cx="7543800" cy="1450757"/>
          </a:xfrm>
        </p:spPr>
        <p:txBody>
          <a:bodyPr>
            <a:noAutofit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sk-SK" altLang="en-US" sz="3200" b="1" spc="0" dirty="0">
                <a:solidFill>
                  <a:srgbClr val="C00000"/>
                </a:solidFill>
                <a:ea typeface="+mn-ea"/>
                <a:cs typeface="Arial" charset="0"/>
              </a:rPr>
              <a:t>Zoznamy hospodárstiev s uznaným štatútom rizika klasickej </a:t>
            </a:r>
            <a:r>
              <a:rPr lang="sk-SK" altLang="en-US" sz="3200" b="1" spc="0" dirty="0" err="1">
                <a:solidFill>
                  <a:srgbClr val="C00000"/>
                </a:solidFill>
                <a:ea typeface="+mn-ea"/>
                <a:cs typeface="Arial" charset="0"/>
              </a:rPr>
              <a:t>scrapie</a:t>
            </a:r>
            <a:r>
              <a:rPr lang="sk-SK" altLang="en-US" sz="3200" b="1" spc="0" dirty="0">
                <a:solidFill>
                  <a:srgbClr val="C00000"/>
                </a:solidFill>
                <a:ea typeface="+mn-ea"/>
                <a:cs typeface="Arial" charset="0"/>
              </a:rPr>
              <a:t>, sú aktualizované a vedené na ŠVPS SR a na príslušných RVPS</a:t>
            </a:r>
            <a:r>
              <a:rPr lang="sk-SK" sz="3200" b="1" spc="0" dirty="0">
                <a:solidFill>
                  <a:srgbClr val="C00000"/>
                </a:solidFill>
                <a:ea typeface="+mn-ea"/>
                <a:cs typeface="Arial" charset="0"/>
              </a:rPr>
              <a:t/>
            </a:r>
            <a:br>
              <a:rPr lang="sk-SK" sz="3200" b="1" spc="0" dirty="0">
                <a:solidFill>
                  <a:srgbClr val="C00000"/>
                </a:solidFill>
                <a:ea typeface="+mn-ea"/>
                <a:cs typeface="Arial" charset="0"/>
              </a:rPr>
            </a:br>
            <a:endParaRPr lang="sk-SK" sz="72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lvl="0" indent="-28575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k-SK" altLang="en-US" sz="2800" b="1" dirty="0">
                <a:solidFill>
                  <a:srgbClr val="002060"/>
                </a:solidFill>
                <a:cs typeface="Arial" charset="0"/>
              </a:rPr>
              <a:t>Zoznam hospodárstiev s uznaným štatútom kontrolovaného rizika klasickej  </a:t>
            </a:r>
            <a:r>
              <a:rPr lang="sk-SK" altLang="en-US" sz="2800" b="1" dirty="0" err="1" smtClean="0">
                <a:solidFill>
                  <a:srgbClr val="002060"/>
                </a:solidFill>
                <a:cs typeface="Arial" charset="0"/>
              </a:rPr>
              <a:t>scrapie</a:t>
            </a:r>
            <a:endParaRPr lang="sk-SK" altLang="en-US" sz="2800" b="1" dirty="0">
              <a:solidFill>
                <a:srgbClr val="002060"/>
              </a:solidFill>
              <a:cs typeface="Arial" charset="0"/>
            </a:endParaRPr>
          </a:p>
          <a:p>
            <a:pPr marL="0" lvl="0"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sk-SK" altLang="en-US" sz="2800" b="1" dirty="0">
              <a:solidFill>
                <a:srgbClr val="002060"/>
              </a:solidFill>
              <a:cs typeface="Arial" charset="0"/>
            </a:endParaRPr>
          </a:p>
          <a:p>
            <a:pPr marL="285750" lvl="0" indent="-28575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k-SK" altLang="en-US" sz="2800" b="1" dirty="0">
                <a:solidFill>
                  <a:srgbClr val="002060"/>
                </a:solidFill>
                <a:cs typeface="Arial" charset="0"/>
              </a:rPr>
              <a:t>Zoznam hospodárstiev s uznaným štatútom zanedbateľného rizika klasickej  </a:t>
            </a:r>
            <a:r>
              <a:rPr lang="sk-SK" altLang="en-US" sz="2800" b="1" dirty="0" err="1">
                <a:solidFill>
                  <a:srgbClr val="002060"/>
                </a:solidFill>
                <a:cs typeface="Arial" charset="0"/>
              </a:rPr>
              <a:t>scrapie</a:t>
            </a:r>
            <a:endParaRPr lang="en-GB" altLang="sk-SK" sz="2800" b="1" dirty="0">
              <a:solidFill>
                <a:srgbClr val="002060"/>
              </a:solidFill>
              <a:cs typeface="Arial" charset="0"/>
            </a:endParaRPr>
          </a:p>
          <a:p>
            <a:pPr algn="just"/>
            <a:endParaRPr lang="sk-SK" sz="3200" dirty="0"/>
          </a:p>
        </p:txBody>
      </p:sp>
      <p:pic>
        <p:nvPicPr>
          <p:cNvPr id="19458" name="Picture 2" descr="https://www.beruska8.cz/zviratkadomaci/beranci2/3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020" y="4221089"/>
            <a:ext cx="2918091" cy="252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40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276872"/>
            <a:ext cx="7543800" cy="1872208"/>
          </a:xfrm>
        </p:spPr>
        <p:txBody>
          <a:bodyPr>
            <a:noAutofit/>
          </a:bodyPr>
          <a:lstStyle/>
          <a:p>
            <a:r>
              <a:rPr lang="sk-SK" sz="8000" dirty="0" smtClean="0">
                <a:solidFill>
                  <a:srgbClr val="00B050"/>
                </a:solidFill>
              </a:rPr>
              <a:t>MOR MALÝCH PREŽÚVAVCOV</a:t>
            </a:r>
            <a:endParaRPr lang="sk-SK" sz="8000" dirty="0">
              <a:solidFill>
                <a:srgbClr val="00B050"/>
              </a:solidFill>
            </a:endParaRPr>
          </a:p>
        </p:txBody>
      </p:sp>
      <p:pic>
        <p:nvPicPr>
          <p:cNvPr id="17410" name="Picture 2" descr="http://www.gify.nou.cz/z_ovce_soubory/ov1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599" y="548681"/>
            <a:ext cx="1476609" cy="161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www.beruska8.cz/zviratkadomaci/beranci2/3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140040"/>
            <a:ext cx="3816424" cy="234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23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88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8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80"/>
                            </p:stCondLst>
                            <p:childTnLst>
                              <p:par>
                                <p:cTn id="13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Nadpis 1"/>
          <p:cNvSpPr txBox="1">
            <a:spLocks/>
          </p:cNvSpPr>
          <p:nvPr/>
        </p:nvSpPr>
        <p:spPr bwMode="auto">
          <a:xfrm>
            <a:off x="0" y="0"/>
            <a:ext cx="9575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-18"/>
              <a:buChar char="–"/>
              <a:defRPr>
                <a:solidFill>
                  <a:srgbClr val="595959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-18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-1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PPR- BG- Jún/Júl 2018 – </a:t>
            </a:r>
            <a:r>
              <a:rPr kumimoji="0" lang="sk-SK" alt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prvý krát na území EÚ </a:t>
            </a:r>
          </a:p>
        </p:txBody>
      </p:sp>
    </p:spTree>
    <p:extLst>
      <p:ext uri="{BB962C8B-B14F-4D97-AF65-F5344CB8AC3E}">
        <p14:creationId xmlns:p14="http://schemas.microsoft.com/office/powerpoint/2010/main" val="15649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765175"/>
            <a:ext cx="9140825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Obdĺžnik 2"/>
          <p:cNvSpPr>
            <a:spLocks noChangeArrowheads="1"/>
          </p:cNvSpPr>
          <p:nvPr/>
        </p:nvSpPr>
        <p:spPr bwMode="auto">
          <a:xfrm>
            <a:off x="1547813" y="0"/>
            <a:ext cx="70396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-18"/>
              <a:buChar char="–"/>
              <a:defRPr>
                <a:solidFill>
                  <a:srgbClr val="595959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-18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-1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PPR- BG- Jún/Júl 2018 – 7 ohnísk! </a:t>
            </a:r>
          </a:p>
        </p:txBody>
      </p:sp>
    </p:spTree>
    <p:extLst>
      <p:ext uri="{BB962C8B-B14F-4D97-AF65-F5344CB8AC3E}">
        <p14:creationId xmlns:p14="http://schemas.microsoft.com/office/powerpoint/2010/main" val="84406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052513"/>
            <a:ext cx="9139237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Nadpis 1"/>
          <p:cNvSpPr txBox="1">
            <a:spLocks/>
          </p:cNvSpPr>
          <p:nvPr/>
        </p:nvSpPr>
        <p:spPr bwMode="auto">
          <a:xfrm>
            <a:off x="-393701" y="188640"/>
            <a:ext cx="993616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-18"/>
              <a:buChar char="–"/>
              <a:defRPr>
                <a:solidFill>
                  <a:srgbClr val="595959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-18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-1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PPR- BG- Júl 2018-  </a:t>
            </a:r>
            <a:r>
              <a:rPr kumimoji="0" lang="sk-SK" altLang="sk-S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zdroj obrázkov: BG </a:t>
            </a:r>
            <a:r>
              <a:rPr kumimoji="0" lang="sk-SK" altLang="sk-SK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vet</a:t>
            </a:r>
            <a:r>
              <a:rPr kumimoji="0" lang="sk-SK" altLang="sk-S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autorita </a:t>
            </a:r>
          </a:p>
        </p:txBody>
      </p:sp>
    </p:spTree>
    <p:extLst>
      <p:ext uri="{BB962C8B-B14F-4D97-AF65-F5344CB8AC3E}">
        <p14:creationId xmlns:p14="http://schemas.microsoft.com/office/powerpoint/2010/main" val="206244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Obdĺžnik 2"/>
          <p:cNvSpPr>
            <a:spLocks noChangeArrowheads="1"/>
          </p:cNvSpPr>
          <p:nvPr/>
        </p:nvSpPr>
        <p:spPr bwMode="auto">
          <a:xfrm>
            <a:off x="323850" y="53975"/>
            <a:ext cx="8928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-18"/>
              <a:buChar char="–"/>
              <a:defRPr>
                <a:solidFill>
                  <a:srgbClr val="595959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-18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-1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PPR- BG- Júl 2018- </a:t>
            </a:r>
            <a:r>
              <a:rPr kumimoji="0" lang="sk-SK" altLang="sk-S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zdroj obrázkov: BG </a:t>
            </a:r>
            <a:r>
              <a:rPr kumimoji="0" lang="sk-SK" altLang="sk-SK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vet</a:t>
            </a:r>
            <a:r>
              <a:rPr kumimoji="0" lang="sk-SK" altLang="sk-S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autorita </a:t>
            </a:r>
          </a:p>
        </p:txBody>
      </p:sp>
    </p:spTree>
    <p:extLst>
      <p:ext uri="{BB962C8B-B14F-4D97-AF65-F5344CB8AC3E}">
        <p14:creationId xmlns:p14="http://schemas.microsoft.com/office/powerpoint/2010/main" val="117968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8000" dirty="0" smtClean="0">
                <a:solidFill>
                  <a:srgbClr val="0070C0"/>
                </a:solidFill>
              </a:rPr>
              <a:t>ZÁVER</a:t>
            </a:r>
            <a:endParaRPr lang="sk-SK" sz="8000" dirty="0">
              <a:solidFill>
                <a:srgbClr val="0070C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22960" y="1752940"/>
            <a:ext cx="7543801" cy="4023360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sk-SK" sz="2400" dirty="0" smtClean="0">
                <a:solidFill>
                  <a:srgbClr val="C00000"/>
                </a:solidFill>
              </a:rPr>
              <a:t>zdravotný stav v chovoch malých prežúvavcov na Slovensku  je stabilizovaný bez výskytu zdravotne a ekonomicky závažných chorôb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sk-SK" sz="2400" dirty="0" smtClean="0">
                <a:solidFill>
                  <a:srgbClr val="00B050"/>
                </a:solidFill>
              </a:rPr>
              <a:t>zdravotná bezpečnosť a kvalita výrobkov z ovčieho a kozieho mlieka a mäsa naplňuje legislatívne štandardy a  v priebehu sledovaného obdobia nebola potvrdená žiadna potravinová kauza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sk-SK" sz="2400" dirty="0" smtClean="0">
                <a:solidFill>
                  <a:schemeClr val="accent4">
                    <a:lumMod val="75000"/>
                  </a:schemeClr>
                </a:solidFill>
              </a:rPr>
              <a:t>aktuálnym zostáva chovateľský program voči </a:t>
            </a:r>
            <a:r>
              <a:rPr lang="sk-SK" sz="2400" dirty="0" err="1" smtClean="0">
                <a:solidFill>
                  <a:schemeClr val="accent4">
                    <a:lumMod val="75000"/>
                  </a:schemeClr>
                </a:solidFill>
              </a:rPr>
              <a:t>scrapie</a:t>
            </a:r>
            <a:r>
              <a:rPr lang="sk-SK" sz="2400" dirty="0" smtClean="0">
                <a:solidFill>
                  <a:schemeClr val="accent4">
                    <a:lumMod val="75000"/>
                  </a:schemeClr>
                </a:solidFill>
              </a:rPr>
              <a:t> a opatrenia na kontrolu kliešťovej encefalitídy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sk-SK" sz="2400" dirty="0" smtClean="0"/>
              <a:t>kontrola zdravotnej bezpečnosti potravinového reťazca z farmy na stôl v sektore malých prežúvavcov je na mieste  </a:t>
            </a:r>
            <a:endParaRPr lang="sk-SK" sz="2400" dirty="0"/>
          </a:p>
        </p:txBody>
      </p:sp>
      <p:pic>
        <p:nvPicPr>
          <p:cNvPr id="20482" name="Picture 2" descr="https://www.beruska8.cz/zviratkadomaci/beranci2/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48680"/>
            <a:ext cx="1039748" cy="103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5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8766226"/>
              </p:ext>
            </p:extLst>
          </p:nvPr>
        </p:nvGraphicFramePr>
        <p:xfrm>
          <a:off x="0" y="0"/>
          <a:ext cx="9144000" cy="685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-828600" y="1340768"/>
            <a:ext cx="6172200" cy="490524"/>
          </a:xfrm>
        </p:spPr>
        <p:txBody>
          <a:bodyPr>
            <a:noAutofit/>
          </a:bodyPr>
          <a:lstStyle/>
          <a:p>
            <a:pPr algn="ctr"/>
            <a:r>
              <a:rPr lang="sk-SK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Choroby</a:t>
            </a:r>
            <a:br>
              <a:rPr lang="sk-SK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sk-SK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sk-SK" sz="6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mláďat</a:t>
            </a:r>
          </a:p>
        </p:txBody>
      </p:sp>
    </p:spTree>
    <p:extLst>
      <p:ext uri="{BB962C8B-B14F-4D97-AF65-F5344CB8AC3E}">
        <p14:creationId xmlns:p14="http://schemas.microsoft.com/office/powerpoint/2010/main" val="37677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sk-SK" sz="7200" b="1" spc="0" dirty="0">
                <a:solidFill>
                  <a:srgbClr val="C00000"/>
                </a:solidFill>
                <a:latin typeface="Calibri"/>
                <a:ea typeface="+mn-ea"/>
                <a:cs typeface="Arial" charset="0"/>
              </a:rPr>
              <a:t>Ďakujem za pozornosť</a:t>
            </a:r>
            <a:r>
              <a:rPr lang="en-US" sz="2000" b="1" spc="0" dirty="0">
                <a:solidFill>
                  <a:srgbClr val="C00000"/>
                </a:solidFill>
                <a:latin typeface="Calibri"/>
                <a:ea typeface="+mn-ea"/>
                <a:cs typeface="Arial" charset="0"/>
              </a:rPr>
              <a:t/>
            </a:r>
            <a:br>
              <a:rPr lang="en-US" sz="2000" b="1" spc="0" dirty="0">
                <a:solidFill>
                  <a:srgbClr val="C00000"/>
                </a:solidFill>
                <a:latin typeface="Calibri"/>
                <a:ea typeface="+mn-ea"/>
                <a:cs typeface="Arial" charset="0"/>
              </a:rPr>
            </a:br>
            <a:endParaRPr lang="sk-SK" dirty="0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577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7067605"/>
              </p:ext>
            </p:extLst>
          </p:nvPr>
        </p:nvGraphicFramePr>
        <p:xfrm>
          <a:off x="-108520" y="0"/>
          <a:ext cx="9361040" cy="6957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Worksheet" r:id="rId3" imgW="5591251" imgH="2657551" progId="Excel.Sheet.8">
                  <p:embed/>
                </p:oleObj>
              </mc:Choice>
              <mc:Fallback>
                <p:oleObj name="Worksheet" r:id="rId3" imgW="5591251" imgH="2657551" progId="Excel.Sheet.8">
                  <p:embed/>
                  <p:pic>
                    <p:nvPicPr>
                      <p:cNvPr id="4608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8520" y="0"/>
                        <a:ext cx="9361040" cy="69573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5496" y="980728"/>
            <a:ext cx="7680743" cy="704838"/>
          </a:xfrm>
        </p:spPr>
        <p:txBody>
          <a:bodyPr>
            <a:noAutofit/>
          </a:bodyPr>
          <a:lstStyle/>
          <a:p>
            <a:r>
              <a:rPr lang="sk-SK" sz="5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Choroby </a:t>
            </a:r>
            <a:r>
              <a:rPr lang="sk-SK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sk-SK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sk-SK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dospelých zvierat</a:t>
            </a:r>
            <a:endParaRPr lang="sk-SK" sz="5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4847532"/>
            <a:ext cx="2102533" cy="197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1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58521"/>
            <a:ext cx="7334297" cy="960668"/>
          </a:xfrm>
        </p:spPr>
        <p:txBody>
          <a:bodyPr>
            <a:noAutofit/>
          </a:bodyPr>
          <a:lstStyle/>
          <a:p>
            <a:pPr algn="ctr"/>
            <a:r>
              <a:rPr lang="sk-SK" b="1" dirty="0">
                <a:solidFill>
                  <a:srgbClr val="C00000"/>
                </a:solidFill>
              </a:rPr>
              <a:t>Zdravotný stav malých prežúvavcov - kontrola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71600" y="1910633"/>
            <a:ext cx="7322632" cy="4871219"/>
          </a:xfrm>
        </p:spPr>
        <p:txBody>
          <a:bodyPr>
            <a:noAutofit/>
          </a:bodyPr>
          <a:lstStyle/>
          <a:p>
            <a:pPr algn="just"/>
            <a:r>
              <a:rPr lang="sk-SK" sz="2800" dirty="0" smtClean="0">
                <a:solidFill>
                  <a:srgbClr val="00B050"/>
                </a:solidFill>
              </a:rPr>
              <a:t>živočíšne odvetvie ekonomicky  </a:t>
            </a:r>
            <a:r>
              <a:rPr lang="sk-SK" sz="2800" dirty="0">
                <a:solidFill>
                  <a:srgbClr val="00B050"/>
                </a:solidFill>
              </a:rPr>
              <a:t>napreduje v porovnaní s ostatnými druhmi potravinových zvierat </a:t>
            </a:r>
            <a:r>
              <a:rPr lang="sk-SK" sz="2800" b="1" dirty="0">
                <a:solidFill>
                  <a:srgbClr val="FF0000"/>
                </a:solidFill>
              </a:rPr>
              <a:t>(aktuálne  stabilizované !!!)</a:t>
            </a:r>
          </a:p>
          <a:p>
            <a:pPr algn="just"/>
            <a:r>
              <a:rPr lang="sk-SK" sz="2800" dirty="0">
                <a:solidFill>
                  <a:schemeClr val="accent4">
                    <a:lumMod val="50000"/>
                  </a:schemeClr>
                </a:solidFill>
              </a:rPr>
              <a:t>diagnostické, preventívne a terapeutické úkony sú nepravidelné, reagujú na aktuálne zdravotné a produkčné problémy </a:t>
            </a:r>
            <a:r>
              <a:rPr lang="sk-SK" sz="2800" b="1" dirty="0">
                <a:solidFill>
                  <a:srgbClr val="FF0000"/>
                </a:solidFill>
              </a:rPr>
              <a:t>(okrajová odborná činnosť pre praktického VL)</a:t>
            </a:r>
            <a:endParaRPr lang="sk-SK" sz="2800" dirty="0">
              <a:solidFill>
                <a:srgbClr val="FF0000"/>
              </a:solidFill>
            </a:endParaRPr>
          </a:p>
          <a:p>
            <a:pPr algn="just"/>
            <a:r>
              <a:rPr lang="sk-SK" sz="2800" dirty="0">
                <a:solidFill>
                  <a:schemeClr val="accent4">
                    <a:lumMod val="50000"/>
                  </a:schemeClr>
                </a:solidFill>
              </a:rPr>
              <a:t>riziko prenosu chorôb, hlavne so </a:t>
            </a:r>
            <a:r>
              <a:rPr lang="sk-SK" sz="2800" dirty="0" err="1">
                <a:solidFill>
                  <a:schemeClr val="accent4">
                    <a:lumMod val="50000"/>
                  </a:schemeClr>
                </a:solidFill>
              </a:rPr>
              <a:t>zoonotickým</a:t>
            </a:r>
            <a:r>
              <a:rPr lang="sk-SK" sz="2800" dirty="0">
                <a:solidFill>
                  <a:schemeClr val="accent4">
                    <a:lumMod val="50000"/>
                  </a:schemeClr>
                </a:solidFill>
              </a:rPr>
              <a:t> charakterom zo zvierat na ľudí je vysoké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658" y="0"/>
            <a:ext cx="1656460" cy="159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9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8179239" cy="960668"/>
          </a:xfrm>
        </p:spPr>
        <p:txBody>
          <a:bodyPr>
            <a:noAutofit/>
          </a:bodyPr>
          <a:lstStyle/>
          <a:p>
            <a:pPr algn="ctr"/>
            <a:r>
              <a:rPr lang="sk-SK" sz="4400" b="1" dirty="0">
                <a:solidFill>
                  <a:srgbClr val="C00000"/>
                </a:solidFill>
              </a:rPr>
              <a:t>Zdravotné riziká malých </a:t>
            </a:r>
            <a:r>
              <a:rPr lang="sk-SK" sz="4400" b="1" dirty="0" smtClean="0">
                <a:solidFill>
                  <a:srgbClr val="C00000"/>
                </a:solidFill>
              </a:rPr>
              <a:t/>
            </a:r>
            <a:br>
              <a:rPr lang="sk-SK" sz="4400" b="1" dirty="0" smtClean="0">
                <a:solidFill>
                  <a:srgbClr val="C00000"/>
                </a:solidFill>
              </a:rPr>
            </a:br>
            <a:r>
              <a:rPr lang="sk-SK" sz="4400" b="1" dirty="0" smtClean="0">
                <a:solidFill>
                  <a:srgbClr val="C00000"/>
                </a:solidFill>
              </a:rPr>
              <a:t>prežúvavcov </a:t>
            </a:r>
            <a:r>
              <a:rPr lang="sk-SK" sz="4400" b="1" dirty="0">
                <a:solidFill>
                  <a:srgbClr val="C00000"/>
                </a:solidFill>
              </a:rPr>
              <a:t>a ich produktov vo verejnom zdraví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43608" y="2060848"/>
            <a:ext cx="7244278" cy="4360828"/>
          </a:xfrm>
        </p:spPr>
        <p:txBody>
          <a:bodyPr>
            <a:normAutofit/>
          </a:bodyPr>
          <a:lstStyle/>
          <a:p>
            <a:pPr algn="just"/>
            <a:r>
              <a:rPr lang="sk-SK" sz="3200" dirty="0" smtClean="0">
                <a:solidFill>
                  <a:srgbClr val="FF0000"/>
                </a:solidFill>
              </a:rPr>
              <a:t>zvyšuje </a:t>
            </a:r>
            <a:r>
              <a:rPr lang="sk-SK" sz="3200" dirty="0">
                <a:solidFill>
                  <a:srgbClr val="FF0000"/>
                </a:solidFill>
              </a:rPr>
              <a:t>sa konzumácia ovčích a kozích mliečnych výrobkov (salašnícke výrobky) bez tepelného ošetrenia, niektoré mäsové výrobky (klobásy, šunky, atď.)</a:t>
            </a:r>
          </a:p>
          <a:p>
            <a:pPr algn="just"/>
            <a:r>
              <a:rPr lang="sk-SK" sz="3200" dirty="0">
                <a:solidFill>
                  <a:schemeClr val="accent6">
                    <a:lumMod val="50000"/>
                  </a:schemeClr>
                </a:solidFill>
              </a:rPr>
              <a:t>riziká – kliešťová encefalitída, </a:t>
            </a:r>
            <a:r>
              <a:rPr lang="sk-SK" sz="3200" dirty="0" err="1">
                <a:solidFill>
                  <a:schemeClr val="accent6">
                    <a:lumMod val="50000"/>
                  </a:schemeClr>
                </a:solidFill>
              </a:rPr>
              <a:t>listerióza</a:t>
            </a:r>
            <a:r>
              <a:rPr lang="sk-SK" sz="32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sk-SK" sz="3200" dirty="0" err="1">
                <a:solidFill>
                  <a:schemeClr val="accent6">
                    <a:lumMod val="50000"/>
                  </a:schemeClr>
                </a:solidFill>
              </a:rPr>
              <a:t>salmonellózy</a:t>
            </a:r>
            <a:r>
              <a:rPr lang="sk-SK" sz="3200" dirty="0">
                <a:solidFill>
                  <a:schemeClr val="accent6">
                    <a:lumMod val="50000"/>
                  </a:schemeClr>
                </a:solidFill>
              </a:rPr>
              <a:t>, Q- horúčka, </a:t>
            </a:r>
            <a:r>
              <a:rPr lang="sk-SK" sz="3200" dirty="0" err="1">
                <a:solidFill>
                  <a:schemeClr val="accent6">
                    <a:lumMod val="50000"/>
                  </a:schemeClr>
                </a:solidFill>
              </a:rPr>
              <a:t>campylobakteriózy</a:t>
            </a:r>
            <a:r>
              <a:rPr lang="sk-SK" sz="3200" dirty="0">
                <a:solidFill>
                  <a:schemeClr val="accent6">
                    <a:lumMod val="50000"/>
                  </a:schemeClr>
                </a:solidFill>
              </a:rPr>
              <a:t>, stafylokokové infekcie, </a:t>
            </a:r>
            <a:r>
              <a:rPr lang="sk-SK" sz="3200" dirty="0" err="1">
                <a:solidFill>
                  <a:schemeClr val="accent6">
                    <a:lumMod val="50000"/>
                  </a:schemeClr>
                </a:solidFill>
              </a:rPr>
              <a:t>scrapie</a:t>
            </a:r>
            <a:r>
              <a:rPr lang="sk-SK" sz="32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sk-SK" sz="3200" dirty="0" err="1">
                <a:solidFill>
                  <a:schemeClr val="accent6">
                    <a:lumMod val="50000"/>
                  </a:schemeClr>
                </a:solidFill>
              </a:rPr>
              <a:t>E.coli</a:t>
            </a:r>
            <a:r>
              <a:rPr lang="sk-SK" sz="3200" dirty="0">
                <a:solidFill>
                  <a:schemeClr val="accent6">
                    <a:lumMod val="50000"/>
                  </a:schemeClr>
                </a:solidFill>
              </a:rPr>
              <a:t>, atď...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" y="0"/>
            <a:ext cx="1503968" cy="193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1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Retrospektíva">
  <a:themeElements>
    <a:clrScheme name="Retrospektí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í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í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_Retrospektíva">
  <a:themeElements>
    <a:clrScheme name="Retrospektí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í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í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1810</TotalTime>
  <Words>4177</Words>
  <Application>Microsoft Office PowerPoint</Application>
  <PresentationFormat>Prezentácia na obrazovke (4:3)</PresentationFormat>
  <Paragraphs>2429</Paragraphs>
  <Slides>60</Slides>
  <Notes>5</Notes>
  <HiddenSlides>0</HiddenSlides>
  <MMClips>0</MMClips>
  <ScaleCrop>false</ScaleCrop>
  <HeadingPairs>
    <vt:vector size="8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60</vt:i4>
      </vt:variant>
    </vt:vector>
  </HeadingPairs>
  <TitlesOfParts>
    <vt:vector size="70" baseType="lpstr">
      <vt:lpstr>Arial</vt:lpstr>
      <vt:lpstr>Calibri</vt:lpstr>
      <vt:lpstr>Calibri Light</vt:lpstr>
      <vt:lpstr>Century Gothic</vt:lpstr>
      <vt:lpstr>Tahoma</vt:lpstr>
      <vt:lpstr>Times New Roman</vt:lpstr>
      <vt:lpstr>Wingdings</vt:lpstr>
      <vt:lpstr>Retrospektíva</vt:lpstr>
      <vt:lpstr>1_Retrospektíva</vt:lpstr>
      <vt:lpstr>Worksheet</vt:lpstr>
      <vt:lpstr>Aktuálna zooveterinárna situácia v chove oviec a kôz</vt:lpstr>
      <vt:lpstr>OBSAH PREDNÁŠKY</vt:lpstr>
      <vt:lpstr>Aktuálny zdravotný stav oviec a kôz</vt:lpstr>
      <vt:lpstr>Aktuálny zdravotný stav oviec a kôz</vt:lpstr>
      <vt:lpstr>Aktuálny zdravotný stav oviec a kôz</vt:lpstr>
      <vt:lpstr>Choroby  mláďat</vt:lpstr>
      <vt:lpstr>Choroby  dospelých zvierat</vt:lpstr>
      <vt:lpstr>Zdravotný stav malých prežúvavcov - kontrola</vt:lpstr>
      <vt:lpstr>Zdravotné riziká malých  prežúvavcov a ich produktov vo verejnom zdraví</vt:lpstr>
      <vt:lpstr>Prezentácia programu PowerPoint</vt:lpstr>
      <vt:lpstr>              Úradné kontroly </vt:lpstr>
      <vt:lpstr>                   Prvovýroba</vt:lpstr>
      <vt:lpstr>Nedostatky na salašoch </vt:lpstr>
      <vt:lpstr>KLIEŠŤOVÁ ENCEFALITÍDA</vt:lpstr>
      <vt:lpstr>Kliešťová encefalitída v chovoch oviec a kôz - 2018</vt:lpstr>
      <vt:lpstr>CS 391 TBEV / počty skontrolovaných stád</vt:lpstr>
      <vt:lpstr>CS 391 TBEV / počty vyšetrených vzoriek mliek</vt:lpstr>
      <vt:lpstr>OKREM  CS 391 TBEV</vt:lpstr>
      <vt:lpstr>Porovnanie pozitívnych vzoriek sekvenovaním časti polyproteinového génu</vt:lpstr>
      <vt:lpstr>Porovnanie pozitívnych vzoriek</vt:lpstr>
      <vt:lpstr>Dynamika výskytu vírusu v mlieku  v ohnisku 3</vt:lpstr>
      <vt:lpstr>Závery z CS a z monitorovania ohniska 3</vt:lpstr>
      <vt:lpstr>Prezentácia programu PowerPoint</vt:lpstr>
      <vt:lpstr>Cieľom chovateľského programu je selektovať plemenné ovce 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      </vt:lpstr>
      <vt:lpstr>    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Aktuálne je v SR  67 chovov s uznaným štatútom kontrolovaného rizika klasickej scrapie </vt:lpstr>
      <vt:lpstr>Zoznamy hospodárstiev s uznaným štatútom rizika klasickej scrapie, sú aktualizované a vedené na ŠVPS SR a na príslušných RVPS </vt:lpstr>
      <vt:lpstr>MOR MALÝCH PREŽÚVAVCOV</vt:lpstr>
      <vt:lpstr>Prezentácia programu PowerPoint</vt:lpstr>
      <vt:lpstr>Prezentácia programu PowerPoint</vt:lpstr>
      <vt:lpstr>Prezentácia programu PowerPoint</vt:lpstr>
      <vt:lpstr>Prezentácia programu PowerPoint</vt:lpstr>
      <vt:lpstr>ZÁVER</vt:lpstr>
      <vt:lpstr>Ďakujem za pozornosť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391 TBEV /názov)</dc:title>
  <dc:creator>User01</dc:creator>
  <cp:lastModifiedBy>Bires Jozef, Prof.,DrSc.</cp:lastModifiedBy>
  <cp:revision>78</cp:revision>
  <dcterms:created xsi:type="dcterms:W3CDTF">2018-10-05T19:56:37Z</dcterms:created>
  <dcterms:modified xsi:type="dcterms:W3CDTF">2018-10-25T12:51:29Z</dcterms:modified>
</cp:coreProperties>
</file>